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0"/>
  </p:notesMasterIdLst>
  <p:sldIdLst>
    <p:sldId id="256" r:id="rId2"/>
    <p:sldId id="260" r:id="rId3"/>
    <p:sldId id="365" r:id="rId4"/>
    <p:sldId id="257" r:id="rId5"/>
    <p:sldId id="258" r:id="rId6"/>
    <p:sldId id="261" r:id="rId7"/>
    <p:sldId id="459" r:id="rId8"/>
    <p:sldId id="259" r:id="rId9"/>
    <p:sldId id="262" r:id="rId10"/>
    <p:sldId id="445" r:id="rId11"/>
    <p:sldId id="446" r:id="rId12"/>
    <p:sldId id="447" r:id="rId13"/>
    <p:sldId id="448" r:id="rId14"/>
    <p:sldId id="406" r:id="rId15"/>
    <p:sldId id="405" r:id="rId16"/>
    <p:sldId id="404" r:id="rId17"/>
    <p:sldId id="468" r:id="rId18"/>
    <p:sldId id="469" r:id="rId19"/>
    <p:sldId id="470" r:id="rId20"/>
    <p:sldId id="471" r:id="rId21"/>
    <p:sldId id="472" r:id="rId22"/>
    <p:sldId id="473" r:id="rId23"/>
    <p:sldId id="474" r:id="rId24"/>
    <p:sldId id="475" r:id="rId25"/>
    <p:sldId id="476" r:id="rId26"/>
    <p:sldId id="506" r:id="rId27"/>
    <p:sldId id="507" r:id="rId28"/>
    <p:sldId id="508" r:id="rId29"/>
    <p:sldId id="509" r:id="rId30"/>
    <p:sldId id="510" r:id="rId31"/>
    <p:sldId id="511" r:id="rId32"/>
    <p:sldId id="512" r:id="rId33"/>
    <p:sldId id="513" r:id="rId34"/>
    <p:sldId id="514" r:id="rId35"/>
    <p:sldId id="515" r:id="rId36"/>
    <p:sldId id="516" r:id="rId37"/>
    <p:sldId id="517" r:id="rId38"/>
    <p:sldId id="518" r:id="rId39"/>
    <p:sldId id="519" r:id="rId40"/>
    <p:sldId id="520" r:id="rId41"/>
    <p:sldId id="521" r:id="rId42"/>
    <p:sldId id="522" r:id="rId43"/>
    <p:sldId id="477" r:id="rId44"/>
    <p:sldId id="478" r:id="rId45"/>
    <p:sldId id="479" r:id="rId46"/>
    <p:sldId id="480"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3" r:id="rId60"/>
    <p:sldId id="494" r:id="rId61"/>
    <p:sldId id="495" r:id="rId62"/>
    <p:sldId id="496" r:id="rId63"/>
    <p:sldId id="497" r:id="rId64"/>
    <p:sldId id="498" r:id="rId65"/>
    <p:sldId id="499" r:id="rId66"/>
    <p:sldId id="500" r:id="rId67"/>
    <p:sldId id="501" r:id="rId68"/>
    <p:sldId id="502" r:id="rId69"/>
    <p:sldId id="503" r:id="rId70"/>
    <p:sldId id="504" r:id="rId71"/>
    <p:sldId id="523" r:id="rId72"/>
    <p:sldId id="524" r:id="rId73"/>
    <p:sldId id="525" r:id="rId74"/>
    <p:sldId id="526" r:id="rId75"/>
    <p:sldId id="527" r:id="rId76"/>
    <p:sldId id="528" r:id="rId77"/>
    <p:sldId id="529" r:id="rId78"/>
    <p:sldId id="530" r:id="rId79"/>
    <p:sldId id="531" r:id="rId80"/>
    <p:sldId id="532" r:id="rId81"/>
    <p:sldId id="533" r:id="rId82"/>
    <p:sldId id="534" r:id="rId83"/>
    <p:sldId id="535" r:id="rId84"/>
    <p:sldId id="536" r:id="rId85"/>
    <p:sldId id="537" r:id="rId86"/>
    <p:sldId id="538" r:id="rId87"/>
    <p:sldId id="539" r:id="rId88"/>
    <p:sldId id="540" r:id="rId89"/>
    <p:sldId id="541" r:id="rId90"/>
    <p:sldId id="542" r:id="rId91"/>
    <p:sldId id="543" r:id="rId92"/>
    <p:sldId id="544" r:id="rId93"/>
    <p:sldId id="545" r:id="rId94"/>
    <p:sldId id="546" r:id="rId95"/>
    <p:sldId id="547" r:id="rId96"/>
    <p:sldId id="548" r:id="rId97"/>
    <p:sldId id="550" r:id="rId98"/>
    <p:sldId id="551" r:id="rId99"/>
    <p:sldId id="552" r:id="rId100"/>
    <p:sldId id="553" r:id="rId101"/>
    <p:sldId id="554" r:id="rId102"/>
    <p:sldId id="555" r:id="rId103"/>
    <p:sldId id="556" r:id="rId104"/>
    <p:sldId id="557" r:id="rId105"/>
    <p:sldId id="558" r:id="rId106"/>
    <p:sldId id="559" r:id="rId107"/>
    <p:sldId id="560" r:id="rId108"/>
    <p:sldId id="561" r:id="rId109"/>
    <p:sldId id="563" r:id="rId110"/>
    <p:sldId id="564" r:id="rId111"/>
    <p:sldId id="565" r:id="rId112"/>
    <p:sldId id="566" r:id="rId113"/>
    <p:sldId id="567" r:id="rId114"/>
    <p:sldId id="568" r:id="rId115"/>
    <p:sldId id="569" r:id="rId116"/>
    <p:sldId id="570" r:id="rId117"/>
    <p:sldId id="571" r:id="rId118"/>
    <p:sldId id="572" r:id="rId119"/>
    <p:sldId id="573" r:id="rId120"/>
    <p:sldId id="574" r:id="rId121"/>
    <p:sldId id="575" r:id="rId122"/>
    <p:sldId id="576" r:id="rId123"/>
    <p:sldId id="581" r:id="rId124"/>
    <p:sldId id="582" r:id="rId125"/>
    <p:sldId id="583" r:id="rId126"/>
    <p:sldId id="584" r:id="rId127"/>
    <p:sldId id="585" r:id="rId128"/>
    <p:sldId id="586" r:id="rId129"/>
    <p:sldId id="587" r:id="rId130"/>
    <p:sldId id="588" r:id="rId131"/>
    <p:sldId id="589" r:id="rId132"/>
    <p:sldId id="590" r:id="rId133"/>
    <p:sldId id="337" r:id="rId134"/>
    <p:sldId id="417" r:id="rId135"/>
    <p:sldId id="418" r:id="rId136"/>
    <p:sldId id="335" r:id="rId137"/>
    <p:sldId id="458" r:id="rId138"/>
    <p:sldId id="579" r:id="rId139"/>
    <p:sldId id="465" r:id="rId140"/>
    <p:sldId id="339" r:id="rId141"/>
    <p:sldId id="461" r:id="rId142"/>
    <p:sldId id="466" r:id="rId143"/>
    <p:sldId id="363" r:id="rId144"/>
    <p:sldId id="362" r:id="rId145"/>
    <p:sldId id="361" r:id="rId146"/>
    <p:sldId id="420" r:id="rId147"/>
    <p:sldId id="419" r:id="rId148"/>
    <p:sldId id="421" r:id="rId149"/>
    <p:sldId id="438" r:id="rId150"/>
    <p:sldId id="279" r:id="rId151"/>
    <p:sldId id="280" r:id="rId152"/>
    <p:sldId id="462" r:id="rId153"/>
    <p:sldId id="399" r:id="rId154"/>
    <p:sldId id="416" r:id="rId155"/>
    <p:sldId id="413" r:id="rId156"/>
    <p:sldId id="415" r:id="rId157"/>
    <p:sldId id="412" r:id="rId158"/>
    <p:sldId id="411" r:id="rId159"/>
    <p:sldId id="282" r:id="rId160"/>
    <p:sldId id="370" r:id="rId161"/>
    <p:sldId id="368" r:id="rId162"/>
    <p:sldId id="367" r:id="rId163"/>
    <p:sldId id="580" r:id="rId164"/>
    <p:sldId id="366" r:id="rId165"/>
    <p:sldId id="345" r:id="rId166"/>
    <p:sldId id="463" r:id="rId167"/>
    <p:sldId id="578" r:id="rId168"/>
    <p:sldId id="296" r:id="rId16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720">
          <p15:clr>
            <a:srgbClr val="A4A3A4"/>
          </p15:clr>
        </p15:guide>
        <p15:guide id="2" pos="40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rtland Hui" initials="CH" lastIdx="1" clrIdx="0"/>
  <p:cmAuthor id="2" name="Sparki" initials="S"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53" autoAdjust="0"/>
    <p:restoredTop sz="94590" autoAdjust="0"/>
  </p:normalViewPr>
  <p:slideViewPr>
    <p:cSldViewPr>
      <p:cViewPr varScale="1">
        <p:scale>
          <a:sx n="74" d="100"/>
          <a:sy n="74" d="100"/>
        </p:scale>
        <p:origin x="66" y="936"/>
      </p:cViewPr>
      <p:guideLst>
        <p:guide orient="horz" pos="720"/>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stacked"/>
        <c:varyColors val="0"/>
        <c:ser>
          <c:idx val="0"/>
          <c:order val="0"/>
          <c:tx>
            <c:strRef>
              <c:f>Sheet1!$B$1</c:f>
              <c:strCache>
                <c:ptCount val="1"/>
                <c:pt idx="0">
                  <c:v>Start Date</c:v>
                </c:pt>
              </c:strCache>
            </c:strRef>
          </c:tx>
          <c:spPr>
            <a:noFill/>
            <a:ln>
              <a:noFill/>
            </a:ln>
            <a:effectLst/>
          </c:spPr>
          <c:invertIfNegative val="0"/>
          <c:cat>
            <c:strRef>
              <c:f>Sheet1!$A$2:$A$17</c:f>
              <c:strCache>
                <c:ptCount val="16"/>
                <c:pt idx="0">
                  <c:v>Reentry Container </c:v>
                </c:pt>
                <c:pt idx="1">
                  <c:v>Science Payload </c:v>
                </c:pt>
                <c:pt idx="2">
                  <c:v>Funding Proposal</c:v>
                </c:pt>
                <c:pt idx="3">
                  <c:v>Release mechanism</c:v>
                </c:pt>
                <c:pt idx="4">
                  <c:v>Matlab Code Fanblade Sim</c:v>
                </c:pt>
                <c:pt idx="5">
                  <c:v>Preliminary Solid Model </c:v>
                </c:pt>
                <c:pt idx="6">
                  <c:v>First Draft PDR</c:v>
                </c:pt>
                <c:pt idx="7">
                  <c:v>Test Electronic components </c:v>
                </c:pt>
                <c:pt idx="8">
                  <c:v>Electronic Code</c:v>
                </c:pt>
                <c:pt idx="9">
                  <c:v>Blade Simulation </c:v>
                </c:pt>
                <c:pt idx="10">
                  <c:v>Final Draft PDR</c:v>
                </c:pt>
                <c:pt idx="11">
                  <c:v>PDR Submision</c:v>
                </c:pt>
                <c:pt idx="12">
                  <c:v>Manufacture Science Payload</c:v>
                </c:pt>
                <c:pt idx="13">
                  <c:v>Flight Software </c:v>
                </c:pt>
                <c:pt idx="14">
                  <c:v>First Draft CDR</c:v>
                </c:pt>
                <c:pt idx="15">
                  <c:v>3D Print blade Model</c:v>
                </c:pt>
              </c:strCache>
            </c:strRef>
          </c:cat>
          <c:val>
            <c:numRef>
              <c:f>Sheet1!$B$2:$B$17</c:f>
              <c:numCache>
                <c:formatCode>m/d/yyyy</c:formatCode>
                <c:ptCount val="16"/>
                <c:pt idx="0">
                  <c:v>41935</c:v>
                </c:pt>
                <c:pt idx="1">
                  <c:v>41936</c:v>
                </c:pt>
                <c:pt idx="2">
                  <c:v>41942</c:v>
                </c:pt>
                <c:pt idx="3">
                  <c:v>41942</c:v>
                </c:pt>
                <c:pt idx="4">
                  <c:v>41953</c:v>
                </c:pt>
                <c:pt idx="5">
                  <c:v>42009</c:v>
                </c:pt>
                <c:pt idx="6">
                  <c:v>42013</c:v>
                </c:pt>
                <c:pt idx="7">
                  <c:v>42016</c:v>
                </c:pt>
                <c:pt idx="8">
                  <c:v>42019</c:v>
                </c:pt>
                <c:pt idx="9">
                  <c:v>42019</c:v>
                </c:pt>
                <c:pt idx="10">
                  <c:v>42032</c:v>
                </c:pt>
                <c:pt idx="11">
                  <c:v>42036</c:v>
                </c:pt>
                <c:pt idx="12">
                  <c:v>42051</c:v>
                </c:pt>
                <c:pt idx="13">
                  <c:v>42055</c:v>
                </c:pt>
                <c:pt idx="14">
                  <c:v>42058</c:v>
                </c:pt>
                <c:pt idx="15">
                  <c:v>42060</c:v>
                </c:pt>
              </c:numCache>
            </c:numRef>
          </c:val>
          <c:extLst>
            <c:ext xmlns:c16="http://schemas.microsoft.com/office/drawing/2014/chart" uri="{C3380CC4-5D6E-409C-BE32-E72D297353CC}">
              <c16:uniqueId val="{00000000-F1F0-4A8A-AA08-B0EBF1362526}"/>
            </c:ext>
          </c:extLst>
        </c:ser>
        <c:ser>
          <c:idx val="1"/>
          <c:order val="1"/>
          <c:tx>
            <c:strRef>
              <c:f>Sheet1!$C$1</c:f>
              <c:strCache>
                <c:ptCount val="1"/>
                <c:pt idx="0">
                  <c:v>Duration</c:v>
                </c:pt>
              </c:strCache>
            </c:strRef>
          </c:tx>
          <c:spPr>
            <a:solidFill>
              <a:schemeClr val="accent2"/>
            </a:solidFill>
            <a:ln>
              <a:noFill/>
            </a:ln>
            <a:effectLst/>
          </c:spPr>
          <c:invertIfNegative val="0"/>
          <c:cat>
            <c:strRef>
              <c:f>Sheet1!$A$2:$A$17</c:f>
              <c:strCache>
                <c:ptCount val="16"/>
                <c:pt idx="0">
                  <c:v>Reentry Container </c:v>
                </c:pt>
                <c:pt idx="1">
                  <c:v>Science Payload </c:v>
                </c:pt>
                <c:pt idx="2">
                  <c:v>Funding Proposal</c:v>
                </c:pt>
                <c:pt idx="3">
                  <c:v>Release mechanism</c:v>
                </c:pt>
                <c:pt idx="4">
                  <c:v>Matlab Code Fanblade Sim</c:v>
                </c:pt>
                <c:pt idx="5">
                  <c:v>Preliminary Solid Model </c:v>
                </c:pt>
                <c:pt idx="6">
                  <c:v>First Draft PDR</c:v>
                </c:pt>
                <c:pt idx="7">
                  <c:v>Test Electronic components </c:v>
                </c:pt>
                <c:pt idx="8">
                  <c:v>Electronic Code</c:v>
                </c:pt>
                <c:pt idx="9">
                  <c:v>Blade Simulation </c:v>
                </c:pt>
                <c:pt idx="10">
                  <c:v>Final Draft PDR</c:v>
                </c:pt>
                <c:pt idx="11">
                  <c:v>PDR Submision</c:v>
                </c:pt>
                <c:pt idx="12">
                  <c:v>Manufacture Science Payload</c:v>
                </c:pt>
                <c:pt idx="13">
                  <c:v>Flight Software </c:v>
                </c:pt>
                <c:pt idx="14">
                  <c:v>First Draft CDR</c:v>
                </c:pt>
                <c:pt idx="15">
                  <c:v>3D Print blade Model</c:v>
                </c:pt>
              </c:strCache>
            </c:strRef>
          </c:cat>
          <c:val>
            <c:numRef>
              <c:f>Sheet1!$C$2:$C$18</c:f>
              <c:numCache>
                <c:formatCode>General</c:formatCode>
                <c:ptCount val="17"/>
                <c:pt idx="0">
                  <c:v>2</c:v>
                </c:pt>
                <c:pt idx="1">
                  <c:v>24</c:v>
                </c:pt>
                <c:pt idx="2">
                  <c:v>9</c:v>
                </c:pt>
                <c:pt idx="3">
                  <c:v>16</c:v>
                </c:pt>
                <c:pt idx="4">
                  <c:v>26</c:v>
                </c:pt>
                <c:pt idx="5">
                  <c:v>18</c:v>
                </c:pt>
                <c:pt idx="6">
                  <c:v>20</c:v>
                </c:pt>
                <c:pt idx="7">
                  <c:v>11</c:v>
                </c:pt>
                <c:pt idx="8">
                  <c:v>18</c:v>
                </c:pt>
                <c:pt idx="9">
                  <c:v>14</c:v>
                </c:pt>
                <c:pt idx="10">
                  <c:v>4</c:v>
                </c:pt>
                <c:pt idx="11">
                  <c:v>1</c:v>
                </c:pt>
                <c:pt idx="12">
                  <c:v>9</c:v>
                </c:pt>
                <c:pt idx="13">
                  <c:v>48</c:v>
                </c:pt>
                <c:pt idx="14">
                  <c:v>19</c:v>
                </c:pt>
                <c:pt idx="15">
                  <c:v>3</c:v>
                </c:pt>
              </c:numCache>
            </c:numRef>
          </c:val>
          <c:extLst>
            <c:ext xmlns:c16="http://schemas.microsoft.com/office/drawing/2014/chart" uri="{C3380CC4-5D6E-409C-BE32-E72D297353CC}">
              <c16:uniqueId val="{00000001-F1F0-4A8A-AA08-B0EBF1362526}"/>
            </c:ext>
          </c:extLst>
        </c:ser>
        <c:dLbls>
          <c:showLegendKey val="0"/>
          <c:showVal val="0"/>
          <c:showCatName val="0"/>
          <c:showSerName val="0"/>
          <c:showPercent val="0"/>
          <c:showBubbleSize val="0"/>
        </c:dLbls>
        <c:gapWidth val="150"/>
        <c:overlap val="100"/>
        <c:axId val="95842304"/>
        <c:axId val="95843840"/>
      </c:barChart>
      <c:catAx>
        <c:axId val="9584230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843840"/>
        <c:crosses val="autoZero"/>
        <c:auto val="1"/>
        <c:lblAlgn val="ctr"/>
        <c:lblOffset val="100"/>
        <c:noMultiLvlLbl val="0"/>
      </c:catAx>
      <c:valAx>
        <c:axId val="95843840"/>
        <c:scaling>
          <c:orientation val="minMax"/>
        </c:scaling>
        <c:delete val="0"/>
        <c:axPos val="t"/>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842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stacked"/>
        <c:varyColors val="0"/>
        <c:ser>
          <c:idx val="0"/>
          <c:order val="0"/>
          <c:tx>
            <c:strRef>
              <c:f>Sheet1!$B$21</c:f>
              <c:strCache>
                <c:ptCount val="1"/>
                <c:pt idx="0">
                  <c:v>Start Date</c:v>
                </c:pt>
              </c:strCache>
            </c:strRef>
          </c:tx>
          <c:spPr>
            <a:noFill/>
            <a:ln>
              <a:noFill/>
            </a:ln>
            <a:effectLst/>
          </c:spPr>
          <c:invertIfNegative val="0"/>
          <c:cat>
            <c:strRef>
              <c:f>Sheet1!$A$22:$A$35</c:f>
              <c:strCache>
                <c:ptCount val="14"/>
                <c:pt idx="0">
                  <c:v>Purchased Materials</c:v>
                </c:pt>
                <c:pt idx="1">
                  <c:v>Final Draft CDR</c:v>
                </c:pt>
                <c:pt idx="2">
                  <c:v>Manufacture rotor system</c:v>
                </c:pt>
                <c:pt idx="3">
                  <c:v>CDR Submission</c:v>
                </c:pt>
                <c:pt idx="4">
                  <c:v>Wind tunnel blade test 1</c:v>
                </c:pt>
                <c:pt idx="5">
                  <c:v>Cansat Integration testing</c:v>
                </c:pt>
                <c:pt idx="6">
                  <c:v>Manufacture release mechanism</c:v>
                </c:pt>
                <c:pt idx="7">
                  <c:v>Thermal test</c:v>
                </c:pt>
                <c:pt idx="8">
                  <c:v>Manufacture Blade Mold</c:v>
                </c:pt>
                <c:pt idx="9">
                  <c:v>Drop test</c:v>
                </c:pt>
                <c:pt idx="10">
                  <c:v>Manufacture Reentry container</c:v>
                </c:pt>
                <c:pt idx="11">
                  <c:v>Vibration test</c:v>
                </c:pt>
                <c:pt idx="12">
                  <c:v>Manufacture blades</c:v>
                </c:pt>
                <c:pt idx="13">
                  <c:v>Wind tunnel blade test 2</c:v>
                </c:pt>
              </c:strCache>
            </c:strRef>
          </c:cat>
          <c:val>
            <c:numRef>
              <c:f>Sheet1!$B$22:$B$35</c:f>
              <c:numCache>
                <c:formatCode>m/d/yyyy</c:formatCode>
                <c:ptCount val="14"/>
                <c:pt idx="0">
                  <c:v>42072</c:v>
                </c:pt>
                <c:pt idx="1">
                  <c:v>42079</c:v>
                </c:pt>
                <c:pt idx="2">
                  <c:v>42086</c:v>
                </c:pt>
                <c:pt idx="3">
                  <c:v>42094</c:v>
                </c:pt>
                <c:pt idx="4">
                  <c:v>42093</c:v>
                </c:pt>
                <c:pt idx="5">
                  <c:v>42095</c:v>
                </c:pt>
                <c:pt idx="6">
                  <c:v>42096</c:v>
                </c:pt>
                <c:pt idx="7">
                  <c:v>42100</c:v>
                </c:pt>
                <c:pt idx="8">
                  <c:v>42101</c:v>
                </c:pt>
                <c:pt idx="9">
                  <c:v>42103</c:v>
                </c:pt>
                <c:pt idx="10">
                  <c:v>42103</c:v>
                </c:pt>
                <c:pt idx="11">
                  <c:v>42104</c:v>
                </c:pt>
                <c:pt idx="12">
                  <c:v>42110</c:v>
                </c:pt>
                <c:pt idx="13">
                  <c:v>42118</c:v>
                </c:pt>
              </c:numCache>
            </c:numRef>
          </c:val>
          <c:extLst>
            <c:ext xmlns:c16="http://schemas.microsoft.com/office/drawing/2014/chart" uri="{C3380CC4-5D6E-409C-BE32-E72D297353CC}">
              <c16:uniqueId val="{00000000-4A7F-4843-A12F-C51DC458D20D}"/>
            </c:ext>
          </c:extLst>
        </c:ser>
        <c:ser>
          <c:idx val="1"/>
          <c:order val="1"/>
          <c:tx>
            <c:strRef>
              <c:f>Sheet1!$C$21</c:f>
              <c:strCache>
                <c:ptCount val="1"/>
                <c:pt idx="0">
                  <c:v>Durtaion</c:v>
                </c:pt>
              </c:strCache>
            </c:strRef>
          </c:tx>
          <c:spPr>
            <a:solidFill>
              <a:schemeClr val="accent2"/>
            </a:solidFill>
            <a:ln>
              <a:noFill/>
            </a:ln>
            <a:effectLst/>
          </c:spPr>
          <c:invertIfNegative val="0"/>
          <c:cat>
            <c:strRef>
              <c:f>Sheet1!$A$22:$A$35</c:f>
              <c:strCache>
                <c:ptCount val="14"/>
                <c:pt idx="0">
                  <c:v>Purchased Materials</c:v>
                </c:pt>
                <c:pt idx="1">
                  <c:v>Final Draft CDR</c:v>
                </c:pt>
                <c:pt idx="2">
                  <c:v>Manufacture rotor system</c:v>
                </c:pt>
                <c:pt idx="3">
                  <c:v>CDR Submission</c:v>
                </c:pt>
                <c:pt idx="4">
                  <c:v>Wind tunnel blade test 1</c:v>
                </c:pt>
                <c:pt idx="5">
                  <c:v>Cansat Integration testing</c:v>
                </c:pt>
                <c:pt idx="6">
                  <c:v>Manufacture release mechanism</c:v>
                </c:pt>
                <c:pt idx="7">
                  <c:v>Thermal test</c:v>
                </c:pt>
                <c:pt idx="8">
                  <c:v>Manufacture Blade Mold</c:v>
                </c:pt>
                <c:pt idx="9">
                  <c:v>Drop test</c:v>
                </c:pt>
                <c:pt idx="10">
                  <c:v>Manufacture Reentry container</c:v>
                </c:pt>
                <c:pt idx="11">
                  <c:v>Vibration test</c:v>
                </c:pt>
                <c:pt idx="12">
                  <c:v>Manufacture blades</c:v>
                </c:pt>
                <c:pt idx="13">
                  <c:v>Wind tunnel blade test 2</c:v>
                </c:pt>
              </c:strCache>
            </c:strRef>
          </c:cat>
          <c:val>
            <c:numRef>
              <c:f>Sheet1!$C$22:$C$35</c:f>
              <c:numCache>
                <c:formatCode>General</c:formatCode>
                <c:ptCount val="14"/>
                <c:pt idx="0">
                  <c:v>3</c:v>
                </c:pt>
                <c:pt idx="1">
                  <c:v>14</c:v>
                </c:pt>
                <c:pt idx="2">
                  <c:v>5</c:v>
                </c:pt>
                <c:pt idx="3">
                  <c:v>1</c:v>
                </c:pt>
                <c:pt idx="4">
                  <c:v>5</c:v>
                </c:pt>
                <c:pt idx="5">
                  <c:v>16</c:v>
                </c:pt>
                <c:pt idx="6">
                  <c:v>6</c:v>
                </c:pt>
                <c:pt idx="7">
                  <c:v>1</c:v>
                </c:pt>
                <c:pt idx="8">
                  <c:v>9</c:v>
                </c:pt>
                <c:pt idx="9">
                  <c:v>1</c:v>
                </c:pt>
                <c:pt idx="10">
                  <c:v>4</c:v>
                </c:pt>
                <c:pt idx="11">
                  <c:v>1</c:v>
                </c:pt>
                <c:pt idx="12">
                  <c:v>8</c:v>
                </c:pt>
                <c:pt idx="13">
                  <c:v>7</c:v>
                </c:pt>
              </c:numCache>
            </c:numRef>
          </c:val>
          <c:extLst>
            <c:ext xmlns:c16="http://schemas.microsoft.com/office/drawing/2014/chart" uri="{C3380CC4-5D6E-409C-BE32-E72D297353CC}">
              <c16:uniqueId val="{00000001-4A7F-4843-A12F-C51DC458D20D}"/>
            </c:ext>
          </c:extLst>
        </c:ser>
        <c:dLbls>
          <c:showLegendKey val="0"/>
          <c:showVal val="0"/>
          <c:showCatName val="0"/>
          <c:showSerName val="0"/>
          <c:showPercent val="0"/>
          <c:showBubbleSize val="0"/>
        </c:dLbls>
        <c:gapWidth val="150"/>
        <c:overlap val="100"/>
        <c:axId val="147507840"/>
        <c:axId val="148824448"/>
      </c:barChart>
      <c:catAx>
        <c:axId val="147507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824448"/>
        <c:crosses val="autoZero"/>
        <c:auto val="1"/>
        <c:lblAlgn val="ctr"/>
        <c:lblOffset val="100"/>
        <c:noMultiLvlLbl val="0"/>
      </c:catAx>
      <c:valAx>
        <c:axId val="148824448"/>
        <c:scaling>
          <c:orientation val="minMax"/>
        </c:scaling>
        <c:delete val="0"/>
        <c:axPos val="t"/>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507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5-03-30T23:23:50.058"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5-03-19T18:37:47.878" idx="1">
    <p:pos x="5616" y="672"/>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5-03-19T18:37:47.878" idx="1">
    <p:pos x="5616" y="672"/>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D3C6B1-D327-4C52-BB60-8336CB5751F8}" type="doc">
      <dgm:prSet loTypeId="urn:microsoft.com/office/officeart/2005/8/layout/hierarchy1" loCatId="hierarchy" qsTypeId="urn:microsoft.com/office/officeart/2005/8/quickstyle/simple1#1" qsCatId="simple" csTypeId="urn:microsoft.com/office/officeart/2005/8/colors/accent2_1" csCatId="accent2" phldr="1"/>
      <dgm:spPr/>
      <dgm:t>
        <a:bodyPr/>
        <a:lstStyle/>
        <a:p>
          <a:endParaRPr lang="en-US"/>
        </a:p>
      </dgm:t>
    </dgm:pt>
    <dgm:pt modelId="{467D9E10-B358-4E58-91D6-559188FD556B}">
      <dgm:prSet phldrT="[Text]" custT="1"/>
      <dgm:spPr/>
      <dgm:t>
        <a:bodyPr/>
        <a:lstStyle/>
        <a:p>
          <a:pPr algn="ctr"/>
          <a:r>
            <a:rPr lang="en-US" sz="1100" b="1" dirty="0"/>
            <a:t>CanSat Team Mentor:</a:t>
          </a:r>
          <a:r>
            <a:rPr lang="en-US" sz="1100" dirty="0"/>
            <a:t> </a:t>
          </a:r>
        </a:p>
        <a:p>
          <a:pPr algn="ctr"/>
          <a:r>
            <a:rPr lang="en-US" sz="1100" dirty="0">
              <a:solidFill>
                <a:schemeClr val="tx1"/>
              </a:solidFill>
            </a:rPr>
            <a:t>Caitlin Marsh</a:t>
          </a:r>
        </a:p>
      </dgm:t>
    </dgm:pt>
    <dgm:pt modelId="{D3F0867C-EAD2-4EBA-B87E-18519801C4B9}" type="parTrans" cxnId="{5ED63D3D-681D-4F6B-82F0-AA7C7D6B86CC}">
      <dgm:prSet/>
      <dgm:spPr/>
      <dgm:t>
        <a:bodyPr/>
        <a:lstStyle/>
        <a:p>
          <a:pPr algn="ctr"/>
          <a:endParaRPr lang="en-US" sz="2000"/>
        </a:p>
      </dgm:t>
    </dgm:pt>
    <dgm:pt modelId="{D431B56E-A6EB-4F14-89C4-168F348B23F0}" type="sibTrans" cxnId="{5ED63D3D-681D-4F6B-82F0-AA7C7D6B86CC}">
      <dgm:prSet/>
      <dgm:spPr/>
      <dgm:t>
        <a:bodyPr/>
        <a:lstStyle/>
        <a:p>
          <a:pPr algn="ctr"/>
          <a:endParaRPr lang="en-US" sz="1800"/>
        </a:p>
      </dgm:t>
    </dgm:pt>
    <dgm:pt modelId="{AD6B727C-D377-4EA5-A9BB-2A406F02C8B7}">
      <dgm:prSet phldrT="[Text]" custT="1"/>
      <dgm:spPr/>
      <dgm:t>
        <a:bodyPr/>
        <a:lstStyle/>
        <a:p>
          <a:pPr algn="ctr"/>
          <a:r>
            <a:rPr lang="en-US" sz="1100" b="1" dirty="0"/>
            <a:t> Mechanical Systems:</a:t>
          </a:r>
        </a:p>
        <a:p>
          <a:pPr algn="ctr"/>
          <a:r>
            <a:rPr lang="en-US" sz="1100" dirty="0"/>
            <a:t> Majlinda M. </a:t>
          </a:r>
        </a:p>
      </dgm:t>
    </dgm:pt>
    <dgm:pt modelId="{C7A722F9-D2DE-462A-B022-366390D17B3F}" type="parTrans" cxnId="{6E6CF5D1-D478-488D-BA67-7F1C72CC6DA4}">
      <dgm:prSet/>
      <dgm:spPr/>
      <dgm:t>
        <a:bodyPr/>
        <a:lstStyle/>
        <a:p>
          <a:pPr algn="ctr"/>
          <a:endParaRPr lang="en-US" sz="2000"/>
        </a:p>
      </dgm:t>
    </dgm:pt>
    <dgm:pt modelId="{419EDB6C-9619-41C9-88B4-8BD99FCC14D5}" type="sibTrans" cxnId="{6E6CF5D1-D478-488D-BA67-7F1C72CC6DA4}">
      <dgm:prSet/>
      <dgm:spPr/>
      <dgm:t>
        <a:bodyPr/>
        <a:lstStyle/>
        <a:p>
          <a:pPr algn="ctr"/>
          <a:endParaRPr lang="en-US" sz="1800"/>
        </a:p>
      </dgm:t>
    </dgm:pt>
    <dgm:pt modelId="{0D3622CC-E400-468B-A6A8-76D09F2EEA1A}">
      <dgm:prSet custT="1"/>
      <dgm:spPr/>
      <dgm:t>
        <a:bodyPr/>
        <a:lstStyle/>
        <a:p>
          <a:pPr algn="ctr"/>
          <a:r>
            <a:rPr lang="en-US" sz="1100" b="1" dirty="0"/>
            <a:t>Faculty Advisor</a:t>
          </a:r>
          <a:r>
            <a:rPr lang="en-US" sz="1100" dirty="0"/>
            <a:t>: Y. </a:t>
          </a:r>
          <a:r>
            <a:rPr lang="en-US" sz="1100" dirty="0" err="1"/>
            <a:t>Andreopoulos</a:t>
          </a:r>
          <a:endParaRPr lang="en-US" sz="1100" dirty="0"/>
        </a:p>
      </dgm:t>
    </dgm:pt>
    <dgm:pt modelId="{02EBF8D5-8CCB-4E38-8B55-5082E172BDFE}" type="parTrans" cxnId="{A49FD455-00B8-4F0B-A378-028E5427A260}">
      <dgm:prSet/>
      <dgm:spPr/>
      <dgm:t>
        <a:bodyPr/>
        <a:lstStyle/>
        <a:p>
          <a:pPr algn="ctr"/>
          <a:endParaRPr lang="en-US" sz="2000"/>
        </a:p>
      </dgm:t>
    </dgm:pt>
    <dgm:pt modelId="{1E84CC7E-02A1-4FAC-B90F-D0BE6EB9BC9B}" type="sibTrans" cxnId="{A49FD455-00B8-4F0B-A378-028E5427A260}">
      <dgm:prSet/>
      <dgm:spPr/>
      <dgm:t>
        <a:bodyPr/>
        <a:lstStyle/>
        <a:p>
          <a:pPr algn="ctr"/>
          <a:endParaRPr lang="en-US" sz="1800"/>
        </a:p>
      </dgm:t>
    </dgm:pt>
    <dgm:pt modelId="{D3F32D17-2E2D-407D-8CC6-80F1EB497E93}">
      <dgm:prSet phldrT="[Text]" custT="1"/>
      <dgm:spPr/>
      <dgm:t>
        <a:bodyPr/>
        <a:lstStyle/>
        <a:p>
          <a:pPr algn="ctr"/>
          <a:r>
            <a:rPr lang="en-US" sz="1100" b="1" dirty="0"/>
            <a:t>Sensor Systems: </a:t>
          </a:r>
          <a:r>
            <a:rPr lang="en-US" sz="1100" b="0" dirty="0"/>
            <a:t>Maria C</a:t>
          </a:r>
          <a:r>
            <a:rPr lang="en-US" sz="1100" b="1" dirty="0"/>
            <a:t>.</a:t>
          </a:r>
          <a:endParaRPr lang="en-US" sz="1100" dirty="0"/>
        </a:p>
      </dgm:t>
    </dgm:pt>
    <dgm:pt modelId="{A1367889-F3A0-417E-B67D-A5FA34A02CF2}" type="parTrans" cxnId="{FBB27F25-6D63-4178-ACAC-B9A946D6A658}">
      <dgm:prSet/>
      <dgm:spPr/>
      <dgm:t>
        <a:bodyPr/>
        <a:lstStyle/>
        <a:p>
          <a:pPr algn="ctr"/>
          <a:endParaRPr lang="en-US" sz="2000"/>
        </a:p>
      </dgm:t>
    </dgm:pt>
    <dgm:pt modelId="{AD8ED444-4310-438E-B69D-FF93D63DA47E}" type="sibTrans" cxnId="{FBB27F25-6D63-4178-ACAC-B9A946D6A658}">
      <dgm:prSet/>
      <dgm:spPr/>
      <dgm:t>
        <a:bodyPr/>
        <a:lstStyle/>
        <a:p>
          <a:pPr algn="ctr"/>
          <a:endParaRPr lang="en-US" sz="1800"/>
        </a:p>
      </dgm:t>
    </dgm:pt>
    <dgm:pt modelId="{633B3D49-6BA8-44E0-ADEF-E93FEA6FDA48}">
      <dgm:prSet custT="1"/>
      <dgm:spPr/>
      <dgm:t>
        <a:bodyPr/>
        <a:lstStyle/>
        <a:p>
          <a:pPr algn="ctr"/>
          <a:r>
            <a:rPr lang="en-US" sz="1100" b="1" dirty="0"/>
            <a:t>Communication &amp; Data Handling:</a:t>
          </a:r>
        </a:p>
        <a:p>
          <a:pPr algn="ctr"/>
          <a:r>
            <a:rPr lang="en-US" sz="1100" dirty="0"/>
            <a:t>Demetrios D.</a:t>
          </a:r>
        </a:p>
      </dgm:t>
    </dgm:pt>
    <dgm:pt modelId="{00588C7C-8C78-4058-9438-88E4AAF515EC}" type="parTrans" cxnId="{4B1FBFAE-7B96-4DDF-A150-6EF0F998C496}">
      <dgm:prSet/>
      <dgm:spPr/>
      <dgm:t>
        <a:bodyPr/>
        <a:lstStyle/>
        <a:p>
          <a:pPr algn="ctr"/>
          <a:endParaRPr lang="en-US" sz="2000"/>
        </a:p>
      </dgm:t>
    </dgm:pt>
    <dgm:pt modelId="{9C39520D-357D-4385-9943-678D3906501A}" type="sibTrans" cxnId="{4B1FBFAE-7B96-4DDF-A150-6EF0F998C496}">
      <dgm:prSet/>
      <dgm:spPr/>
      <dgm:t>
        <a:bodyPr/>
        <a:lstStyle/>
        <a:p>
          <a:pPr algn="ctr"/>
          <a:endParaRPr lang="en-US" sz="1800"/>
        </a:p>
      </dgm:t>
    </dgm:pt>
    <dgm:pt modelId="{D9A48658-B419-46C7-ABFC-B77F7FF57F26}">
      <dgm:prSet custT="1"/>
      <dgm:spPr/>
      <dgm:t>
        <a:bodyPr/>
        <a:lstStyle/>
        <a:p>
          <a:pPr algn="ctr"/>
          <a:r>
            <a:rPr lang="en-US" sz="1100" b="1" dirty="0"/>
            <a:t>CanSat Integration &amp; Testing:</a:t>
          </a:r>
        </a:p>
        <a:p>
          <a:pPr algn="ctr"/>
          <a:r>
            <a:rPr lang="en-US" sz="1100" dirty="0"/>
            <a:t> Sakif C .</a:t>
          </a:r>
        </a:p>
      </dgm:t>
    </dgm:pt>
    <dgm:pt modelId="{44DFB7F3-ADB9-4CF6-8BC5-AC9F0C10C280}" type="parTrans" cxnId="{AD98329E-848D-40B6-A004-165D1EEB2108}">
      <dgm:prSet/>
      <dgm:spPr/>
      <dgm:t>
        <a:bodyPr/>
        <a:lstStyle/>
        <a:p>
          <a:pPr algn="ctr"/>
          <a:endParaRPr lang="en-US" sz="2000"/>
        </a:p>
      </dgm:t>
    </dgm:pt>
    <dgm:pt modelId="{7FCE14CC-3724-4C45-B7DF-89E47B9CB6CC}" type="sibTrans" cxnId="{AD98329E-848D-40B6-A004-165D1EEB2108}">
      <dgm:prSet/>
      <dgm:spPr/>
      <dgm:t>
        <a:bodyPr/>
        <a:lstStyle/>
        <a:p>
          <a:pPr algn="ctr"/>
          <a:endParaRPr lang="en-US" sz="1800"/>
        </a:p>
      </dgm:t>
    </dgm:pt>
    <dgm:pt modelId="{58702183-967E-4716-AF9C-815E6DE52F8D}">
      <dgm:prSet custT="1"/>
      <dgm:spPr/>
      <dgm:t>
        <a:bodyPr/>
        <a:lstStyle/>
        <a:p>
          <a:pPr algn="ctr"/>
          <a:r>
            <a:rPr lang="en-US" sz="1100" b="1" dirty="0"/>
            <a:t>Management</a:t>
          </a:r>
          <a:r>
            <a:rPr lang="en-US" sz="1100" dirty="0"/>
            <a:t>: Ruben P.</a:t>
          </a:r>
        </a:p>
        <a:p>
          <a:pPr algn="ctr"/>
          <a:r>
            <a:rPr lang="en-US" sz="1100" dirty="0"/>
            <a:t>.</a:t>
          </a:r>
        </a:p>
      </dgm:t>
    </dgm:pt>
    <dgm:pt modelId="{159728C2-31C5-4F7D-9E15-7A569BE926BE}" type="parTrans" cxnId="{206597D6-4F2F-4F85-B40F-7E0723B0DECE}">
      <dgm:prSet/>
      <dgm:spPr/>
      <dgm:t>
        <a:bodyPr/>
        <a:lstStyle/>
        <a:p>
          <a:pPr algn="ctr"/>
          <a:endParaRPr lang="en-US" sz="2000"/>
        </a:p>
      </dgm:t>
    </dgm:pt>
    <dgm:pt modelId="{048149A9-B112-4324-8CE7-DA3D109B564F}" type="sibTrans" cxnId="{206597D6-4F2F-4F85-B40F-7E0723B0DECE}">
      <dgm:prSet/>
      <dgm:spPr/>
      <dgm:t>
        <a:bodyPr/>
        <a:lstStyle/>
        <a:p>
          <a:pPr algn="ctr"/>
          <a:endParaRPr lang="en-US" sz="1800"/>
        </a:p>
      </dgm:t>
    </dgm:pt>
    <dgm:pt modelId="{4407DF39-6B07-4CE8-9279-1FFA84FF1B0F}">
      <dgm:prSet phldrT="[Text]" custT="1"/>
      <dgm:spPr/>
      <dgm:t>
        <a:bodyPr/>
        <a:lstStyle/>
        <a:p>
          <a:pPr algn="ctr"/>
          <a:r>
            <a:rPr lang="en-US" sz="1100" b="1" dirty="0"/>
            <a:t>2015 CanSat Team:</a:t>
          </a:r>
        </a:p>
        <a:p>
          <a:pPr algn="ctr"/>
          <a:r>
            <a:rPr lang="en-US" sz="1100" b="0" dirty="0"/>
            <a:t>PHOENIX</a:t>
          </a:r>
        </a:p>
      </dgm:t>
    </dgm:pt>
    <dgm:pt modelId="{C740B463-CC9F-4B96-A0EC-134F094347DF}" type="parTrans" cxnId="{493C9A09-DFAA-49B6-B255-9CE98F4F78CB}">
      <dgm:prSet/>
      <dgm:spPr/>
      <dgm:t>
        <a:bodyPr/>
        <a:lstStyle/>
        <a:p>
          <a:pPr algn="ctr"/>
          <a:endParaRPr lang="en-US" sz="1800"/>
        </a:p>
      </dgm:t>
    </dgm:pt>
    <dgm:pt modelId="{4F3ECF64-6D75-42EC-9B71-20BCD1F39A6C}" type="sibTrans" cxnId="{493C9A09-DFAA-49B6-B255-9CE98F4F78CB}">
      <dgm:prSet/>
      <dgm:spPr/>
      <dgm:t>
        <a:bodyPr/>
        <a:lstStyle/>
        <a:p>
          <a:pPr algn="ctr"/>
          <a:endParaRPr lang="en-US" sz="1800"/>
        </a:p>
      </dgm:t>
    </dgm:pt>
    <dgm:pt modelId="{E416FD1D-9E6F-4C24-81AC-5824EDACF552}">
      <dgm:prSet custT="1"/>
      <dgm:spPr/>
      <dgm:t>
        <a:bodyPr/>
        <a:lstStyle/>
        <a:p>
          <a:pPr algn="ctr"/>
          <a:r>
            <a:rPr lang="en-US" sz="1100" b="1" dirty="0"/>
            <a:t>Team Leaders:</a:t>
          </a:r>
        </a:p>
        <a:p>
          <a:pPr algn="ctr"/>
          <a:r>
            <a:rPr lang="en-US" sz="1100" dirty="0"/>
            <a:t>Ruben P. </a:t>
          </a:r>
        </a:p>
      </dgm:t>
    </dgm:pt>
    <dgm:pt modelId="{6A089C4A-AA7E-4C4F-B73F-1217E21B38E2}" type="sibTrans" cxnId="{7CE766C7-6D46-4B75-B04D-BB22473721A0}">
      <dgm:prSet/>
      <dgm:spPr/>
      <dgm:t>
        <a:bodyPr/>
        <a:lstStyle/>
        <a:p>
          <a:pPr algn="ctr"/>
          <a:endParaRPr lang="en-US" sz="1800"/>
        </a:p>
      </dgm:t>
    </dgm:pt>
    <dgm:pt modelId="{5347D721-F9B8-4002-8692-1115BF6AA65F}" type="parTrans" cxnId="{7CE766C7-6D46-4B75-B04D-BB22473721A0}">
      <dgm:prSet/>
      <dgm:spPr/>
      <dgm:t>
        <a:bodyPr/>
        <a:lstStyle/>
        <a:p>
          <a:pPr algn="ctr"/>
          <a:endParaRPr lang="en-US" sz="2000"/>
        </a:p>
      </dgm:t>
    </dgm:pt>
    <dgm:pt modelId="{2DF85E63-5853-4E50-B068-1510D54384BF}">
      <dgm:prSet custT="1"/>
      <dgm:spPr/>
      <dgm:t>
        <a:bodyPr/>
        <a:lstStyle/>
        <a:p>
          <a:pPr algn="ctr"/>
          <a:r>
            <a:rPr lang="en-US" sz="1100" b="1" dirty="0"/>
            <a:t>Mission Operations &amp; Analysis: </a:t>
          </a:r>
          <a:r>
            <a:rPr lang="en-US" sz="1100" dirty="0"/>
            <a:t>Ruben P.</a:t>
          </a:r>
        </a:p>
      </dgm:t>
    </dgm:pt>
    <dgm:pt modelId="{D2AD45C0-6822-41E5-8653-959061F4492F}" type="parTrans" cxnId="{B59D324C-571C-40E7-AA31-8D9CA04AE0D3}">
      <dgm:prSet/>
      <dgm:spPr/>
      <dgm:t>
        <a:bodyPr/>
        <a:lstStyle/>
        <a:p>
          <a:endParaRPr lang="en-US"/>
        </a:p>
      </dgm:t>
    </dgm:pt>
    <dgm:pt modelId="{6E59B523-A2D3-4C31-BA2E-50754E8D62BA}" type="sibTrans" cxnId="{B59D324C-571C-40E7-AA31-8D9CA04AE0D3}">
      <dgm:prSet/>
      <dgm:spPr/>
      <dgm:t>
        <a:bodyPr/>
        <a:lstStyle/>
        <a:p>
          <a:endParaRPr lang="en-US"/>
        </a:p>
      </dgm:t>
    </dgm:pt>
    <dgm:pt modelId="{A1F20F34-CA2E-46C5-9F5F-FF74D8256AD4}">
      <dgm:prSet phldrT="[Text]" custT="1"/>
      <dgm:spPr/>
      <dgm:t>
        <a:bodyPr/>
        <a:lstStyle/>
        <a:p>
          <a:pPr algn="ctr"/>
          <a:r>
            <a:rPr lang="en-US" sz="1100" b="1" dirty="0"/>
            <a:t>Electrical Power System:</a:t>
          </a:r>
        </a:p>
        <a:p>
          <a:pPr algn="ctr"/>
          <a:r>
            <a:rPr lang="en-US" sz="1100" dirty="0"/>
            <a:t>Joel A.</a:t>
          </a:r>
        </a:p>
      </dgm:t>
    </dgm:pt>
    <dgm:pt modelId="{9508D9A2-4094-4E56-A9F3-D4D4EEF7D554}" type="parTrans" cxnId="{69259231-034B-4DC4-A640-20F5D7894871}">
      <dgm:prSet/>
      <dgm:spPr/>
      <dgm:t>
        <a:bodyPr/>
        <a:lstStyle/>
        <a:p>
          <a:endParaRPr lang="en-US"/>
        </a:p>
      </dgm:t>
    </dgm:pt>
    <dgm:pt modelId="{880F95CF-59BD-48A2-9A17-DA7BC294D60D}" type="sibTrans" cxnId="{69259231-034B-4DC4-A640-20F5D7894871}">
      <dgm:prSet/>
      <dgm:spPr/>
      <dgm:t>
        <a:bodyPr/>
        <a:lstStyle/>
        <a:p>
          <a:endParaRPr lang="en-US"/>
        </a:p>
      </dgm:t>
    </dgm:pt>
    <dgm:pt modelId="{0A42AE3D-70B1-4B96-940C-DF6659AFBE7E}">
      <dgm:prSet phldrT="[Text]" custT="1"/>
      <dgm:spPr/>
      <dgm:t>
        <a:bodyPr/>
        <a:lstStyle/>
        <a:p>
          <a:pPr algn="ctr"/>
          <a:r>
            <a:rPr lang="en-US" sz="1100" b="1" dirty="0"/>
            <a:t>Descent Control: </a:t>
          </a:r>
        </a:p>
        <a:p>
          <a:pPr algn="ctr"/>
          <a:r>
            <a:rPr lang="en-US" sz="1100" dirty="0"/>
            <a:t>Patrick G. </a:t>
          </a:r>
        </a:p>
      </dgm:t>
    </dgm:pt>
    <dgm:pt modelId="{C36ADDEE-AC21-4A92-99C1-C01F88425B29}" type="sibTrans" cxnId="{98DF26BB-79EB-405B-A15E-E27204399252}">
      <dgm:prSet/>
      <dgm:spPr/>
      <dgm:t>
        <a:bodyPr/>
        <a:lstStyle/>
        <a:p>
          <a:pPr algn="ctr"/>
          <a:endParaRPr lang="en-US" sz="1800"/>
        </a:p>
      </dgm:t>
    </dgm:pt>
    <dgm:pt modelId="{F31A0897-AE1E-4EDE-95E8-77C9D83DCE77}" type="parTrans" cxnId="{98DF26BB-79EB-405B-A15E-E27204399252}">
      <dgm:prSet/>
      <dgm:spPr/>
      <dgm:t>
        <a:bodyPr/>
        <a:lstStyle/>
        <a:p>
          <a:pPr algn="ctr"/>
          <a:endParaRPr lang="en-US" sz="2000"/>
        </a:p>
      </dgm:t>
    </dgm:pt>
    <dgm:pt modelId="{BDA0610B-CF95-4A45-8032-7AE40EA30B24}" type="pres">
      <dgm:prSet presAssocID="{89D3C6B1-D327-4C52-BB60-8336CB5751F8}" presName="hierChild1" presStyleCnt="0">
        <dgm:presLayoutVars>
          <dgm:chPref val="1"/>
          <dgm:dir/>
          <dgm:animOne val="branch"/>
          <dgm:animLvl val="lvl"/>
          <dgm:resizeHandles/>
        </dgm:presLayoutVars>
      </dgm:prSet>
      <dgm:spPr/>
    </dgm:pt>
    <dgm:pt modelId="{7D6A9B57-989C-4DF7-92C2-AF63BE5DA806}" type="pres">
      <dgm:prSet presAssocID="{4407DF39-6B07-4CE8-9279-1FFA84FF1B0F}" presName="hierRoot1" presStyleCnt="0"/>
      <dgm:spPr/>
    </dgm:pt>
    <dgm:pt modelId="{D50AD80F-96C6-4ABB-AB33-43FDDE8BECEF}" type="pres">
      <dgm:prSet presAssocID="{4407DF39-6B07-4CE8-9279-1FFA84FF1B0F}" presName="composite" presStyleCnt="0"/>
      <dgm:spPr/>
    </dgm:pt>
    <dgm:pt modelId="{929EE6C8-89C7-4880-9ACE-1C8897F255FA}" type="pres">
      <dgm:prSet presAssocID="{4407DF39-6B07-4CE8-9279-1FFA84FF1B0F}" presName="background" presStyleLbl="node0" presStyleIdx="0" presStyleCnt="1"/>
      <dgm:spPr/>
    </dgm:pt>
    <dgm:pt modelId="{4F1DCA92-3E59-4B26-8915-363E6FE71411}" type="pres">
      <dgm:prSet presAssocID="{4407DF39-6B07-4CE8-9279-1FFA84FF1B0F}" presName="text" presStyleLbl="fgAcc0" presStyleIdx="0" presStyleCnt="1" custScaleX="228249" custScaleY="249217" custLinFactX="67975" custLinFactY="-28764" custLinFactNeighborX="100000" custLinFactNeighborY="-100000">
        <dgm:presLayoutVars>
          <dgm:chPref val="3"/>
        </dgm:presLayoutVars>
      </dgm:prSet>
      <dgm:spPr/>
    </dgm:pt>
    <dgm:pt modelId="{F70B4BAB-165A-43A7-B49B-F749DB6A9934}" type="pres">
      <dgm:prSet presAssocID="{4407DF39-6B07-4CE8-9279-1FFA84FF1B0F}" presName="hierChild2" presStyleCnt="0"/>
      <dgm:spPr/>
    </dgm:pt>
    <dgm:pt modelId="{A35033A1-2BE3-4804-841F-A3506CE5FF1B}" type="pres">
      <dgm:prSet presAssocID="{D3F0867C-EAD2-4EBA-B87E-18519801C4B9}" presName="Name10" presStyleLbl="parChTrans1D2" presStyleIdx="0" presStyleCnt="3"/>
      <dgm:spPr/>
    </dgm:pt>
    <dgm:pt modelId="{0635B3BC-942E-4443-BD49-B3648F2416D0}" type="pres">
      <dgm:prSet presAssocID="{467D9E10-B358-4E58-91D6-559188FD556B}" presName="hierRoot2" presStyleCnt="0"/>
      <dgm:spPr/>
    </dgm:pt>
    <dgm:pt modelId="{1FF5FFC9-7DFF-4191-A64A-8A0369A95CE9}" type="pres">
      <dgm:prSet presAssocID="{467D9E10-B358-4E58-91D6-559188FD556B}" presName="composite2" presStyleCnt="0"/>
      <dgm:spPr/>
    </dgm:pt>
    <dgm:pt modelId="{EF5B0C23-35A4-4E99-81E3-5CAF255EE3C1}" type="pres">
      <dgm:prSet presAssocID="{467D9E10-B358-4E58-91D6-559188FD556B}" presName="background2" presStyleLbl="node2" presStyleIdx="0" presStyleCnt="3"/>
      <dgm:spPr/>
    </dgm:pt>
    <dgm:pt modelId="{DD72B8C7-C8F5-4690-90DC-1B02B1F1E3A8}" type="pres">
      <dgm:prSet presAssocID="{467D9E10-B358-4E58-91D6-559188FD556B}" presName="text2" presStyleLbl="fgAcc2" presStyleIdx="0" presStyleCnt="3" custScaleX="200812" custScaleY="246185" custLinFactNeighborX="-57048" custLinFactNeighborY="-57172">
        <dgm:presLayoutVars>
          <dgm:chPref val="3"/>
        </dgm:presLayoutVars>
      </dgm:prSet>
      <dgm:spPr/>
    </dgm:pt>
    <dgm:pt modelId="{FC3A1112-5F51-4792-B1DB-542FCC46F72A}" type="pres">
      <dgm:prSet presAssocID="{467D9E10-B358-4E58-91D6-559188FD556B}" presName="hierChild3" presStyleCnt="0"/>
      <dgm:spPr/>
    </dgm:pt>
    <dgm:pt modelId="{F9FC37CF-6751-4B0E-B68B-C9FBF82D9991}" type="pres">
      <dgm:prSet presAssocID="{02EBF8D5-8CCB-4E38-8B55-5082E172BDFE}" presName="Name10" presStyleLbl="parChTrans1D2" presStyleIdx="1" presStyleCnt="3"/>
      <dgm:spPr/>
    </dgm:pt>
    <dgm:pt modelId="{22F3AC46-AC4C-4EC1-A9C2-570D13F7D70B}" type="pres">
      <dgm:prSet presAssocID="{0D3622CC-E400-468B-A6A8-76D09F2EEA1A}" presName="hierRoot2" presStyleCnt="0"/>
      <dgm:spPr/>
    </dgm:pt>
    <dgm:pt modelId="{A03B51DB-5197-4EE1-9E13-5E6A2C1D07A2}" type="pres">
      <dgm:prSet presAssocID="{0D3622CC-E400-468B-A6A8-76D09F2EEA1A}" presName="composite2" presStyleCnt="0"/>
      <dgm:spPr/>
    </dgm:pt>
    <dgm:pt modelId="{2B2D32E3-2DB3-45D4-AE82-00D76A90EF04}" type="pres">
      <dgm:prSet presAssocID="{0D3622CC-E400-468B-A6A8-76D09F2EEA1A}" presName="background2" presStyleLbl="node2" presStyleIdx="1" presStyleCnt="3"/>
      <dgm:spPr/>
    </dgm:pt>
    <dgm:pt modelId="{171B0D15-4C1D-4772-B44A-700961E5EB79}" type="pres">
      <dgm:prSet presAssocID="{0D3622CC-E400-468B-A6A8-76D09F2EEA1A}" presName="text2" presStyleLbl="fgAcc2" presStyleIdx="1" presStyleCnt="3" custScaleX="202563" custScaleY="244780" custLinFactNeighborX="19332" custLinFactNeighborY="-76818">
        <dgm:presLayoutVars>
          <dgm:chPref val="3"/>
        </dgm:presLayoutVars>
      </dgm:prSet>
      <dgm:spPr/>
    </dgm:pt>
    <dgm:pt modelId="{300C0895-0A46-400A-B61D-ADDB6095B428}" type="pres">
      <dgm:prSet presAssocID="{0D3622CC-E400-468B-A6A8-76D09F2EEA1A}" presName="hierChild3" presStyleCnt="0"/>
      <dgm:spPr/>
    </dgm:pt>
    <dgm:pt modelId="{31017F29-76EF-4CA8-9D0F-04B9CAD491CC}" type="pres">
      <dgm:prSet presAssocID="{5347D721-F9B8-4002-8692-1115BF6AA65F}" presName="Name10" presStyleLbl="parChTrans1D2" presStyleIdx="2" presStyleCnt="3"/>
      <dgm:spPr/>
    </dgm:pt>
    <dgm:pt modelId="{76BB756E-7EF7-4FBC-9D97-A847D425F9F4}" type="pres">
      <dgm:prSet presAssocID="{E416FD1D-9E6F-4C24-81AC-5824EDACF552}" presName="hierRoot2" presStyleCnt="0"/>
      <dgm:spPr/>
    </dgm:pt>
    <dgm:pt modelId="{E50B14E1-DC60-4924-A93F-847A9DCFCC2A}" type="pres">
      <dgm:prSet presAssocID="{E416FD1D-9E6F-4C24-81AC-5824EDACF552}" presName="composite2" presStyleCnt="0"/>
      <dgm:spPr/>
    </dgm:pt>
    <dgm:pt modelId="{A2846E03-A4D5-4C62-8956-CCA1154470C5}" type="pres">
      <dgm:prSet presAssocID="{E416FD1D-9E6F-4C24-81AC-5824EDACF552}" presName="background2" presStyleLbl="node2" presStyleIdx="2" presStyleCnt="3"/>
      <dgm:spPr/>
    </dgm:pt>
    <dgm:pt modelId="{ED6F33BF-4C02-462F-9357-0FACD2B74A7B}" type="pres">
      <dgm:prSet presAssocID="{E416FD1D-9E6F-4C24-81AC-5824EDACF552}" presName="text2" presStyleLbl="fgAcc2" presStyleIdx="2" presStyleCnt="3" custScaleX="253097" custScaleY="267927" custLinFactX="100000" custLinFactNeighborX="191780" custLinFactNeighborY="-76819">
        <dgm:presLayoutVars>
          <dgm:chPref val="3"/>
        </dgm:presLayoutVars>
      </dgm:prSet>
      <dgm:spPr/>
    </dgm:pt>
    <dgm:pt modelId="{8B39AE89-F527-4987-80C0-7B74B468CEE7}" type="pres">
      <dgm:prSet presAssocID="{E416FD1D-9E6F-4C24-81AC-5824EDACF552}" presName="hierChild3" presStyleCnt="0"/>
      <dgm:spPr/>
    </dgm:pt>
    <dgm:pt modelId="{FA49EF2E-4829-48DD-988B-26E27B549705}" type="pres">
      <dgm:prSet presAssocID="{C7A722F9-D2DE-462A-B022-366390D17B3F}" presName="Name17" presStyleLbl="parChTrans1D3" presStyleIdx="0" presStyleCnt="8"/>
      <dgm:spPr/>
    </dgm:pt>
    <dgm:pt modelId="{8EA37496-02CF-4AA5-92F7-117F290B92D5}" type="pres">
      <dgm:prSet presAssocID="{AD6B727C-D377-4EA5-A9BB-2A406F02C8B7}" presName="hierRoot3" presStyleCnt="0"/>
      <dgm:spPr/>
    </dgm:pt>
    <dgm:pt modelId="{CE8B8EA0-AAD5-45AE-970B-1823BF213C0C}" type="pres">
      <dgm:prSet presAssocID="{AD6B727C-D377-4EA5-A9BB-2A406F02C8B7}" presName="composite3" presStyleCnt="0"/>
      <dgm:spPr/>
    </dgm:pt>
    <dgm:pt modelId="{9D19B2D0-0444-462E-A469-612F18B2038C}" type="pres">
      <dgm:prSet presAssocID="{AD6B727C-D377-4EA5-A9BB-2A406F02C8B7}" presName="background3" presStyleLbl="node3" presStyleIdx="0" presStyleCnt="8"/>
      <dgm:spPr/>
    </dgm:pt>
    <dgm:pt modelId="{82CCEBE2-F52F-42BA-AD5A-481EE268B001}" type="pres">
      <dgm:prSet presAssocID="{AD6B727C-D377-4EA5-A9BB-2A406F02C8B7}" presName="text3" presStyleLbl="fgAcc3" presStyleIdx="0" presStyleCnt="8" custScaleX="147238" custScaleY="302369" custLinFactNeighborX="-14247" custLinFactNeighborY="-17259">
        <dgm:presLayoutVars>
          <dgm:chPref val="3"/>
        </dgm:presLayoutVars>
      </dgm:prSet>
      <dgm:spPr/>
    </dgm:pt>
    <dgm:pt modelId="{3A07FEC8-AD7B-46BD-BB81-542D34B06027}" type="pres">
      <dgm:prSet presAssocID="{AD6B727C-D377-4EA5-A9BB-2A406F02C8B7}" presName="hierChild4" presStyleCnt="0"/>
      <dgm:spPr/>
    </dgm:pt>
    <dgm:pt modelId="{92BDBF0E-F27F-4548-B3B3-CEBC5AD67E7A}" type="pres">
      <dgm:prSet presAssocID="{F31A0897-AE1E-4EDE-95E8-77C9D83DCE77}" presName="Name17" presStyleLbl="parChTrans1D3" presStyleIdx="1" presStyleCnt="8"/>
      <dgm:spPr/>
    </dgm:pt>
    <dgm:pt modelId="{56078D49-C14D-42F9-AB43-77D45C281A41}" type="pres">
      <dgm:prSet presAssocID="{0A42AE3D-70B1-4B96-940C-DF6659AFBE7E}" presName="hierRoot3" presStyleCnt="0"/>
      <dgm:spPr/>
    </dgm:pt>
    <dgm:pt modelId="{E181A585-74B1-48C6-BEDB-1F031A96FE6B}" type="pres">
      <dgm:prSet presAssocID="{0A42AE3D-70B1-4B96-940C-DF6659AFBE7E}" presName="composite3" presStyleCnt="0"/>
      <dgm:spPr/>
    </dgm:pt>
    <dgm:pt modelId="{AEC70962-8BC6-428E-816C-600F2190E742}" type="pres">
      <dgm:prSet presAssocID="{0A42AE3D-70B1-4B96-940C-DF6659AFBE7E}" presName="background3" presStyleLbl="node3" presStyleIdx="1" presStyleCnt="8"/>
      <dgm:spPr/>
    </dgm:pt>
    <dgm:pt modelId="{FA4D0EC6-8050-462A-9494-FCB05DDD3058}" type="pres">
      <dgm:prSet presAssocID="{0A42AE3D-70B1-4B96-940C-DF6659AFBE7E}" presName="text3" presStyleLbl="fgAcc3" presStyleIdx="1" presStyleCnt="8" custScaleX="137475" custScaleY="371587" custLinFactNeighborX="-21524" custLinFactNeighborY="22034">
        <dgm:presLayoutVars>
          <dgm:chPref val="3"/>
        </dgm:presLayoutVars>
      </dgm:prSet>
      <dgm:spPr/>
    </dgm:pt>
    <dgm:pt modelId="{7E94889D-5F43-4BF4-8DA8-6E8FC2422366}" type="pres">
      <dgm:prSet presAssocID="{0A42AE3D-70B1-4B96-940C-DF6659AFBE7E}" presName="hierChild4" presStyleCnt="0"/>
      <dgm:spPr/>
    </dgm:pt>
    <dgm:pt modelId="{944EC990-B30E-486C-8BB3-61433BCBC0F5}" type="pres">
      <dgm:prSet presAssocID="{A1367889-F3A0-417E-B67D-A5FA34A02CF2}" presName="Name17" presStyleLbl="parChTrans1D3" presStyleIdx="2" presStyleCnt="8"/>
      <dgm:spPr/>
    </dgm:pt>
    <dgm:pt modelId="{AE5889E9-0400-4622-880E-68D48C999516}" type="pres">
      <dgm:prSet presAssocID="{D3F32D17-2E2D-407D-8CC6-80F1EB497E93}" presName="hierRoot3" presStyleCnt="0"/>
      <dgm:spPr/>
    </dgm:pt>
    <dgm:pt modelId="{73BFED64-B490-48B2-97F9-88FB5A18075F}" type="pres">
      <dgm:prSet presAssocID="{D3F32D17-2E2D-407D-8CC6-80F1EB497E93}" presName="composite3" presStyleCnt="0"/>
      <dgm:spPr/>
    </dgm:pt>
    <dgm:pt modelId="{82FE9043-E54F-4EFE-9D1B-AFBA05C8732E}" type="pres">
      <dgm:prSet presAssocID="{D3F32D17-2E2D-407D-8CC6-80F1EB497E93}" presName="background3" presStyleLbl="node3" presStyleIdx="2" presStyleCnt="8"/>
      <dgm:spPr/>
    </dgm:pt>
    <dgm:pt modelId="{4A608EE3-A8A0-4EA5-A2BF-A10E94AA03E9}" type="pres">
      <dgm:prSet presAssocID="{D3F32D17-2E2D-407D-8CC6-80F1EB497E93}" presName="text3" presStyleLbl="fgAcc3" presStyleIdx="2" presStyleCnt="8" custScaleX="174837" custScaleY="473478" custLinFactNeighborX="-10979" custLinFactNeighborY="25163">
        <dgm:presLayoutVars>
          <dgm:chPref val="3"/>
        </dgm:presLayoutVars>
      </dgm:prSet>
      <dgm:spPr/>
    </dgm:pt>
    <dgm:pt modelId="{83511E15-A372-4221-BFFC-C962086229D6}" type="pres">
      <dgm:prSet presAssocID="{D3F32D17-2E2D-407D-8CC6-80F1EB497E93}" presName="hierChild4" presStyleCnt="0"/>
      <dgm:spPr/>
    </dgm:pt>
    <dgm:pt modelId="{AE8C99FD-84FD-4C4B-BE1D-89C7A59798CA}" type="pres">
      <dgm:prSet presAssocID="{9508D9A2-4094-4E56-A9F3-D4D4EEF7D554}" presName="Name17" presStyleLbl="parChTrans1D3" presStyleIdx="3" presStyleCnt="8"/>
      <dgm:spPr/>
    </dgm:pt>
    <dgm:pt modelId="{09D94999-E7FA-4BCE-8C17-96E092E92C7E}" type="pres">
      <dgm:prSet presAssocID="{A1F20F34-CA2E-46C5-9F5F-FF74D8256AD4}" presName="hierRoot3" presStyleCnt="0"/>
      <dgm:spPr/>
    </dgm:pt>
    <dgm:pt modelId="{382A85CA-ECA3-49D3-9A87-55BE959A44F7}" type="pres">
      <dgm:prSet presAssocID="{A1F20F34-CA2E-46C5-9F5F-FF74D8256AD4}" presName="composite3" presStyleCnt="0"/>
      <dgm:spPr/>
    </dgm:pt>
    <dgm:pt modelId="{E3D09D31-0E87-45C3-A6C3-09A3E2CDA431}" type="pres">
      <dgm:prSet presAssocID="{A1F20F34-CA2E-46C5-9F5F-FF74D8256AD4}" presName="background3" presStyleLbl="node3" presStyleIdx="3" presStyleCnt="8"/>
      <dgm:spPr/>
    </dgm:pt>
    <dgm:pt modelId="{CA4038AA-4FD4-4781-9F2A-09A5781B0AFC}" type="pres">
      <dgm:prSet presAssocID="{A1F20F34-CA2E-46C5-9F5F-FF74D8256AD4}" presName="text3" presStyleLbl="fgAcc3" presStyleIdx="3" presStyleCnt="8" custScaleX="133221" custScaleY="248982" custLinFactNeighborX="-28962" custLinFactNeighborY="41681">
        <dgm:presLayoutVars>
          <dgm:chPref val="3"/>
        </dgm:presLayoutVars>
      </dgm:prSet>
      <dgm:spPr/>
    </dgm:pt>
    <dgm:pt modelId="{3113BC84-E307-4934-97C8-059C8EEB5744}" type="pres">
      <dgm:prSet presAssocID="{A1F20F34-CA2E-46C5-9F5F-FF74D8256AD4}" presName="hierChild4" presStyleCnt="0"/>
      <dgm:spPr/>
    </dgm:pt>
    <dgm:pt modelId="{AC31817A-8096-4CBC-8E68-DD12D52FBFFE}" type="pres">
      <dgm:prSet presAssocID="{00588C7C-8C78-4058-9438-88E4AAF515EC}" presName="Name17" presStyleLbl="parChTrans1D3" presStyleIdx="4" presStyleCnt="8"/>
      <dgm:spPr/>
    </dgm:pt>
    <dgm:pt modelId="{EDAC4011-6DB3-4A2B-A71F-1192B3582AAF}" type="pres">
      <dgm:prSet presAssocID="{633B3D49-6BA8-44E0-ADEF-E93FEA6FDA48}" presName="hierRoot3" presStyleCnt="0"/>
      <dgm:spPr/>
    </dgm:pt>
    <dgm:pt modelId="{CEB96191-8D22-4761-9DA0-F6374110AB29}" type="pres">
      <dgm:prSet presAssocID="{633B3D49-6BA8-44E0-ADEF-E93FEA6FDA48}" presName="composite3" presStyleCnt="0"/>
      <dgm:spPr/>
    </dgm:pt>
    <dgm:pt modelId="{A8697A15-3144-4371-9BA1-59C30D9927DF}" type="pres">
      <dgm:prSet presAssocID="{633B3D49-6BA8-44E0-ADEF-E93FEA6FDA48}" presName="background3" presStyleLbl="node3" presStyleIdx="4" presStyleCnt="8"/>
      <dgm:spPr/>
    </dgm:pt>
    <dgm:pt modelId="{FB8B5CC7-7CF4-446A-901F-46CA1FD5A853}" type="pres">
      <dgm:prSet presAssocID="{633B3D49-6BA8-44E0-ADEF-E93FEA6FDA48}" presName="text3" presStyleLbl="fgAcc3" presStyleIdx="4" presStyleCnt="8" custScaleX="154582" custScaleY="495595" custLinFactNeighborX="-22901" custLinFactNeighborY="65143">
        <dgm:presLayoutVars>
          <dgm:chPref val="3"/>
        </dgm:presLayoutVars>
      </dgm:prSet>
      <dgm:spPr/>
    </dgm:pt>
    <dgm:pt modelId="{808A8E4B-144E-47FC-8E21-426C951F6677}" type="pres">
      <dgm:prSet presAssocID="{633B3D49-6BA8-44E0-ADEF-E93FEA6FDA48}" presName="hierChild4" presStyleCnt="0"/>
      <dgm:spPr/>
    </dgm:pt>
    <dgm:pt modelId="{8460FF09-628E-4505-913E-176D39548B5E}" type="pres">
      <dgm:prSet presAssocID="{44DFB7F3-ADB9-4CF6-8BC5-AC9F0C10C280}" presName="Name17" presStyleLbl="parChTrans1D3" presStyleIdx="5" presStyleCnt="8"/>
      <dgm:spPr/>
    </dgm:pt>
    <dgm:pt modelId="{E0488A95-3C98-4742-91D0-78F5F6B9518C}" type="pres">
      <dgm:prSet presAssocID="{D9A48658-B419-46C7-ABFC-B77F7FF57F26}" presName="hierRoot3" presStyleCnt="0"/>
      <dgm:spPr/>
    </dgm:pt>
    <dgm:pt modelId="{79445D6E-228F-425B-A5C1-FAC2C52B0B0D}" type="pres">
      <dgm:prSet presAssocID="{D9A48658-B419-46C7-ABFC-B77F7FF57F26}" presName="composite3" presStyleCnt="0"/>
      <dgm:spPr/>
    </dgm:pt>
    <dgm:pt modelId="{E05CF314-E41E-4186-840D-F820697381A7}" type="pres">
      <dgm:prSet presAssocID="{D9A48658-B419-46C7-ABFC-B77F7FF57F26}" presName="background3" presStyleLbl="node3" presStyleIdx="5" presStyleCnt="8"/>
      <dgm:spPr/>
    </dgm:pt>
    <dgm:pt modelId="{F5F14F16-8B1A-4C47-80DB-2BB2A60751B2}" type="pres">
      <dgm:prSet presAssocID="{D9A48658-B419-46C7-ABFC-B77F7FF57F26}" presName="text3" presStyleLbl="fgAcc3" presStyleIdx="5" presStyleCnt="8" custScaleX="153398" custScaleY="495781" custLinFactNeighborX="-30116" custLinFactNeighborY="65820">
        <dgm:presLayoutVars>
          <dgm:chPref val="3"/>
        </dgm:presLayoutVars>
      </dgm:prSet>
      <dgm:spPr/>
    </dgm:pt>
    <dgm:pt modelId="{5509D1AF-AD4B-4329-8152-E85256BBCE46}" type="pres">
      <dgm:prSet presAssocID="{D9A48658-B419-46C7-ABFC-B77F7FF57F26}" presName="hierChild4" presStyleCnt="0"/>
      <dgm:spPr/>
    </dgm:pt>
    <dgm:pt modelId="{3709B0FB-A6DD-4E1B-AC02-9676C6931CE8}" type="pres">
      <dgm:prSet presAssocID="{D2AD45C0-6822-41E5-8653-959061F4492F}" presName="Name17" presStyleLbl="parChTrans1D3" presStyleIdx="6" presStyleCnt="8"/>
      <dgm:spPr/>
    </dgm:pt>
    <dgm:pt modelId="{9EF2DDC9-BAE0-433E-B462-28EE82F117FE}" type="pres">
      <dgm:prSet presAssocID="{2DF85E63-5853-4E50-B068-1510D54384BF}" presName="hierRoot3" presStyleCnt="0"/>
      <dgm:spPr/>
    </dgm:pt>
    <dgm:pt modelId="{47DC3483-4F0B-4813-8EDC-06C59E6CF295}" type="pres">
      <dgm:prSet presAssocID="{2DF85E63-5853-4E50-B068-1510D54384BF}" presName="composite3" presStyleCnt="0"/>
      <dgm:spPr/>
    </dgm:pt>
    <dgm:pt modelId="{A6F9CB66-80CA-4D83-9FF1-2D2CDC340BA3}" type="pres">
      <dgm:prSet presAssocID="{2DF85E63-5853-4E50-B068-1510D54384BF}" presName="background3" presStyleLbl="node3" presStyleIdx="6" presStyleCnt="8"/>
      <dgm:spPr/>
    </dgm:pt>
    <dgm:pt modelId="{3A635B64-1779-48EE-8061-A6E5259CEA9A}" type="pres">
      <dgm:prSet presAssocID="{2DF85E63-5853-4E50-B068-1510D54384BF}" presName="text3" presStyleLbl="fgAcc3" presStyleIdx="6" presStyleCnt="8" custScaleX="143654" custScaleY="495890" custLinFactNeighborX="-36333" custLinFactNeighborY="4132">
        <dgm:presLayoutVars>
          <dgm:chPref val="3"/>
        </dgm:presLayoutVars>
      </dgm:prSet>
      <dgm:spPr/>
    </dgm:pt>
    <dgm:pt modelId="{EA56DD80-448D-485A-AB18-4E96B3230FDD}" type="pres">
      <dgm:prSet presAssocID="{2DF85E63-5853-4E50-B068-1510D54384BF}" presName="hierChild4" presStyleCnt="0"/>
      <dgm:spPr/>
    </dgm:pt>
    <dgm:pt modelId="{DF740F80-53F6-4C28-A2C8-CD311FE06638}" type="pres">
      <dgm:prSet presAssocID="{159728C2-31C5-4F7D-9E15-7A569BE926BE}" presName="Name17" presStyleLbl="parChTrans1D3" presStyleIdx="7" presStyleCnt="8"/>
      <dgm:spPr/>
    </dgm:pt>
    <dgm:pt modelId="{2F996498-51B4-4120-ACA5-1EFC0104902C}" type="pres">
      <dgm:prSet presAssocID="{58702183-967E-4716-AF9C-815E6DE52F8D}" presName="hierRoot3" presStyleCnt="0"/>
      <dgm:spPr/>
    </dgm:pt>
    <dgm:pt modelId="{E2A92D73-293E-43A2-A653-0B4EF1C603FA}" type="pres">
      <dgm:prSet presAssocID="{58702183-967E-4716-AF9C-815E6DE52F8D}" presName="composite3" presStyleCnt="0"/>
      <dgm:spPr/>
    </dgm:pt>
    <dgm:pt modelId="{C7BC1D31-BB59-4055-A7F7-CF4180000528}" type="pres">
      <dgm:prSet presAssocID="{58702183-967E-4716-AF9C-815E6DE52F8D}" presName="background3" presStyleLbl="node3" presStyleIdx="7" presStyleCnt="8"/>
      <dgm:spPr/>
    </dgm:pt>
    <dgm:pt modelId="{1F513FA5-0988-4C2A-807F-164B71210D5F}" type="pres">
      <dgm:prSet presAssocID="{58702183-967E-4716-AF9C-815E6DE52F8D}" presName="text3" presStyleLbl="fgAcc3" presStyleIdx="7" presStyleCnt="8" custScaleX="209038" custScaleY="481038" custLinFactNeighborX="-27277" custLinFactNeighborY="-15545">
        <dgm:presLayoutVars>
          <dgm:chPref val="3"/>
        </dgm:presLayoutVars>
      </dgm:prSet>
      <dgm:spPr/>
    </dgm:pt>
    <dgm:pt modelId="{5A35ED39-BBDC-409C-AB72-AB52C47C58B9}" type="pres">
      <dgm:prSet presAssocID="{58702183-967E-4716-AF9C-815E6DE52F8D}" presName="hierChild4" presStyleCnt="0"/>
      <dgm:spPr/>
    </dgm:pt>
  </dgm:ptLst>
  <dgm:cxnLst>
    <dgm:cxn modelId="{D4B79401-FF00-4844-9040-2C243569F730}" type="presOf" srcId="{D9A48658-B419-46C7-ABFC-B77F7FF57F26}" destId="{F5F14F16-8B1A-4C47-80DB-2BB2A60751B2}" srcOrd="0" destOrd="0" presId="urn:microsoft.com/office/officeart/2005/8/layout/hierarchy1"/>
    <dgm:cxn modelId="{F6318D05-EA55-4CE9-9E87-C06FC08CEF34}" type="presOf" srcId="{A1367889-F3A0-417E-B67D-A5FA34A02CF2}" destId="{944EC990-B30E-486C-8BB3-61433BCBC0F5}" srcOrd="0" destOrd="0" presId="urn:microsoft.com/office/officeart/2005/8/layout/hierarchy1"/>
    <dgm:cxn modelId="{493C9A09-DFAA-49B6-B255-9CE98F4F78CB}" srcId="{89D3C6B1-D327-4C52-BB60-8336CB5751F8}" destId="{4407DF39-6B07-4CE8-9279-1FFA84FF1B0F}" srcOrd="0" destOrd="0" parTransId="{C740B463-CC9F-4B96-A0EC-134F094347DF}" sibTransId="{4F3ECF64-6D75-42EC-9B71-20BCD1F39A6C}"/>
    <dgm:cxn modelId="{4FC2A40E-8114-4E20-B2FD-BCD90FEE936E}" type="presOf" srcId="{44DFB7F3-ADB9-4CF6-8BC5-AC9F0C10C280}" destId="{8460FF09-628E-4505-913E-176D39548B5E}" srcOrd="0" destOrd="0" presId="urn:microsoft.com/office/officeart/2005/8/layout/hierarchy1"/>
    <dgm:cxn modelId="{BF8ADC11-EBB1-46DD-B53B-2847E6AD2071}" type="presOf" srcId="{AD6B727C-D377-4EA5-A9BB-2A406F02C8B7}" destId="{82CCEBE2-F52F-42BA-AD5A-481EE268B001}" srcOrd="0" destOrd="0" presId="urn:microsoft.com/office/officeart/2005/8/layout/hierarchy1"/>
    <dgm:cxn modelId="{7EF16917-B336-4EB6-81C6-A93193378D1C}" type="presOf" srcId="{58702183-967E-4716-AF9C-815E6DE52F8D}" destId="{1F513FA5-0988-4C2A-807F-164B71210D5F}" srcOrd="0" destOrd="0" presId="urn:microsoft.com/office/officeart/2005/8/layout/hierarchy1"/>
    <dgm:cxn modelId="{D5CFFF21-404D-4757-BBDA-F8524C6C4459}" type="presOf" srcId="{D2AD45C0-6822-41E5-8653-959061F4492F}" destId="{3709B0FB-A6DD-4E1B-AC02-9676C6931CE8}" srcOrd="0" destOrd="0" presId="urn:microsoft.com/office/officeart/2005/8/layout/hierarchy1"/>
    <dgm:cxn modelId="{FBB27F25-6D63-4178-ACAC-B9A946D6A658}" srcId="{E416FD1D-9E6F-4C24-81AC-5824EDACF552}" destId="{D3F32D17-2E2D-407D-8CC6-80F1EB497E93}" srcOrd="2" destOrd="0" parTransId="{A1367889-F3A0-417E-B67D-A5FA34A02CF2}" sibTransId="{AD8ED444-4310-438E-B69D-FF93D63DA47E}"/>
    <dgm:cxn modelId="{34CDF527-1DBC-47D0-B0DD-01584C98E6B0}" type="presOf" srcId="{159728C2-31C5-4F7D-9E15-7A569BE926BE}" destId="{DF740F80-53F6-4C28-A2C8-CD311FE06638}" srcOrd="0" destOrd="0" presId="urn:microsoft.com/office/officeart/2005/8/layout/hierarchy1"/>
    <dgm:cxn modelId="{0AC0852F-D5AB-4424-92E7-2DAE94028EB6}" type="presOf" srcId="{0A42AE3D-70B1-4B96-940C-DF6659AFBE7E}" destId="{FA4D0EC6-8050-462A-9494-FCB05DDD3058}" srcOrd="0" destOrd="0" presId="urn:microsoft.com/office/officeart/2005/8/layout/hierarchy1"/>
    <dgm:cxn modelId="{69259231-034B-4DC4-A640-20F5D7894871}" srcId="{E416FD1D-9E6F-4C24-81AC-5824EDACF552}" destId="{A1F20F34-CA2E-46C5-9F5F-FF74D8256AD4}" srcOrd="3" destOrd="0" parTransId="{9508D9A2-4094-4E56-A9F3-D4D4EEF7D554}" sibTransId="{880F95CF-59BD-48A2-9A17-DA7BC294D60D}"/>
    <dgm:cxn modelId="{5F6A6732-3713-4D01-8374-EE85CF43C97D}" type="presOf" srcId="{5347D721-F9B8-4002-8692-1115BF6AA65F}" destId="{31017F29-76EF-4CA8-9D0F-04B9CAD491CC}" srcOrd="0" destOrd="0" presId="urn:microsoft.com/office/officeart/2005/8/layout/hierarchy1"/>
    <dgm:cxn modelId="{97F55032-A35E-48FF-B312-DBCB6BFA9E4F}" type="presOf" srcId="{D3F32D17-2E2D-407D-8CC6-80F1EB497E93}" destId="{4A608EE3-A8A0-4EA5-A2BF-A10E94AA03E9}" srcOrd="0" destOrd="0" presId="urn:microsoft.com/office/officeart/2005/8/layout/hierarchy1"/>
    <dgm:cxn modelId="{5ED63D3D-681D-4F6B-82F0-AA7C7D6B86CC}" srcId="{4407DF39-6B07-4CE8-9279-1FFA84FF1B0F}" destId="{467D9E10-B358-4E58-91D6-559188FD556B}" srcOrd="0" destOrd="0" parTransId="{D3F0867C-EAD2-4EBA-B87E-18519801C4B9}" sibTransId="{D431B56E-A6EB-4F14-89C4-168F348B23F0}"/>
    <dgm:cxn modelId="{6F450B65-18E4-4828-A5C0-4CF89AE79BF3}" type="presOf" srcId="{C7A722F9-D2DE-462A-B022-366390D17B3F}" destId="{FA49EF2E-4829-48DD-988B-26E27B549705}" srcOrd="0" destOrd="0" presId="urn:microsoft.com/office/officeart/2005/8/layout/hierarchy1"/>
    <dgm:cxn modelId="{CA9C8B49-CF94-4C77-94DB-929D35F064F0}" type="presOf" srcId="{9508D9A2-4094-4E56-A9F3-D4D4EEF7D554}" destId="{AE8C99FD-84FD-4C4B-BE1D-89C7A59798CA}" srcOrd="0" destOrd="0" presId="urn:microsoft.com/office/officeart/2005/8/layout/hierarchy1"/>
    <dgm:cxn modelId="{B59D324C-571C-40E7-AA31-8D9CA04AE0D3}" srcId="{E416FD1D-9E6F-4C24-81AC-5824EDACF552}" destId="{2DF85E63-5853-4E50-B068-1510D54384BF}" srcOrd="6" destOrd="0" parTransId="{D2AD45C0-6822-41E5-8653-959061F4492F}" sibTransId="{6E59B523-A2D3-4C31-BA2E-50754E8D62BA}"/>
    <dgm:cxn modelId="{6A9F4C6D-81E1-43A5-9D68-0EA81267B9E3}" type="presOf" srcId="{02EBF8D5-8CCB-4E38-8B55-5082E172BDFE}" destId="{F9FC37CF-6751-4B0E-B68B-C9FBF82D9991}" srcOrd="0" destOrd="0" presId="urn:microsoft.com/office/officeart/2005/8/layout/hierarchy1"/>
    <dgm:cxn modelId="{7DB2FE52-63EC-4B7A-B95B-243D6D24B94C}" type="presOf" srcId="{A1F20F34-CA2E-46C5-9F5F-FF74D8256AD4}" destId="{CA4038AA-4FD4-4781-9F2A-09A5781B0AFC}" srcOrd="0" destOrd="0" presId="urn:microsoft.com/office/officeart/2005/8/layout/hierarchy1"/>
    <dgm:cxn modelId="{A49FD455-00B8-4F0B-A378-028E5427A260}" srcId="{4407DF39-6B07-4CE8-9279-1FFA84FF1B0F}" destId="{0D3622CC-E400-468B-A6A8-76D09F2EEA1A}" srcOrd="1" destOrd="0" parTransId="{02EBF8D5-8CCB-4E38-8B55-5082E172BDFE}" sibTransId="{1E84CC7E-02A1-4FAC-B90F-D0BE6EB9BC9B}"/>
    <dgm:cxn modelId="{C91F108E-A165-4674-994F-C657EA0F96D2}" type="presOf" srcId="{D3F0867C-EAD2-4EBA-B87E-18519801C4B9}" destId="{A35033A1-2BE3-4804-841F-A3506CE5FF1B}" srcOrd="0" destOrd="0" presId="urn:microsoft.com/office/officeart/2005/8/layout/hierarchy1"/>
    <dgm:cxn modelId="{AD98329E-848D-40B6-A004-165D1EEB2108}" srcId="{E416FD1D-9E6F-4C24-81AC-5824EDACF552}" destId="{D9A48658-B419-46C7-ABFC-B77F7FF57F26}" srcOrd="5" destOrd="0" parTransId="{44DFB7F3-ADB9-4CF6-8BC5-AC9F0C10C280}" sibTransId="{7FCE14CC-3724-4C45-B7DF-89E47B9CB6CC}"/>
    <dgm:cxn modelId="{6AECD9A2-1D9A-4C25-96AF-37051E6D8739}" type="presOf" srcId="{89D3C6B1-D327-4C52-BB60-8336CB5751F8}" destId="{BDA0610B-CF95-4A45-8032-7AE40EA30B24}" srcOrd="0" destOrd="0" presId="urn:microsoft.com/office/officeart/2005/8/layout/hierarchy1"/>
    <dgm:cxn modelId="{C36458A8-E41B-459A-817A-EB5F88280358}" type="presOf" srcId="{4407DF39-6B07-4CE8-9279-1FFA84FF1B0F}" destId="{4F1DCA92-3E59-4B26-8915-363E6FE71411}" srcOrd="0" destOrd="0" presId="urn:microsoft.com/office/officeart/2005/8/layout/hierarchy1"/>
    <dgm:cxn modelId="{4B1FBFAE-7B96-4DDF-A150-6EF0F998C496}" srcId="{E416FD1D-9E6F-4C24-81AC-5824EDACF552}" destId="{633B3D49-6BA8-44E0-ADEF-E93FEA6FDA48}" srcOrd="4" destOrd="0" parTransId="{00588C7C-8C78-4058-9438-88E4AAF515EC}" sibTransId="{9C39520D-357D-4385-9943-678D3906501A}"/>
    <dgm:cxn modelId="{F842D8B3-3F4A-4748-A241-49232D37F4CA}" type="presOf" srcId="{00588C7C-8C78-4058-9438-88E4AAF515EC}" destId="{AC31817A-8096-4CBC-8E68-DD12D52FBFFE}" srcOrd="0" destOrd="0" presId="urn:microsoft.com/office/officeart/2005/8/layout/hierarchy1"/>
    <dgm:cxn modelId="{B03DF3B8-AC3F-4CE9-98FE-36FD6E4CE102}" type="presOf" srcId="{E416FD1D-9E6F-4C24-81AC-5824EDACF552}" destId="{ED6F33BF-4C02-462F-9357-0FACD2B74A7B}" srcOrd="0" destOrd="0" presId="urn:microsoft.com/office/officeart/2005/8/layout/hierarchy1"/>
    <dgm:cxn modelId="{98DF26BB-79EB-405B-A15E-E27204399252}" srcId="{E416FD1D-9E6F-4C24-81AC-5824EDACF552}" destId="{0A42AE3D-70B1-4B96-940C-DF6659AFBE7E}" srcOrd="1" destOrd="0" parTransId="{F31A0897-AE1E-4EDE-95E8-77C9D83DCE77}" sibTransId="{C36ADDEE-AC21-4A92-99C1-C01F88425B29}"/>
    <dgm:cxn modelId="{7CE766C7-6D46-4B75-B04D-BB22473721A0}" srcId="{4407DF39-6B07-4CE8-9279-1FFA84FF1B0F}" destId="{E416FD1D-9E6F-4C24-81AC-5824EDACF552}" srcOrd="2" destOrd="0" parTransId="{5347D721-F9B8-4002-8692-1115BF6AA65F}" sibTransId="{6A089C4A-AA7E-4C4F-B73F-1217E21B38E2}"/>
    <dgm:cxn modelId="{7F24B2C7-122B-4487-86D7-C7DDB0FBA394}" type="presOf" srcId="{0D3622CC-E400-468B-A6A8-76D09F2EEA1A}" destId="{171B0D15-4C1D-4772-B44A-700961E5EB79}" srcOrd="0" destOrd="0" presId="urn:microsoft.com/office/officeart/2005/8/layout/hierarchy1"/>
    <dgm:cxn modelId="{2593B8CF-9B2A-49CE-BFE2-6C1623F5FE58}" type="presOf" srcId="{2DF85E63-5853-4E50-B068-1510D54384BF}" destId="{3A635B64-1779-48EE-8061-A6E5259CEA9A}" srcOrd="0" destOrd="0" presId="urn:microsoft.com/office/officeart/2005/8/layout/hierarchy1"/>
    <dgm:cxn modelId="{6E6CF5D1-D478-488D-BA67-7F1C72CC6DA4}" srcId="{E416FD1D-9E6F-4C24-81AC-5824EDACF552}" destId="{AD6B727C-D377-4EA5-A9BB-2A406F02C8B7}" srcOrd="0" destOrd="0" parTransId="{C7A722F9-D2DE-462A-B022-366390D17B3F}" sibTransId="{419EDB6C-9619-41C9-88B4-8BD99FCC14D5}"/>
    <dgm:cxn modelId="{C2B5C5D2-A6C6-4974-908E-69B49CF99165}" type="presOf" srcId="{633B3D49-6BA8-44E0-ADEF-E93FEA6FDA48}" destId="{FB8B5CC7-7CF4-446A-901F-46CA1FD5A853}" srcOrd="0" destOrd="0" presId="urn:microsoft.com/office/officeart/2005/8/layout/hierarchy1"/>
    <dgm:cxn modelId="{206597D6-4F2F-4F85-B40F-7E0723B0DECE}" srcId="{E416FD1D-9E6F-4C24-81AC-5824EDACF552}" destId="{58702183-967E-4716-AF9C-815E6DE52F8D}" srcOrd="7" destOrd="0" parTransId="{159728C2-31C5-4F7D-9E15-7A569BE926BE}" sibTransId="{048149A9-B112-4324-8CE7-DA3D109B564F}"/>
    <dgm:cxn modelId="{4DC177F6-B735-4369-927B-EF7DFF6D2967}" type="presOf" srcId="{F31A0897-AE1E-4EDE-95E8-77C9D83DCE77}" destId="{92BDBF0E-F27F-4548-B3B3-CEBC5AD67E7A}" srcOrd="0" destOrd="0" presId="urn:microsoft.com/office/officeart/2005/8/layout/hierarchy1"/>
    <dgm:cxn modelId="{D36608FA-D2C6-496C-99CF-A3C6AF384483}" type="presOf" srcId="{467D9E10-B358-4E58-91D6-559188FD556B}" destId="{DD72B8C7-C8F5-4690-90DC-1B02B1F1E3A8}" srcOrd="0" destOrd="0" presId="urn:microsoft.com/office/officeart/2005/8/layout/hierarchy1"/>
    <dgm:cxn modelId="{97C3B1EB-2A60-4273-A9E7-BE91DCE07618}" type="presParOf" srcId="{BDA0610B-CF95-4A45-8032-7AE40EA30B24}" destId="{7D6A9B57-989C-4DF7-92C2-AF63BE5DA806}" srcOrd="0" destOrd="0" presId="urn:microsoft.com/office/officeart/2005/8/layout/hierarchy1"/>
    <dgm:cxn modelId="{08D02420-7FA7-4779-BB79-0EB394B6BD7C}" type="presParOf" srcId="{7D6A9B57-989C-4DF7-92C2-AF63BE5DA806}" destId="{D50AD80F-96C6-4ABB-AB33-43FDDE8BECEF}" srcOrd="0" destOrd="0" presId="urn:microsoft.com/office/officeart/2005/8/layout/hierarchy1"/>
    <dgm:cxn modelId="{7DEE795C-4AA9-4779-9BAB-F01884899164}" type="presParOf" srcId="{D50AD80F-96C6-4ABB-AB33-43FDDE8BECEF}" destId="{929EE6C8-89C7-4880-9ACE-1C8897F255FA}" srcOrd="0" destOrd="0" presId="urn:microsoft.com/office/officeart/2005/8/layout/hierarchy1"/>
    <dgm:cxn modelId="{4903B7D6-9B82-4C54-B12C-DBDD952089E7}" type="presParOf" srcId="{D50AD80F-96C6-4ABB-AB33-43FDDE8BECEF}" destId="{4F1DCA92-3E59-4B26-8915-363E6FE71411}" srcOrd="1" destOrd="0" presId="urn:microsoft.com/office/officeart/2005/8/layout/hierarchy1"/>
    <dgm:cxn modelId="{A5D3713D-D38D-4520-91EF-87BB2DC08279}" type="presParOf" srcId="{7D6A9B57-989C-4DF7-92C2-AF63BE5DA806}" destId="{F70B4BAB-165A-43A7-B49B-F749DB6A9934}" srcOrd="1" destOrd="0" presId="urn:microsoft.com/office/officeart/2005/8/layout/hierarchy1"/>
    <dgm:cxn modelId="{4E04A977-154B-4BE1-B7B1-4A4450111A73}" type="presParOf" srcId="{F70B4BAB-165A-43A7-B49B-F749DB6A9934}" destId="{A35033A1-2BE3-4804-841F-A3506CE5FF1B}" srcOrd="0" destOrd="0" presId="urn:microsoft.com/office/officeart/2005/8/layout/hierarchy1"/>
    <dgm:cxn modelId="{DF495D56-26AA-480B-8F75-587A4ED6BA47}" type="presParOf" srcId="{F70B4BAB-165A-43A7-B49B-F749DB6A9934}" destId="{0635B3BC-942E-4443-BD49-B3648F2416D0}" srcOrd="1" destOrd="0" presId="urn:microsoft.com/office/officeart/2005/8/layout/hierarchy1"/>
    <dgm:cxn modelId="{720D37C6-DD2D-4F3E-B1B6-86DB6B360C33}" type="presParOf" srcId="{0635B3BC-942E-4443-BD49-B3648F2416D0}" destId="{1FF5FFC9-7DFF-4191-A64A-8A0369A95CE9}" srcOrd="0" destOrd="0" presId="urn:microsoft.com/office/officeart/2005/8/layout/hierarchy1"/>
    <dgm:cxn modelId="{14A6E43A-87C3-414D-BEAA-E131DAB27755}" type="presParOf" srcId="{1FF5FFC9-7DFF-4191-A64A-8A0369A95CE9}" destId="{EF5B0C23-35A4-4E99-81E3-5CAF255EE3C1}" srcOrd="0" destOrd="0" presId="urn:microsoft.com/office/officeart/2005/8/layout/hierarchy1"/>
    <dgm:cxn modelId="{6DC0EA91-201B-47F0-AFED-E510A5EACC7A}" type="presParOf" srcId="{1FF5FFC9-7DFF-4191-A64A-8A0369A95CE9}" destId="{DD72B8C7-C8F5-4690-90DC-1B02B1F1E3A8}" srcOrd="1" destOrd="0" presId="urn:microsoft.com/office/officeart/2005/8/layout/hierarchy1"/>
    <dgm:cxn modelId="{3E152F10-0FE1-4BFB-B66B-35E9948DA30F}" type="presParOf" srcId="{0635B3BC-942E-4443-BD49-B3648F2416D0}" destId="{FC3A1112-5F51-4792-B1DB-542FCC46F72A}" srcOrd="1" destOrd="0" presId="urn:microsoft.com/office/officeart/2005/8/layout/hierarchy1"/>
    <dgm:cxn modelId="{DEC72F67-BBEE-4FD3-87BA-E8AE4B8F7833}" type="presParOf" srcId="{F70B4BAB-165A-43A7-B49B-F749DB6A9934}" destId="{F9FC37CF-6751-4B0E-B68B-C9FBF82D9991}" srcOrd="2" destOrd="0" presId="urn:microsoft.com/office/officeart/2005/8/layout/hierarchy1"/>
    <dgm:cxn modelId="{559C5278-C926-4539-B3F7-A6BD6090B05C}" type="presParOf" srcId="{F70B4BAB-165A-43A7-B49B-F749DB6A9934}" destId="{22F3AC46-AC4C-4EC1-A9C2-570D13F7D70B}" srcOrd="3" destOrd="0" presId="urn:microsoft.com/office/officeart/2005/8/layout/hierarchy1"/>
    <dgm:cxn modelId="{A89A0C67-772D-4585-A81D-C4E59BEA2B8D}" type="presParOf" srcId="{22F3AC46-AC4C-4EC1-A9C2-570D13F7D70B}" destId="{A03B51DB-5197-4EE1-9E13-5E6A2C1D07A2}" srcOrd="0" destOrd="0" presId="urn:microsoft.com/office/officeart/2005/8/layout/hierarchy1"/>
    <dgm:cxn modelId="{15FA0F1F-25BA-4548-98E1-16915D935D1F}" type="presParOf" srcId="{A03B51DB-5197-4EE1-9E13-5E6A2C1D07A2}" destId="{2B2D32E3-2DB3-45D4-AE82-00D76A90EF04}" srcOrd="0" destOrd="0" presId="urn:microsoft.com/office/officeart/2005/8/layout/hierarchy1"/>
    <dgm:cxn modelId="{B0BECF51-8D6B-479C-8351-F54CA1916076}" type="presParOf" srcId="{A03B51DB-5197-4EE1-9E13-5E6A2C1D07A2}" destId="{171B0D15-4C1D-4772-B44A-700961E5EB79}" srcOrd="1" destOrd="0" presId="urn:microsoft.com/office/officeart/2005/8/layout/hierarchy1"/>
    <dgm:cxn modelId="{3F677057-2666-4F8C-9BC5-EE85C5A3C75F}" type="presParOf" srcId="{22F3AC46-AC4C-4EC1-A9C2-570D13F7D70B}" destId="{300C0895-0A46-400A-B61D-ADDB6095B428}" srcOrd="1" destOrd="0" presId="urn:microsoft.com/office/officeart/2005/8/layout/hierarchy1"/>
    <dgm:cxn modelId="{B49A3F0F-4585-4252-94A8-7E31A7C964AD}" type="presParOf" srcId="{F70B4BAB-165A-43A7-B49B-F749DB6A9934}" destId="{31017F29-76EF-4CA8-9D0F-04B9CAD491CC}" srcOrd="4" destOrd="0" presId="urn:microsoft.com/office/officeart/2005/8/layout/hierarchy1"/>
    <dgm:cxn modelId="{CEF24C61-2F12-4FE7-ABE2-51412E2098B4}" type="presParOf" srcId="{F70B4BAB-165A-43A7-B49B-F749DB6A9934}" destId="{76BB756E-7EF7-4FBC-9D97-A847D425F9F4}" srcOrd="5" destOrd="0" presId="urn:microsoft.com/office/officeart/2005/8/layout/hierarchy1"/>
    <dgm:cxn modelId="{6FF5859A-6A0E-49FF-834B-4C0BCDE4F722}" type="presParOf" srcId="{76BB756E-7EF7-4FBC-9D97-A847D425F9F4}" destId="{E50B14E1-DC60-4924-A93F-847A9DCFCC2A}" srcOrd="0" destOrd="0" presId="urn:microsoft.com/office/officeart/2005/8/layout/hierarchy1"/>
    <dgm:cxn modelId="{0D639F26-C5A5-4299-9C2A-7B1E9C78797E}" type="presParOf" srcId="{E50B14E1-DC60-4924-A93F-847A9DCFCC2A}" destId="{A2846E03-A4D5-4C62-8956-CCA1154470C5}" srcOrd="0" destOrd="0" presId="urn:microsoft.com/office/officeart/2005/8/layout/hierarchy1"/>
    <dgm:cxn modelId="{3DCD5C2F-9DDC-4A46-8FB7-3D379577296F}" type="presParOf" srcId="{E50B14E1-DC60-4924-A93F-847A9DCFCC2A}" destId="{ED6F33BF-4C02-462F-9357-0FACD2B74A7B}" srcOrd="1" destOrd="0" presId="urn:microsoft.com/office/officeart/2005/8/layout/hierarchy1"/>
    <dgm:cxn modelId="{473FF47C-5A88-4D5A-8EAD-52C487CD9B56}" type="presParOf" srcId="{76BB756E-7EF7-4FBC-9D97-A847D425F9F4}" destId="{8B39AE89-F527-4987-80C0-7B74B468CEE7}" srcOrd="1" destOrd="0" presId="urn:microsoft.com/office/officeart/2005/8/layout/hierarchy1"/>
    <dgm:cxn modelId="{A5D67C2E-494F-4EFD-A83F-5D645D8CD384}" type="presParOf" srcId="{8B39AE89-F527-4987-80C0-7B74B468CEE7}" destId="{FA49EF2E-4829-48DD-988B-26E27B549705}" srcOrd="0" destOrd="0" presId="urn:microsoft.com/office/officeart/2005/8/layout/hierarchy1"/>
    <dgm:cxn modelId="{D512339A-C564-4B07-BF89-884C1E840DE9}" type="presParOf" srcId="{8B39AE89-F527-4987-80C0-7B74B468CEE7}" destId="{8EA37496-02CF-4AA5-92F7-117F290B92D5}" srcOrd="1" destOrd="0" presId="urn:microsoft.com/office/officeart/2005/8/layout/hierarchy1"/>
    <dgm:cxn modelId="{B918023C-D61B-4B1A-A375-62FFDC9BADE1}" type="presParOf" srcId="{8EA37496-02CF-4AA5-92F7-117F290B92D5}" destId="{CE8B8EA0-AAD5-45AE-970B-1823BF213C0C}" srcOrd="0" destOrd="0" presId="urn:microsoft.com/office/officeart/2005/8/layout/hierarchy1"/>
    <dgm:cxn modelId="{4FC2F3DC-0088-4F32-AC7E-24FF3C16E8C7}" type="presParOf" srcId="{CE8B8EA0-AAD5-45AE-970B-1823BF213C0C}" destId="{9D19B2D0-0444-462E-A469-612F18B2038C}" srcOrd="0" destOrd="0" presId="urn:microsoft.com/office/officeart/2005/8/layout/hierarchy1"/>
    <dgm:cxn modelId="{E6860E7D-7B87-413B-A851-B64F5DC24F1D}" type="presParOf" srcId="{CE8B8EA0-AAD5-45AE-970B-1823BF213C0C}" destId="{82CCEBE2-F52F-42BA-AD5A-481EE268B001}" srcOrd="1" destOrd="0" presId="urn:microsoft.com/office/officeart/2005/8/layout/hierarchy1"/>
    <dgm:cxn modelId="{0E919FE5-13BD-4093-B890-DC765CEB2120}" type="presParOf" srcId="{8EA37496-02CF-4AA5-92F7-117F290B92D5}" destId="{3A07FEC8-AD7B-46BD-BB81-542D34B06027}" srcOrd="1" destOrd="0" presId="urn:microsoft.com/office/officeart/2005/8/layout/hierarchy1"/>
    <dgm:cxn modelId="{3CDCFEF3-5525-42E3-ADEB-01CAAF1B6DDA}" type="presParOf" srcId="{8B39AE89-F527-4987-80C0-7B74B468CEE7}" destId="{92BDBF0E-F27F-4548-B3B3-CEBC5AD67E7A}" srcOrd="2" destOrd="0" presId="urn:microsoft.com/office/officeart/2005/8/layout/hierarchy1"/>
    <dgm:cxn modelId="{F7932BBB-9328-4B5D-A95B-AE130CA6A06D}" type="presParOf" srcId="{8B39AE89-F527-4987-80C0-7B74B468CEE7}" destId="{56078D49-C14D-42F9-AB43-77D45C281A41}" srcOrd="3" destOrd="0" presId="urn:microsoft.com/office/officeart/2005/8/layout/hierarchy1"/>
    <dgm:cxn modelId="{0BBA2003-6814-4DBD-95B4-62EB0F06A488}" type="presParOf" srcId="{56078D49-C14D-42F9-AB43-77D45C281A41}" destId="{E181A585-74B1-48C6-BEDB-1F031A96FE6B}" srcOrd="0" destOrd="0" presId="urn:microsoft.com/office/officeart/2005/8/layout/hierarchy1"/>
    <dgm:cxn modelId="{4E364D34-F6DB-406B-8D5A-A420D8A62DB2}" type="presParOf" srcId="{E181A585-74B1-48C6-BEDB-1F031A96FE6B}" destId="{AEC70962-8BC6-428E-816C-600F2190E742}" srcOrd="0" destOrd="0" presId="urn:microsoft.com/office/officeart/2005/8/layout/hierarchy1"/>
    <dgm:cxn modelId="{9A3476B8-E4B9-4A72-8539-12346AC4F9AA}" type="presParOf" srcId="{E181A585-74B1-48C6-BEDB-1F031A96FE6B}" destId="{FA4D0EC6-8050-462A-9494-FCB05DDD3058}" srcOrd="1" destOrd="0" presId="urn:microsoft.com/office/officeart/2005/8/layout/hierarchy1"/>
    <dgm:cxn modelId="{A8C73F13-E07A-4375-9437-3239767E55BC}" type="presParOf" srcId="{56078D49-C14D-42F9-AB43-77D45C281A41}" destId="{7E94889D-5F43-4BF4-8DA8-6E8FC2422366}" srcOrd="1" destOrd="0" presId="urn:microsoft.com/office/officeart/2005/8/layout/hierarchy1"/>
    <dgm:cxn modelId="{330C703E-1E83-4BEC-BCE1-2EB0F200CA05}" type="presParOf" srcId="{8B39AE89-F527-4987-80C0-7B74B468CEE7}" destId="{944EC990-B30E-486C-8BB3-61433BCBC0F5}" srcOrd="4" destOrd="0" presId="urn:microsoft.com/office/officeart/2005/8/layout/hierarchy1"/>
    <dgm:cxn modelId="{64DB4010-4AAF-4CB9-89E8-C7EC291AA54F}" type="presParOf" srcId="{8B39AE89-F527-4987-80C0-7B74B468CEE7}" destId="{AE5889E9-0400-4622-880E-68D48C999516}" srcOrd="5" destOrd="0" presId="urn:microsoft.com/office/officeart/2005/8/layout/hierarchy1"/>
    <dgm:cxn modelId="{070B031F-FD14-4F00-9D71-456EE3D4C93A}" type="presParOf" srcId="{AE5889E9-0400-4622-880E-68D48C999516}" destId="{73BFED64-B490-48B2-97F9-88FB5A18075F}" srcOrd="0" destOrd="0" presId="urn:microsoft.com/office/officeart/2005/8/layout/hierarchy1"/>
    <dgm:cxn modelId="{8F085F87-942C-4A9D-BB2C-8A5406A43093}" type="presParOf" srcId="{73BFED64-B490-48B2-97F9-88FB5A18075F}" destId="{82FE9043-E54F-4EFE-9D1B-AFBA05C8732E}" srcOrd="0" destOrd="0" presId="urn:microsoft.com/office/officeart/2005/8/layout/hierarchy1"/>
    <dgm:cxn modelId="{686D709D-E560-479F-B00D-601D3FD58EF9}" type="presParOf" srcId="{73BFED64-B490-48B2-97F9-88FB5A18075F}" destId="{4A608EE3-A8A0-4EA5-A2BF-A10E94AA03E9}" srcOrd="1" destOrd="0" presId="urn:microsoft.com/office/officeart/2005/8/layout/hierarchy1"/>
    <dgm:cxn modelId="{652EEEA3-72EB-4F92-A2BF-BF33072D192C}" type="presParOf" srcId="{AE5889E9-0400-4622-880E-68D48C999516}" destId="{83511E15-A372-4221-BFFC-C962086229D6}" srcOrd="1" destOrd="0" presId="urn:microsoft.com/office/officeart/2005/8/layout/hierarchy1"/>
    <dgm:cxn modelId="{58A3C28B-60C7-436E-B310-6123E9F51F70}" type="presParOf" srcId="{8B39AE89-F527-4987-80C0-7B74B468CEE7}" destId="{AE8C99FD-84FD-4C4B-BE1D-89C7A59798CA}" srcOrd="6" destOrd="0" presId="urn:microsoft.com/office/officeart/2005/8/layout/hierarchy1"/>
    <dgm:cxn modelId="{34AC8EBD-A81F-40F0-B3F1-0114416435B6}" type="presParOf" srcId="{8B39AE89-F527-4987-80C0-7B74B468CEE7}" destId="{09D94999-E7FA-4BCE-8C17-96E092E92C7E}" srcOrd="7" destOrd="0" presId="urn:microsoft.com/office/officeart/2005/8/layout/hierarchy1"/>
    <dgm:cxn modelId="{EF67F2AF-B47C-427A-8D24-0B4A1C20CE78}" type="presParOf" srcId="{09D94999-E7FA-4BCE-8C17-96E092E92C7E}" destId="{382A85CA-ECA3-49D3-9A87-55BE959A44F7}" srcOrd="0" destOrd="0" presId="urn:microsoft.com/office/officeart/2005/8/layout/hierarchy1"/>
    <dgm:cxn modelId="{ADEEA16B-C133-4BD9-8D4D-A0BEB10B15BA}" type="presParOf" srcId="{382A85CA-ECA3-49D3-9A87-55BE959A44F7}" destId="{E3D09D31-0E87-45C3-A6C3-09A3E2CDA431}" srcOrd="0" destOrd="0" presId="urn:microsoft.com/office/officeart/2005/8/layout/hierarchy1"/>
    <dgm:cxn modelId="{A82AE205-CBFE-4902-8810-6AD823425A52}" type="presParOf" srcId="{382A85CA-ECA3-49D3-9A87-55BE959A44F7}" destId="{CA4038AA-4FD4-4781-9F2A-09A5781B0AFC}" srcOrd="1" destOrd="0" presId="urn:microsoft.com/office/officeart/2005/8/layout/hierarchy1"/>
    <dgm:cxn modelId="{5070B740-4F35-48AA-B080-37EED32069FE}" type="presParOf" srcId="{09D94999-E7FA-4BCE-8C17-96E092E92C7E}" destId="{3113BC84-E307-4934-97C8-059C8EEB5744}" srcOrd="1" destOrd="0" presId="urn:microsoft.com/office/officeart/2005/8/layout/hierarchy1"/>
    <dgm:cxn modelId="{E59FF192-7E5F-4E7A-A9F7-05AE734D5893}" type="presParOf" srcId="{8B39AE89-F527-4987-80C0-7B74B468CEE7}" destId="{AC31817A-8096-4CBC-8E68-DD12D52FBFFE}" srcOrd="8" destOrd="0" presId="urn:microsoft.com/office/officeart/2005/8/layout/hierarchy1"/>
    <dgm:cxn modelId="{3D1D4A6D-AE2F-43F2-8B54-FB37464CF962}" type="presParOf" srcId="{8B39AE89-F527-4987-80C0-7B74B468CEE7}" destId="{EDAC4011-6DB3-4A2B-A71F-1192B3582AAF}" srcOrd="9" destOrd="0" presId="urn:microsoft.com/office/officeart/2005/8/layout/hierarchy1"/>
    <dgm:cxn modelId="{FBC4ED23-742F-42FA-A793-A6826A2991BC}" type="presParOf" srcId="{EDAC4011-6DB3-4A2B-A71F-1192B3582AAF}" destId="{CEB96191-8D22-4761-9DA0-F6374110AB29}" srcOrd="0" destOrd="0" presId="urn:microsoft.com/office/officeart/2005/8/layout/hierarchy1"/>
    <dgm:cxn modelId="{2EDF24C9-3611-4EAB-8AD7-1F00D270A57A}" type="presParOf" srcId="{CEB96191-8D22-4761-9DA0-F6374110AB29}" destId="{A8697A15-3144-4371-9BA1-59C30D9927DF}" srcOrd="0" destOrd="0" presId="urn:microsoft.com/office/officeart/2005/8/layout/hierarchy1"/>
    <dgm:cxn modelId="{473F8C1E-2A10-4D2B-8457-1312AE433630}" type="presParOf" srcId="{CEB96191-8D22-4761-9DA0-F6374110AB29}" destId="{FB8B5CC7-7CF4-446A-901F-46CA1FD5A853}" srcOrd="1" destOrd="0" presId="urn:microsoft.com/office/officeart/2005/8/layout/hierarchy1"/>
    <dgm:cxn modelId="{52756FD8-4474-4790-95CF-9552478A5C12}" type="presParOf" srcId="{EDAC4011-6DB3-4A2B-A71F-1192B3582AAF}" destId="{808A8E4B-144E-47FC-8E21-426C951F6677}" srcOrd="1" destOrd="0" presId="urn:microsoft.com/office/officeart/2005/8/layout/hierarchy1"/>
    <dgm:cxn modelId="{93936099-7467-4151-93C7-6488FD8C6593}" type="presParOf" srcId="{8B39AE89-F527-4987-80C0-7B74B468CEE7}" destId="{8460FF09-628E-4505-913E-176D39548B5E}" srcOrd="10" destOrd="0" presId="urn:microsoft.com/office/officeart/2005/8/layout/hierarchy1"/>
    <dgm:cxn modelId="{FD3F73DC-033D-410B-8905-2D727D096FD2}" type="presParOf" srcId="{8B39AE89-F527-4987-80C0-7B74B468CEE7}" destId="{E0488A95-3C98-4742-91D0-78F5F6B9518C}" srcOrd="11" destOrd="0" presId="urn:microsoft.com/office/officeart/2005/8/layout/hierarchy1"/>
    <dgm:cxn modelId="{BB3BC73F-6D5B-4958-A852-5CB82DB67043}" type="presParOf" srcId="{E0488A95-3C98-4742-91D0-78F5F6B9518C}" destId="{79445D6E-228F-425B-A5C1-FAC2C52B0B0D}" srcOrd="0" destOrd="0" presId="urn:microsoft.com/office/officeart/2005/8/layout/hierarchy1"/>
    <dgm:cxn modelId="{FB2D3527-D9C7-41C8-8D15-209AB6DB15A8}" type="presParOf" srcId="{79445D6E-228F-425B-A5C1-FAC2C52B0B0D}" destId="{E05CF314-E41E-4186-840D-F820697381A7}" srcOrd="0" destOrd="0" presId="urn:microsoft.com/office/officeart/2005/8/layout/hierarchy1"/>
    <dgm:cxn modelId="{7BF5D956-F844-4F31-B7A1-D3DE5AB378C7}" type="presParOf" srcId="{79445D6E-228F-425B-A5C1-FAC2C52B0B0D}" destId="{F5F14F16-8B1A-4C47-80DB-2BB2A60751B2}" srcOrd="1" destOrd="0" presId="urn:microsoft.com/office/officeart/2005/8/layout/hierarchy1"/>
    <dgm:cxn modelId="{158B65A0-1A12-44FB-8416-F6262981BFEE}" type="presParOf" srcId="{E0488A95-3C98-4742-91D0-78F5F6B9518C}" destId="{5509D1AF-AD4B-4329-8152-E85256BBCE46}" srcOrd="1" destOrd="0" presId="urn:microsoft.com/office/officeart/2005/8/layout/hierarchy1"/>
    <dgm:cxn modelId="{C410CBA2-0F7C-44D4-9B65-AF00D19FF855}" type="presParOf" srcId="{8B39AE89-F527-4987-80C0-7B74B468CEE7}" destId="{3709B0FB-A6DD-4E1B-AC02-9676C6931CE8}" srcOrd="12" destOrd="0" presId="urn:microsoft.com/office/officeart/2005/8/layout/hierarchy1"/>
    <dgm:cxn modelId="{06DE941C-CBE9-44DF-BF5D-7F005DEFBAFC}" type="presParOf" srcId="{8B39AE89-F527-4987-80C0-7B74B468CEE7}" destId="{9EF2DDC9-BAE0-433E-B462-28EE82F117FE}" srcOrd="13" destOrd="0" presId="urn:microsoft.com/office/officeart/2005/8/layout/hierarchy1"/>
    <dgm:cxn modelId="{B210D1D6-7C91-453E-958D-C6C024AC3210}" type="presParOf" srcId="{9EF2DDC9-BAE0-433E-B462-28EE82F117FE}" destId="{47DC3483-4F0B-4813-8EDC-06C59E6CF295}" srcOrd="0" destOrd="0" presId="urn:microsoft.com/office/officeart/2005/8/layout/hierarchy1"/>
    <dgm:cxn modelId="{D8630B4F-2C98-437E-BE72-260881B543DB}" type="presParOf" srcId="{47DC3483-4F0B-4813-8EDC-06C59E6CF295}" destId="{A6F9CB66-80CA-4D83-9FF1-2D2CDC340BA3}" srcOrd="0" destOrd="0" presId="urn:microsoft.com/office/officeart/2005/8/layout/hierarchy1"/>
    <dgm:cxn modelId="{A4162828-2ACF-4184-8B38-8BFC67D1BC5E}" type="presParOf" srcId="{47DC3483-4F0B-4813-8EDC-06C59E6CF295}" destId="{3A635B64-1779-48EE-8061-A6E5259CEA9A}" srcOrd="1" destOrd="0" presId="urn:microsoft.com/office/officeart/2005/8/layout/hierarchy1"/>
    <dgm:cxn modelId="{D5BABF31-A456-4ABB-9896-679E629E90A8}" type="presParOf" srcId="{9EF2DDC9-BAE0-433E-B462-28EE82F117FE}" destId="{EA56DD80-448D-485A-AB18-4E96B3230FDD}" srcOrd="1" destOrd="0" presId="urn:microsoft.com/office/officeart/2005/8/layout/hierarchy1"/>
    <dgm:cxn modelId="{AD314310-9CC0-4A3C-9034-9C0351DFD4E6}" type="presParOf" srcId="{8B39AE89-F527-4987-80C0-7B74B468CEE7}" destId="{DF740F80-53F6-4C28-A2C8-CD311FE06638}" srcOrd="14" destOrd="0" presId="urn:microsoft.com/office/officeart/2005/8/layout/hierarchy1"/>
    <dgm:cxn modelId="{807E8CCF-6BEF-49B2-B103-50C0974EA136}" type="presParOf" srcId="{8B39AE89-F527-4987-80C0-7B74B468CEE7}" destId="{2F996498-51B4-4120-ACA5-1EFC0104902C}" srcOrd="15" destOrd="0" presId="urn:microsoft.com/office/officeart/2005/8/layout/hierarchy1"/>
    <dgm:cxn modelId="{3D9A7507-B437-43B0-B545-7CE7A994D32E}" type="presParOf" srcId="{2F996498-51B4-4120-ACA5-1EFC0104902C}" destId="{E2A92D73-293E-43A2-A653-0B4EF1C603FA}" srcOrd="0" destOrd="0" presId="urn:microsoft.com/office/officeart/2005/8/layout/hierarchy1"/>
    <dgm:cxn modelId="{8C3EA711-76B5-48DB-9EEC-E5B803EFFB14}" type="presParOf" srcId="{E2A92D73-293E-43A2-A653-0B4EF1C603FA}" destId="{C7BC1D31-BB59-4055-A7F7-CF4180000528}" srcOrd="0" destOrd="0" presId="urn:microsoft.com/office/officeart/2005/8/layout/hierarchy1"/>
    <dgm:cxn modelId="{900F18B8-1DC0-42D3-84CE-983229CDC8E3}" type="presParOf" srcId="{E2A92D73-293E-43A2-A653-0B4EF1C603FA}" destId="{1F513FA5-0988-4C2A-807F-164B71210D5F}" srcOrd="1" destOrd="0" presId="urn:microsoft.com/office/officeart/2005/8/layout/hierarchy1"/>
    <dgm:cxn modelId="{729B5D9B-CD7E-4F76-AC25-0841C2DEDCAE}" type="presParOf" srcId="{2F996498-51B4-4120-ACA5-1EFC0104902C}" destId="{5A35ED39-BBDC-409C-AB72-AB52C47C58B9}"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21D0BE-ADCA-43C3-B964-5C89128A374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094920C-5E47-4540-80E0-26D9EEBFB60D}">
      <dgm:prSet phldrT="[Text]"/>
      <dgm:spPr/>
      <dgm:t>
        <a:bodyPr/>
        <a:lstStyle/>
        <a:p>
          <a:r>
            <a:rPr lang="en-US" dirty="0"/>
            <a:t>Pre launch</a:t>
          </a:r>
        </a:p>
      </dgm:t>
    </dgm:pt>
    <dgm:pt modelId="{D07EA89C-4337-4B53-BED5-D743FDAEFE51}" type="parTrans" cxnId="{CB5AEF4D-2ECD-416C-B8CE-56039E3EC17A}">
      <dgm:prSet/>
      <dgm:spPr/>
      <dgm:t>
        <a:bodyPr/>
        <a:lstStyle/>
        <a:p>
          <a:endParaRPr lang="en-US"/>
        </a:p>
      </dgm:t>
    </dgm:pt>
    <dgm:pt modelId="{1C57115A-ED54-41B8-8935-DE148A3FDBCB}" type="sibTrans" cxnId="{CB5AEF4D-2ECD-416C-B8CE-56039E3EC17A}">
      <dgm:prSet/>
      <dgm:spPr/>
      <dgm:t>
        <a:bodyPr/>
        <a:lstStyle/>
        <a:p>
          <a:endParaRPr lang="en-US"/>
        </a:p>
      </dgm:t>
    </dgm:pt>
    <dgm:pt modelId="{7D222DE8-DC1D-4ECB-A274-C80F6F0ADD67}">
      <dgm:prSet phldrT="[Text]" custT="1"/>
      <dgm:spPr/>
      <dgm:t>
        <a:bodyPr/>
        <a:lstStyle/>
        <a:p>
          <a:r>
            <a:rPr lang="en-US" sz="1600" dirty="0"/>
            <a:t>Preflight briefing</a:t>
          </a:r>
        </a:p>
      </dgm:t>
    </dgm:pt>
    <dgm:pt modelId="{E933F356-BF4C-4705-9B23-AEB77981EF6B}" type="parTrans" cxnId="{43146043-9706-4A0C-92A2-A850AD665D3C}">
      <dgm:prSet/>
      <dgm:spPr/>
      <dgm:t>
        <a:bodyPr/>
        <a:lstStyle/>
        <a:p>
          <a:endParaRPr lang="en-US"/>
        </a:p>
      </dgm:t>
    </dgm:pt>
    <dgm:pt modelId="{D8A7FCC5-8AC0-4FF4-92A3-EF98D80B0ECB}" type="sibTrans" cxnId="{43146043-9706-4A0C-92A2-A850AD665D3C}">
      <dgm:prSet/>
      <dgm:spPr/>
      <dgm:t>
        <a:bodyPr/>
        <a:lstStyle/>
        <a:p>
          <a:endParaRPr lang="en-US"/>
        </a:p>
      </dgm:t>
    </dgm:pt>
    <dgm:pt modelId="{E0A1C882-93BA-48BD-A90F-4D4125102290}">
      <dgm:prSet phldrT="[Text]" custT="1"/>
      <dgm:spPr/>
      <dgm:t>
        <a:bodyPr/>
        <a:lstStyle/>
        <a:p>
          <a:r>
            <a:rPr lang="en-US" sz="1600" dirty="0"/>
            <a:t>Integrate </a:t>
          </a:r>
          <a:r>
            <a:rPr lang="en-US" sz="1600" dirty="0" err="1"/>
            <a:t>CanSat</a:t>
          </a:r>
          <a:r>
            <a:rPr lang="en-US" sz="1600" dirty="0"/>
            <a:t> into Payload</a:t>
          </a:r>
        </a:p>
      </dgm:t>
    </dgm:pt>
    <dgm:pt modelId="{264E4323-3574-4170-BEF5-86EC89746F1D}" type="parTrans" cxnId="{706DF0DE-6B26-4199-ABAB-5E152777EF94}">
      <dgm:prSet/>
      <dgm:spPr/>
      <dgm:t>
        <a:bodyPr/>
        <a:lstStyle/>
        <a:p>
          <a:endParaRPr lang="en-US"/>
        </a:p>
      </dgm:t>
    </dgm:pt>
    <dgm:pt modelId="{D4054097-FB24-4F8E-BC5D-124B67695413}" type="sibTrans" cxnId="{706DF0DE-6B26-4199-ABAB-5E152777EF94}">
      <dgm:prSet/>
      <dgm:spPr/>
      <dgm:t>
        <a:bodyPr/>
        <a:lstStyle/>
        <a:p>
          <a:endParaRPr lang="en-US"/>
        </a:p>
      </dgm:t>
    </dgm:pt>
    <dgm:pt modelId="{E3C7BDEC-39F4-46C3-970C-32329B629673}">
      <dgm:prSet phldrT="[Text]"/>
      <dgm:spPr/>
      <dgm:t>
        <a:bodyPr/>
        <a:lstStyle/>
        <a:p>
          <a:r>
            <a:rPr lang="en-US" dirty="0"/>
            <a:t>Rocket Launched</a:t>
          </a:r>
        </a:p>
      </dgm:t>
    </dgm:pt>
    <dgm:pt modelId="{3EE3A9F4-2BCA-4E30-A729-1061CD93D9C9}" type="parTrans" cxnId="{186BA16B-4796-4C2F-AAD1-104CFC26CD4D}">
      <dgm:prSet/>
      <dgm:spPr/>
      <dgm:t>
        <a:bodyPr/>
        <a:lstStyle/>
        <a:p>
          <a:endParaRPr lang="en-US"/>
        </a:p>
      </dgm:t>
    </dgm:pt>
    <dgm:pt modelId="{FBE26E0A-4613-4CB2-B283-BB876CD09D61}" type="sibTrans" cxnId="{186BA16B-4796-4C2F-AAD1-104CFC26CD4D}">
      <dgm:prSet/>
      <dgm:spPr/>
      <dgm:t>
        <a:bodyPr/>
        <a:lstStyle/>
        <a:p>
          <a:endParaRPr lang="en-US"/>
        </a:p>
      </dgm:t>
    </dgm:pt>
    <dgm:pt modelId="{462F6172-B252-4127-BBB4-F6D40EE672AD}">
      <dgm:prSet phldrT="[Text]" custT="1"/>
      <dgm:spPr/>
      <dgm:t>
        <a:bodyPr/>
        <a:lstStyle/>
        <a:p>
          <a:r>
            <a:rPr lang="en-US" sz="1600" dirty="0" err="1"/>
            <a:t>CanSat</a:t>
          </a:r>
          <a:r>
            <a:rPr lang="en-US" sz="1600" dirty="0"/>
            <a:t>  will rest in payload envelope </a:t>
          </a:r>
        </a:p>
      </dgm:t>
    </dgm:pt>
    <dgm:pt modelId="{36BE7D53-B4E0-4AA8-AB70-56D77E7347F3}" type="parTrans" cxnId="{C90D0510-619F-468C-873A-CE9771FFCBD1}">
      <dgm:prSet/>
      <dgm:spPr/>
      <dgm:t>
        <a:bodyPr/>
        <a:lstStyle/>
        <a:p>
          <a:endParaRPr lang="en-US"/>
        </a:p>
      </dgm:t>
    </dgm:pt>
    <dgm:pt modelId="{3731474D-FDB1-48A4-9AF2-1D502FFCDB5E}" type="sibTrans" cxnId="{C90D0510-619F-468C-873A-CE9771FFCBD1}">
      <dgm:prSet/>
      <dgm:spPr/>
      <dgm:t>
        <a:bodyPr/>
        <a:lstStyle/>
        <a:p>
          <a:endParaRPr lang="en-US"/>
        </a:p>
      </dgm:t>
    </dgm:pt>
    <dgm:pt modelId="{16540559-6001-40C2-AEC6-91ED25F83E69}">
      <dgm:prSet phldrT="[Text]" custT="1"/>
      <dgm:spPr/>
      <dgm:t>
        <a:bodyPr/>
        <a:lstStyle/>
        <a:p>
          <a:r>
            <a:rPr lang="en-US" sz="1600" dirty="0"/>
            <a:t>Rocket is launched</a:t>
          </a:r>
        </a:p>
      </dgm:t>
    </dgm:pt>
    <dgm:pt modelId="{061BDE21-0976-413C-9CBF-9F1B08222394}" type="parTrans" cxnId="{B26CD45B-78F8-4470-800D-566DC1178133}">
      <dgm:prSet/>
      <dgm:spPr/>
      <dgm:t>
        <a:bodyPr/>
        <a:lstStyle/>
        <a:p>
          <a:endParaRPr lang="en-US"/>
        </a:p>
      </dgm:t>
    </dgm:pt>
    <dgm:pt modelId="{26AF5851-6F53-4E01-8002-3757EE1D3427}" type="sibTrans" cxnId="{B26CD45B-78F8-4470-800D-566DC1178133}">
      <dgm:prSet/>
      <dgm:spPr/>
      <dgm:t>
        <a:bodyPr/>
        <a:lstStyle/>
        <a:p>
          <a:endParaRPr lang="en-US"/>
        </a:p>
      </dgm:t>
    </dgm:pt>
    <dgm:pt modelId="{13EB28AF-F0BE-411C-BBE4-3E2F0C34D654}">
      <dgm:prSet phldrT="[Text]"/>
      <dgm:spPr/>
      <dgm:t>
        <a:bodyPr/>
        <a:lstStyle/>
        <a:p>
          <a:r>
            <a:rPr lang="en-US" dirty="0"/>
            <a:t>CanSat Deployment</a:t>
          </a:r>
        </a:p>
      </dgm:t>
    </dgm:pt>
    <dgm:pt modelId="{D3323EFB-74EA-4D39-92B6-45B966AA5157}" type="parTrans" cxnId="{D88BAAD2-7578-4AFB-ABEF-36C4C9E0388A}">
      <dgm:prSet/>
      <dgm:spPr/>
      <dgm:t>
        <a:bodyPr/>
        <a:lstStyle/>
        <a:p>
          <a:endParaRPr lang="en-US"/>
        </a:p>
      </dgm:t>
    </dgm:pt>
    <dgm:pt modelId="{70156D89-4E64-462A-97C4-D62D212F7492}" type="sibTrans" cxnId="{D88BAAD2-7578-4AFB-ABEF-36C4C9E0388A}">
      <dgm:prSet/>
      <dgm:spPr/>
      <dgm:t>
        <a:bodyPr/>
        <a:lstStyle/>
        <a:p>
          <a:endParaRPr lang="en-US"/>
        </a:p>
      </dgm:t>
    </dgm:pt>
    <dgm:pt modelId="{7B32F8BF-E055-44F5-94DF-EE468DFB6CDE}">
      <dgm:prSet phldrT="[Text]" custT="1"/>
      <dgm:spPr/>
      <dgm:t>
        <a:bodyPr/>
        <a:lstStyle/>
        <a:p>
          <a:r>
            <a:rPr lang="en-US" sz="1600" dirty="0"/>
            <a:t>600m altitude the CanSat is deployed</a:t>
          </a:r>
        </a:p>
      </dgm:t>
    </dgm:pt>
    <dgm:pt modelId="{BB710106-FE10-44E9-A61E-10E2D49D768A}" type="parTrans" cxnId="{2B1C21ED-4F9D-4B6D-9BA9-C765E00449D0}">
      <dgm:prSet/>
      <dgm:spPr/>
      <dgm:t>
        <a:bodyPr/>
        <a:lstStyle/>
        <a:p>
          <a:endParaRPr lang="en-US"/>
        </a:p>
      </dgm:t>
    </dgm:pt>
    <dgm:pt modelId="{90A1C6E3-E82B-4E3A-959D-28F0FA400CCF}" type="sibTrans" cxnId="{2B1C21ED-4F9D-4B6D-9BA9-C765E00449D0}">
      <dgm:prSet/>
      <dgm:spPr/>
      <dgm:t>
        <a:bodyPr/>
        <a:lstStyle/>
        <a:p>
          <a:endParaRPr lang="en-US"/>
        </a:p>
      </dgm:t>
    </dgm:pt>
    <dgm:pt modelId="{58038F66-A06D-4A2E-8C13-071AE150FB57}">
      <dgm:prSet phldrT="[Text]" custT="1"/>
      <dgm:spPr/>
      <dgm:t>
        <a:bodyPr/>
        <a:lstStyle/>
        <a:p>
          <a:r>
            <a:rPr lang="en-US" sz="1600" dirty="0"/>
            <a:t>Data will be received for the following</a:t>
          </a:r>
        </a:p>
      </dgm:t>
    </dgm:pt>
    <dgm:pt modelId="{D68FC2D1-878D-4CBD-8A42-3477765E37E5}" type="parTrans" cxnId="{D22F0BFB-FEE8-4BE8-A89D-2DA35C375A5F}">
      <dgm:prSet/>
      <dgm:spPr/>
      <dgm:t>
        <a:bodyPr/>
        <a:lstStyle/>
        <a:p>
          <a:endParaRPr lang="en-US"/>
        </a:p>
      </dgm:t>
    </dgm:pt>
    <dgm:pt modelId="{8D9BECBE-A37F-45B9-9877-EF41AB3B75A3}" type="sibTrans" cxnId="{D22F0BFB-FEE8-4BE8-A89D-2DA35C375A5F}">
      <dgm:prSet/>
      <dgm:spPr/>
      <dgm:t>
        <a:bodyPr/>
        <a:lstStyle/>
        <a:p>
          <a:endParaRPr lang="en-US"/>
        </a:p>
      </dgm:t>
    </dgm:pt>
    <dgm:pt modelId="{1D82CFF7-4082-41EA-BDE0-5AE7CE2C8A5D}">
      <dgm:prSet phldrT="[Text]" custT="1"/>
      <dgm:spPr/>
      <dgm:t>
        <a:bodyPr/>
        <a:lstStyle/>
        <a:p>
          <a:r>
            <a:rPr lang="en-US" sz="1600" dirty="0"/>
            <a:t>The mechanical &amp; electrical components will be placed into the CanSat</a:t>
          </a:r>
        </a:p>
      </dgm:t>
    </dgm:pt>
    <dgm:pt modelId="{4CCDBC1E-F8CD-46F0-B825-0869DD0B374E}" type="parTrans" cxnId="{31F48182-BEBF-4716-8791-71115F1364E0}">
      <dgm:prSet/>
      <dgm:spPr/>
      <dgm:t>
        <a:bodyPr/>
        <a:lstStyle/>
        <a:p>
          <a:endParaRPr lang="en-US"/>
        </a:p>
      </dgm:t>
    </dgm:pt>
    <dgm:pt modelId="{D31E75D6-7FFE-4FCE-846A-9E5DF0D5AEFA}" type="sibTrans" cxnId="{31F48182-BEBF-4716-8791-71115F1364E0}">
      <dgm:prSet/>
      <dgm:spPr/>
      <dgm:t>
        <a:bodyPr/>
        <a:lstStyle/>
        <a:p>
          <a:endParaRPr lang="en-US"/>
        </a:p>
      </dgm:t>
    </dgm:pt>
    <dgm:pt modelId="{17703831-C665-47A1-ACCB-7D7D0A4F4490}">
      <dgm:prSet phldrT="[Text]" custT="1"/>
      <dgm:spPr/>
      <dgm:t>
        <a:bodyPr/>
        <a:lstStyle/>
        <a:p>
          <a:r>
            <a:rPr lang="en-US" sz="1600" dirty="0"/>
            <a:t>Receive telemetry</a:t>
          </a:r>
        </a:p>
      </dgm:t>
    </dgm:pt>
    <dgm:pt modelId="{D22298BA-8429-4182-BF44-9844A0E0EFC2}" type="parTrans" cxnId="{9643E74C-6135-4E6C-9A92-04C45B97DE80}">
      <dgm:prSet/>
      <dgm:spPr/>
      <dgm:t>
        <a:bodyPr/>
        <a:lstStyle/>
        <a:p>
          <a:endParaRPr lang="en-US"/>
        </a:p>
      </dgm:t>
    </dgm:pt>
    <dgm:pt modelId="{92123849-A4C1-4459-92FF-516DC9E34A75}" type="sibTrans" cxnId="{9643E74C-6135-4E6C-9A92-04C45B97DE80}">
      <dgm:prSet/>
      <dgm:spPr/>
      <dgm:t>
        <a:bodyPr/>
        <a:lstStyle/>
        <a:p>
          <a:endParaRPr lang="en-US"/>
        </a:p>
      </dgm:t>
    </dgm:pt>
    <dgm:pt modelId="{167C8C57-D5A3-490E-AF02-341BC1DC30F8}">
      <dgm:prSet phldrT="[Text]" custT="1"/>
      <dgm:spPr/>
      <dgm:t>
        <a:bodyPr/>
        <a:lstStyle/>
        <a:p>
          <a:r>
            <a:rPr lang="en-US" sz="1600" dirty="0"/>
            <a:t>altitude, </a:t>
          </a:r>
        </a:p>
      </dgm:t>
    </dgm:pt>
    <dgm:pt modelId="{A07B0CDC-39BD-4B6F-AD78-634EB92783DA}" type="parTrans" cxnId="{6D481A9B-11E3-4D8F-8D29-8AE56866F71E}">
      <dgm:prSet/>
      <dgm:spPr/>
      <dgm:t>
        <a:bodyPr/>
        <a:lstStyle/>
        <a:p>
          <a:endParaRPr lang="en-US"/>
        </a:p>
      </dgm:t>
    </dgm:pt>
    <dgm:pt modelId="{3F1019E3-10E5-4248-B791-101172E78880}" type="sibTrans" cxnId="{6D481A9B-11E3-4D8F-8D29-8AE56866F71E}">
      <dgm:prSet/>
      <dgm:spPr/>
      <dgm:t>
        <a:bodyPr/>
        <a:lstStyle/>
        <a:p>
          <a:endParaRPr lang="en-US"/>
        </a:p>
      </dgm:t>
    </dgm:pt>
    <dgm:pt modelId="{187AF773-C285-4684-BF73-6AE967F9987E}">
      <dgm:prSet phldrT="[Text]" custT="1"/>
      <dgm:spPr/>
      <dgm:t>
        <a:bodyPr/>
        <a:lstStyle/>
        <a:p>
          <a:r>
            <a:rPr lang="en-US" sz="1600" dirty="0"/>
            <a:t>pressure</a:t>
          </a:r>
        </a:p>
      </dgm:t>
    </dgm:pt>
    <dgm:pt modelId="{2D819B2D-0468-4F66-B4CC-E33204247E98}" type="parTrans" cxnId="{442CD83C-A656-4882-AEC4-A9604A1F68A9}">
      <dgm:prSet/>
      <dgm:spPr/>
      <dgm:t>
        <a:bodyPr/>
        <a:lstStyle/>
        <a:p>
          <a:endParaRPr lang="en-US"/>
        </a:p>
      </dgm:t>
    </dgm:pt>
    <dgm:pt modelId="{2544681E-DCDE-45AD-8653-FC9D73627421}" type="sibTrans" cxnId="{442CD83C-A656-4882-AEC4-A9604A1F68A9}">
      <dgm:prSet/>
      <dgm:spPr/>
      <dgm:t>
        <a:bodyPr/>
        <a:lstStyle/>
        <a:p>
          <a:endParaRPr lang="en-US"/>
        </a:p>
      </dgm:t>
    </dgm:pt>
    <dgm:pt modelId="{3D549496-D23A-42B8-B4FB-5AA228871E63}">
      <dgm:prSet phldrT="[Text]" custT="1"/>
      <dgm:spPr/>
      <dgm:t>
        <a:bodyPr/>
        <a:lstStyle/>
        <a:p>
          <a:r>
            <a:rPr lang="en-US" sz="1600" dirty="0"/>
            <a:t>temperature data.</a:t>
          </a:r>
        </a:p>
      </dgm:t>
    </dgm:pt>
    <dgm:pt modelId="{FCD7089F-4512-4AFB-938F-95462F9ECF22}" type="parTrans" cxnId="{358AD24D-8AAD-4B70-B987-CD05ED5F95FF}">
      <dgm:prSet/>
      <dgm:spPr/>
      <dgm:t>
        <a:bodyPr/>
        <a:lstStyle/>
        <a:p>
          <a:endParaRPr lang="en-US"/>
        </a:p>
      </dgm:t>
    </dgm:pt>
    <dgm:pt modelId="{22755469-0D88-4071-8A00-C68F797D8F40}" type="sibTrans" cxnId="{358AD24D-8AAD-4B70-B987-CD05ED5F95FF}">
      <dgm:prSet/>
      <dgm:spPr/>
      <dgm:t>
        <a:bodyPr/>
        <a:lstStyle/>
        <a:p>
          <a:endParaRPr lang="en-US"/>
        </a:p>
      </dgm:t>
    </dgm:pt>
    <dgm:pt modelId="{7898D4A2-BFB8-4F66-81AB-91906CA54ECA}" type="pres">
      <dgm:prSet presAssocID="{B421D0BE-ADCA-43C3-B964-5C89128A3749}" presName="linearFlow" presStyleCnt="0">
        <dgm:presLayoutVars>
          <dgm:dir/>
          <dgm:animLvl val="lvl"/>
          <dgm:resizeHandles val="exact"/>
        </dgm:presLayoutVars>
      </dgm:prSet>
      <dgm:spPr/>
    </dgm:pt>
    <dgm:pt modelId="{E4DEE6AB-60D0-4563-8808-589EB3CB4E60}" type="pres">
      <dgm:prSet presAssocID="{6094920C-5E47-4540-80E0-26D9EEBFB60D}" presName="composite" presStyleCnt="0"/>
      <dgm:spPr/>
    </dgm:pt>
    <dgm:pt modelId="{9BFE9B12-999A-4138-95DE-3B583F70FCD6}" type="pres">
      <dgm:prSet presAssocID="{6094920C-5E47-4540-80E0-26D9EEBFB60D}" presName="parentText" presStyleLbl="alignNode1" presStyleIdx="0" presStyleCnt="3">
        <dgm:presLayoutVars>
          <dgm:chMax val="1"/>
          <dgm:bulletEnabled val="1"/>
        </dgm:presLayoutVars>
      </dgm:prSet>
      <dgm:spPr/>
    </dgm:pt>
    <dgm:pt modelId="{FDF9D384-5183-436F-A931-3DE32F89FFF3}" type="pres">
      <dgm:prSet presAssocID="{6094920C-5E47-4540-80E0-26D9EEBFB60D}" presName="descendantText" presStyleLbl="alignAcc1" presStyleIdx="0" presStyleCnt="3">
        <dgm:presLayoutVars>
          <dgm:bulletEnabled val="1"/>
        </dgm:presLayoutVars>
      </dgm:prSet>
      <dgm:spPr/>
    </dgm:pt>
    <dgm:pt modelId="{5C8C221B-B02C-4AB6-9659-9A750CCDB0A2}" type="pres">
      <dgm:prSet presAssocID="{1C57115A-ED54-41B8-8935-DE148A3FDBCB}" presName="sp" presStyleCnt="0"/>
      <dgm:spPr/>
    </dgm:pt>
    <dgm:pt modelId="{D743F511-3D51-4B16-BBE8-B431A5D9D803}" type="pres">
      <dgm:prSet presAssocID="{E3C7BDEC-39F4-46C3-970C-32329B629673}" presName="composite" presStyleCnt="0"/>
      <dgm:spPr/>
    </dgm:pt>
    <dgm:pt modelId="{1E27A9B7-9FA0-484E-989B-1A0A5D010040}" type="pres">
      <dgm:prSet presAssocID="{E3C7BDEC-39F4-46C3-970C-32329B629673}" presName="parentText" presStyleLbl="alignNode1" presStyleIdx="1" presStyleCnt="3">
        <dgm:presLayoutVars>
          <dgm:chMax val="1"/>
          <dgm:bulletEnabled val="1"/>
        </dgm:presLayoutVars>
      </dgm:prSet>
      <dgm:spPr/>
    </dgm:pt>
    <dgm:pt modelId="{1FCB0BD6-CD3C-4F99-875D-F1EC5869A12F}" type="pres">
      <dgm:prSet presAssocID="{E3C7BDEC-39F4-46C3-970C-32329B629673}" presName="descendantText" presStyleLbl="alignAcc1" presStyleIdx="1" presStyleCnt="3">
        <dgm:presLayoutVars>
          <dgm:bulletEnabled val="1"/>
        </dgm:presLayoutVars>
      </dgm:prSet>
      <dgm:spPr/>
    </dgm:pt>
    <dgm:pt modelId="{8E48AE25-F0F6-4654-8EC7-BC7CFA9EBA12}" type="pres">
      <dgm:prSet presAssocID="{FBE26E0A-4613-4CB2-B283-BB876CD09D61}" presName="sp" presStyleCnt="0"/>
      <dgm:spPr/>
    </dgm:pt>
    <dgm:pt modelId="{63BEA6C7-3A75-4262-8918-F179CC7FA835}" type="pres">
      <dgm:prSet presAssocID="{13EB28AF-F0BE-411C-BBE4-3E2F0C34D654}" presName="composite" presStyleCnt="0"/>
      <dgm:spPr/>
    </dgm:pt>
    <dgm:pt modelId="{5589C682-CC0A-4389-8625-25D247884655}" type="pres">
      <dgm:prSet presAssocID="{13EB28AF-F0BE-411C-BBE4-3E2F0C34D654}" presName="parentText" presStyleLbl="alignNode1" presStyleIdx="2" presStyleCnt="3">
        <dgm:presLayoutVars>
          <dgm:chMax val="1"/>
          <dgm:bulletEnabled val="1"/>
        </dgm:presLayoutVars>
      </dgm:prSet>
      <dgm:spPr/>
    </dgm:pt>
    <dgm:pt modelId="{398D1319-C6B1-408D-AC51-ABE6C0296F85}" type="pres">
      <dgm:prSet presAssocID="{13EB28AF-F0BE-411C-BBE4-3E2F0C34D654}" presName="descendantText" presStyleLbl="alignAcc1" presStyleIdx="2" presStyleCnt="3" custScaleY="137802">
        <dgm:presLayoutVars>
          <dgm:bulletEnabled val="1"/>
        </dgm:presLayoutVars>
      </dgm:prSet>
      <dgm:spPr/>
    </dgm:pt>
  </dgm:ptLst>
  <dgm:cxnLst>
    <dgm:cxn modelId="{C90D0510-619F-468C-873A-CE9771FFCBD1}" srcId="{E3C7BDEC-39F4-46C3-970C-32329B629673}" destId="{462F6172-B252-4127-BBB4-F6D40EE672AD}" srcOrd="0" destOrd="0" parTransId="{36BE7D53-B4E0-4AA8-AB70-56D77E7347F3}" sibTransId="{3731474D-FDB1-48A4-9AF2-1D502FFCDB5E}"/>
    <dgm:cxn modelId="{F410F514-B826-4E37-B622-842051615AEB}" type="presOf" srcId="{7B32F8BF-E055-44F5-94DF-EE468DFB6CDE}" destId="{398D1319-C6B1-408D-AC51-ABE6C0296F85}" srcOrd="0" destOrd="0" presId="urn:microsoft.com/office/officeart/2005/8/layout/chevron2"/>
    <dgm:cxn modelId="{2C49B823-2FF9-44E9-BEAC-DFA3556195BF}" type="presOf" srcId="{1D82CFF7-4082-41EA-BDE0-5AE7CE2C8A5D}" destId="{FDF9D384-5183-436F-A931-3DE32F89FFF3}" srcOrd="0" destOrd="1" presId="urn:microsoft.com/office/officeart/2005/8/layout/chevron2"/>
    <dgm:cxn modelId="{3F139D2C-93B0-4958-ADA9-5D26BE4E6073}" type="presOf" srcId="{3D549496-D23A-42B8-B4FB-5AA228871E63}" destId="{398D1319-C6B1-408D-AC51-ABE6C0296F85}" srcOrd="0" destOrd="4" presId="urn:microsoft.com/office/officeart/2005/8/layout/chevron2"/>
    <dgm:cxn modelId="{442CD83C-A656-4882-AEC4-A9604A1F68A9}" srcId="{58038F66-A06D-4A2E-8C13-071AE150FB57}" destId="{187AF773-C285-4684-BF73-6AE967F9987E}" srcOrd="1" destOrd="0" parTransId="{2D819B2D-0468-4F66-B4CC-E33204247E98}" sibTransId="{2544681E-DCDE-45AD-8653-FC9D73627421}"/>
    <dgm:cxn modelId="{B26CD45B-78F8-4470-800D-566DC1178133}" srcId="{E3C7BDEC-39F4-46C3-970C-32329B629673}" destId="{16540559-6001-40C2-AEC6-91ED25F83E69}" srcOrd="1" destOrd="0" parTransId="{061BDE21-0976-413C-9CBF-9F1B08222394}" sibTransId="{26AF5851-6F53-4E01-8002-3757EE1D3427}"/>
    <dgm:cxn modelId="{1A9BE760-3C22-46B7-9F27-46E1C4FFF453}" type="presOf" srcId="{17703831-C665-47A1-ACCB-7D7D0A4F4490}" destId="{1FCB0BD6-CD3C-4F99-875D-F1EC5869A12F}" srcOrd="0" destOrd="2" presId="urn:microsoft.com/office/officeart/2005/8/layout/chevron2"/>
    <dgm:cxn modelId="{FE7E3063-E911-4D24-B91B-27B34C45C537}" type="presOf" srcId="{6094920C-5E47-4540-80E0-26D9EEBFB60D}" destId="{9BFE9B12-999A-4138-95DE-3B583F70FCD6}" srcOrd="0" destOrd="0" presId="urn:microsoft.com/office/officeart/2005/8/layout/chevron2"/>
    <dgm:cxn modelId="{43146043-9706-4A0C-92A2-A850AD665D3C}" srcId="{6094920C-5E47-4540-80E0-26D9EEBFB60D}" destId="{7D222DE8-DC1D-4ECB-A274-C80F6F0ADD67}" srcOrd="0" destOrd="0" parTransId="{E933F356-BF4C-4705-9B23-AEB77981EF6B}" sibTransId="{D8A7FCC5-8AC0-4FF4-92A3-EF98D80B0ECB}"/>
    <dgm:cxn modelId="{BB476B44-E624-4CB6-A148-0560A574D682}" type="presOf" srcId="{187AF773-C285-4684-BF73-6AE967F9987E}" destId="{398D1319-C6B1-408D-AC51-ABE6C0296F85}" srcOrd="0" destOrd="3" presId="urn:microsoft.com/office/officeart/2005/8/layout/chevron2"/>
    <dgm:cxn modelId="{186BA16B-4796-4C2F-AAD1-104CFC26CD4D}" srcId="{B421D0BE-ADCA-43C3-B964-5C89128A3749}" destId="{E3C7BDEC-39F4-46C3-970C-32329B629673}" srcOrd="1" destOrd="0" parTransId="{3EE3A9F4-2BCA-4E30-A729-1061CD93D9C9}" sibTransId="{FBE26E0A-4613-4CB2-B283-BB876CD09D61}"/>
    <dgm:cxn modelId="{9643E74C-6135-4E6C-9A92-04C45B97DE80}" srcId="{E3C7BDEC-39F4-46C3-970C-32329B629673}" destId="{17703831-C665-47A1-ACCB-7D7D0A4F4490}" srcOrd="2" destOrd="0" parTransId="{D22298BA-8429-4182-BF44-9844A0E0EFC2}" sibTransId="{92123849-A4C1-4459-92FF-516DC9E34A75}"/>
    <dgm:cxn modelId="{358AD24D-8AAD-4B70-B987-CD05ED5F95FF}" srcId="{58038F66-A06D-4A2E-8C13-071AE150FB57}" destId="{3D549496-D23A-42B8-B4FB-5AA228871E63}" srcOrd="2" destOrd="0" parTransId="{FCD7089F-4512-4AFB-938F-95462F9ECF22}" sibTransId="{22755469-0D88-4071-8A00-C68F797D8F40}"/>
    <dgm:cxn modelId="{CB5AEF4D-2ECD-416C-B8CE-56039E3EC17A}" srcId="{B421D0BE-ADCA-43C3-B964-5C89128A3749}" destId="{6094920C-5E47-4540-80E0-26D9EEBFB60D}" srcOrd="0" destOrd="0" parTransId="{D07EA89C-4337-4B53-BED5-D743FDAEFE51}" sibTransId="{1C57115A-ED54-41B8-8935-DE148A3FDBCB}"/>
    <dgm:cxn modelId="{BE85584E-63A4-4E6C-8E11-10DCAB713BEF}" type="presOf" srcId="{16540559-6001-40C2-AEC6-91ED25F83E69}" destId="{1FCB0BD6-CD3C-4F99-875D-F1EC5869A12F}" srcOrd="0" destOrd="1" presId="urn:microsoft.com/office/officeart/2005/8/layout/chevron2"/>
    <dgm:cxn modelId="{31F48182-BEBF-4716-8791-71115F1364E0}" srcId="{6094920C-5E47-4540-80E0-26D9EEBFB60D}" destId="{1D82CFF7-4082-41EA-BDE0-5AE7CE2C8A5D}" srcOrd="1" destOrd="0" parTransId="{4CCDBC1E-F8CD-46F0-B825-0869DD0B374E}" sibTransId="{D31E75D6-7FFE-4FCE-846A-9E5DF0D5AEFA}"/>
    <dgm:cxn modelId="{E272EE82-2329-4012-A7EF-1F148EAA30CF}" type="presOf" srcId="{E3C7BDEC-39F4-46C3-970C-32329B629673}" destId="{1E27A9B7-9FA0-484E-989B-1A0A5D010040}" srcOrd="0" destOrd="0" presId="urn:microsoft.com/office/officeart/2005/8/layout/chevron2"/>
    <dgm:cxn modelId="{6D481A9B-11E3-4D8F-8D29-8AE56866F71E}" srcId="{58038F66-A06D-4A2E-8C13-071AE150FB57}" destId="{167C8C57-D5A3-490E-AF02-341BC1DC30F8}" srcOrd="0" destOrd="0" parTransId="{A07B0CDC-39BD-4B6F-AD78-634EB92783DA}" sibTransId="{3F1019E3-10E5-4248-B791-101172E78880}"/>
    <dgm:cxn modelId="{5F351DBB-9DA3-4D93-BFF6-BDAA29E36434}" type="presOf" srcId="{E0A1C882-93BA-48BD-A90F-4D4125102290}" destId="{FDF9D384-5183-436F-A931-3DE32F89FFF3}" srcOrd="0" destOrd="2" presId="urn:microsoft.com/office/officeart/2005/8/layout/chevron2"/>
    <dgm:cxn modelId="{BD6C4FCD-36DE-4EBF-BFF9-F95725175A72}" type="presOf" srcId="{B421D0BE-ADCA-43C3-B964-5C89128A3749}" destId="{7898D4A2-BFB8-4F66-81AB-91906CA54ECA}" srcOrd="0" destOrd="0" presId="urn:microsoft.com/office/officeart/2005/8/layout/chevron2"/>
    <dgm:cxn modelId="{9BD870D0-4DF9-410E-B1A4-9EC155B3C98A}" type="presOf" srcId="{167C8C57-D5A3-490E-AF02-341BC1DC30F8}" destId="{398D1319-C6B1-408D-AC51-ABE6C0296F85}" srcOrd="0" destOrd="2" presId="urn:microsoft.com/office/officeart/2005/8/layout/chevron2"/>
    <dgm:cxn modelId="{D88BAAD2-7578-4AFB-ABEF-36C4C9E0388A}" srcId="{B421D0BE-ADCA-43C3-B964-5C89128A3749}" destId="{13EB28AF-F0BE-411C-BBE4-3E2F0C34D654}" srcOrd="2" destOrd="0" parTransId="{D3323EFB-74EA-4D39-92B6-45B966AA5157}" sibTransId="{70156D89-4E64-462A-97C4-D62D212F7492}"/>
    <dgm:cxn modelId="{706DF0DE-6B26-4199-ABAB-5E152777EF94}" srcId="{6094920C-5E47-4540-80E0-26D9EEBFB60D}" destId="{E0A1C882-93BA-48BD-A90F-4D4125102290}" srcOrd="2" destOrd="0" parTransId="{264E4323-3574-4170-BEF5-86EC89746F1D}" sibTransId="{D4054097-FB24-4F8E-BC5D-124B67695413}"/>
    <dgm:cxn modelId="{CB9433E0-08BE-4DD7-963B-8E08B0C853BC}" type="presOf" srcId="{7D222DE8-DC1D-4ECB-A274-C80F6F0ADD67}" destId="{FDF9D384-5183-436F-A931-3DE32F89FFF3}" srcOrd="0" destOrd="0" presId="urn:microsoft.com/office/officeart/2005/8/layout/chevron2"/>
    <dgm:cxn modelId="{2B1C21ED-4F9D-4B6D-9BA9-C765E00449D0}" srcId="{13EB28AF-F0BE-411C-BBE4-3E2F0C34D654}" destId="{7B32F8BF-E055-44F5-94DF-EE468DFB6CDE}" srcOrd="0" destOrd="0" parTransId="{BB710106-FE10-44E9-A61E-10E2D49D768A}" sibTransId="{90A1C6E3-E82B-4E3A-959D-28F0FA400CCF}"/>
    <dgm:cxn modelId="{DFC676F3-1F68-49D4-A01A-DDA592EB2AA6}" type="presOf" srcId="{462F6172-B252-4127-BBB4-F6D40EE672AD}" destId="{1FCB0BD6-CD3C-4F99-875D-F1EC5869A12F}" srcOrd="0" destOrd="0" presId="urn:microsoft.com/office/officeart/2005/8/layout/chevron2"/>
    <dgm:cxn modelId="{E58296F5-9A77-471A-A00D-C8847D200E56}" type="presOf" srcId="{58038F66-A06D-4A2E-8C13-071AE150FB57}" destId="{398D1319-C6B1-408D-AC51-ABE6C0296F85}" srcOrd="0" destOrd="1" presId="urn:microsoft.com/office/officeart/2005/8/layout/chevron2"/>
    <dgm:cxn modelId="{D22F0BFB-FEE8-4BE8-A89D-2DA35C375A5F}" srcId="{13EB28AF-F0BE-411C-BBE4-3E2F0C34D654}" destId="{58038F66-A06D-4A2E-8C13-071AE150FB57}" srcOrd="1" destOrd="0" parTransId="{D68FC2D1-878D-4CBD-8A42-3477765E37E5}" sibTransId="{8D9BECBE-A37F-45B9-9877-EF41AB3B75A3}"/>
    <dgm:cxn modelId="{837D9AFC-1A83-497A-A3D6-6511D8B31A3C}" type="presOf" srcId="{13EB28AF-F0BE-411C-BBE4-3E2F0C34D654}" destId="{5589C682-CC0A-4389-8625-25D247884655}" srcOrd="0" destOrd="0" presId="urn:microsoft.com/office/officeart/2005/8/layout/chevron2"/>
    <dgm:cxn modelId="{8F19021D-320F-4A42-85E9-49C17C35FC0B}" type="presParOf" srcId="{7898D4A2-BFB8-4F66-81AB-91906CA54ECA}" destId="{E4DEE6AB-60D0-4563-8808-589EB3CB4E60}" srcOrd="0" destOrd="0" presId="urn:microsoft.com/office/officeart/2005/8/layout/chevron2"/>
    <dgm:cxn modelId="{5A579C29-B191-4D22-AD5A-200E6E7B245F}" type="presParOf" srcId="{E4DEE6AB-60D0-4563-8808-589EB3CB4E60}" destId="{9BFE9B12-999A-4138-95DE-3B583F70FCD6}" srcOrd="0" destOrd="0" presId="urn:microsoft.com/office/officeart/2005/8/layout/chevron2"/>
    <dgm:cxn modelId="{31DC5596-0C13-4CF9-911B-B7BBF09675FE}" type="presParOf" srcId="{E4DEE6AB-60D0-4563-8808-589EB3CB4E60}" destId="{FDF9D384-5183-436F-A931-3DE32F89FFF3}" srcOrd="1" destOrd="0" presId="urn:microsoft.com/office/officeart/2005/8/layout/chevron2"/>
    <dgm:cxn modelId="{69C1C603-381F-44A4-ADBB-9BCC09C04148}" type="presParOf" srcId="{7898D4A2-BFB8-4F66-81AB-91906CA54ECA}" destId="{5C8C221B-B02C-4AB6-9659-9A750CCDB0A2}" srcOrd="1" destOrd="0" presId="urn:microsoft.com/office/officeart/2005/8/layout/chevron2"/>
    <dgm:cxn modelId="{6E6B98BD-5030-47C8-8A58-9CED9C310713}" type="presParOf" srcId="{7898D4A2-BFB8-4F66-81AB-91906CA54ECA}" destId="{D743F511-3D51-4B16-BBE8-B431A5D9D803}" srcOrd="2" destOrd="0" presId="urn:microsoft.com/office/officeart/2005/8/layout/chevron2"/>
    <dgm:cxn modelId="{4543F7E8-99B1-4C4C-9A3B-378C0930E083}" type="presParOf" srcId="{D743F511-3D51-4B16-BBE8-B431A5D9D803}" destId="{1E27A9B7-9FA0-484E-989B-1A0A5D010040}" srcOrd="0" destOrd="0" presId="urn:microsoft.com/office/officeart/2005/8/layout/chevron2"/>
    <dgm:cxn modelId="{52F655C8-3E0C-4C39-A2F5-3B6FA98E6C59}" type="presParOf" srcId="{D743F511-3D51-4B16-BBE8-B431A5D9D803}" destId="{1FCB0BD6-CD3C-4F99-875D-F1EC5869A12F}" srcOrd="1" destOrd="0" presId="urn:microsoft.com/office/officeart/2005/8/layout/chevron2"/>
    <dgm:cxn modelId="{A43E4443-9FA3-46A3-999F-B9BC8F2E3CAE}" type="presParOf" srcId="{7898D4A2-BFB8-4F66-81AB-91906CA54ECA}" destId="{8E48AE25-F0F6-4654-8EC7-BC7CFA9EBA12}" srcOrd="3" destOrd="0" presId="urn:microsoft.com/office/officeart/2005/8/layout/chevron2"/>
    <dgm:cxn modelId="{B567A2E0-6CC5-454C-A481-DF4BAE471908}" type="presParOf" srcId="{7898D4A2-BFB8-4F66-81AB-91906CA54ECA}" destId="{63BEA6C7-3A75-4262-8918-F179CC7FA835}" srcOrd="4" destOrd="0" presId="urn:microsoft.com/office/officeart/2005/8/layout/chevron2"/>
    <dgm:cxn modelId="{0039DCD9-AF32-4CE3-AD11-F916C457BF22}" type="presParOf" srcId="{63BEA6C7-3A75-4262-8918-F179CC7FA835}" destId="{5589C682-CC0A-4389-8625-25D247884655}" srcOrd="0" destOrd="0" presId="urn:microsoft.com/office/officeart/2005/8/layout/chevron2"/>
    <dgm:cxn modelId="{3DC410A7-150F-47AD-AD7B-10EE38E73C36}" type="presParOf" srcId="{63BEA6C7-3A75-4262-8918-F179CC7FA835}" destId="{398D1319-C6B1-408D-AC51-ABE6C0296F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AABFB4-05DF-440B-AA0E-B25C0028F43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536109FC-1FF7-49EC-9C05-44E021A1A283}">
      <dgm:prSet phldrT="[Text]"/>
      <dgm:spPr/>
      <dgm:t>
        <a:bodyPr/>
        <a:lstStyle/>
        <a:p>
          <a:pPr algn="ctr"/>
          <a:r>
            <a:rPr lang="en-US" dirty="0"/>
            <a:t>PAYLOAD SEPERATES FROM CONTAINER</a:t>
          </a:r>
        </a:p>
      </dgm:t>
    </dgm:pt>
    <dgm:pt modelId="{969E5C9B-D699-40A4-A576-EC95B405A67D}" type="parTrans" cxnId="{22024E3F-C80F-4CB3-BDA7-70041E0D4518}">
      <dgm:prSet/>
      <dgm:spPr/>
      <dgm:t>
        <a:bodyPr/>
        <a:lstStyle/>
        <a:p>
          <a:pPr algn="ctr"/>
          <a:endParaRPr lang="en-US"/>
        </a:p>
      </dgm:t>
    </dgm:pt>
    <dgm:pt modelId="{D50CFB10-EF09-482C-9B3B-CDA21EDB129C}" type="sibTrans" cxnId="{22024E3F-C80F-4CB3-BDA7-70041E0D4518}">
      <dgm:prSet/>
      <dgm:spPr/>
      <dgm:t>
        <a:bodyPr/>
        <a:lstStyle/>
        <a:p>
          <a:pPr algn="ctr"/>
          <a:endParaRPr lang="en-US"/>
        </a:p>
      </dgm:t>
    </dgm:pt>
    <dgm:pt modelId="{DBA0CB49-2574-4FC2-A5DE-024D7DF19977}">
      <dgm:prSet phldrT="[Text]" custT="1"/>
      <dgm:spPr/>
      <dgm:t>
        <a:bodyPr/>
        <a:lstStyle/>
        <a:p>
          <a:pPr algn="l"/>
          <a:r>
            <a:rPr lang="en-US" sz="1600" dirty="0"/>
            <a:t>At 500m altitude the payload will separate from the container</a:t>
          </a:r>
        </a:p>
      </dgm:t>
    </dgm:pt>
    <dgm:pt modelId="{E4AB8329-5353-4429-916D-9C1AA9CA86A7}" type="parTrans" cxnId="{D72D6F3D-9552-4965-BD4A-1A120FE984C2}">
      <dgm:prSet/>
      <dgm:spPr/>
      <dgm:t>
        <a:bodyPr/>
        <a:lstStyle/>
        <a:p>
          <a:pPr algn="ctr"/>
          <a:endParaRPr lang="en-US"/>
        </a:p>
      </dgm:t>
    </dgm:pt>
    <dgm:pt modelId="{02467D62-C1BE-43F4-8E08-2C0B141100ED}" type="sibTrans" cxnId="{D72D6F3D-9552-4965-BD4A-1A120FE984C2}">
      <dgm:prSet/>
      <dgm:spPr/>
      <dgm:t>
        <a:bodyPr/>
        <a:lstStyle/>
        <a:p>
          <a:pPr algn="ctr"/>
          <a:endParaRPr lang="en-US"/>
        </a:p>
      </dgm:t>
    </dgm:pt>
    <dgm:pt modelId="{2192CB10-B9EA-4B8B-9CD0-DF7A4D23CCE5}">
      <dgm:prSet phldrT="[Text]" custT="1"/>
      <dgm:spPr/>
      <dgm:t>
        <a:bodyPr/>
        <a:lstStyle/>
        <a:p>
          <a:pPr algn="l"/>
          <a:r>
            <a:rPr lang="en-US" sz="1600" dirty="0"/>
            <a:t>This is where the </a:t>
          </a:r>
          <a:r>
            <a:rPr lang="en-US" sz="1600" dirty="0" err="1"/>
            <a:t>Autorotative</a:t>
          </a:r>
          <a:r>
            <a:rPr lang="en-US" sz="1600" dirty="0"/>
            <a:t> blades are deployed</a:t>
          </a:r>
        </a:p>
      </dgm:t>
    </dgm:pt>
    <dgm:pt modelId="{0D9C30DB-EB63-4C2D-AB0D-47E8F8198A57}" type="parTrans" cxnId="{2613CDB3-2C88-4DDB-A838-EF7B6CDB1153}">
      <dgm:prSet/>
      <dgm:spPr/>
      <dgm:t>
        <a:bodyPr/>
        <a:lstStyle/>
        <a:p>
          <a:pPr algn="ctr"/>
          <a:endParaRPr lang="en-US"/>
        </a:p>
      </dgm:t>
    </dgm:pt>
    <dgm:pt modelId="{04B5D89A-D3FE-4295-918C-71FC843C5BDC}" type="sibTrans" cxnId="{2613CDB3-2C88-4DDB-A838-EF7B6CDB1153}">
      <dgm:prSet/>
      <dgm:spPr/>
      <dgm:t>
        <a:bodyPr/>
        <a:lstStyle/>
        <a:p>
          <a:pPr algn="ctr"/>
          <a:endParaRPr lang="en-US"/>
        </a:p>
      </dgm:t>
    </dgm:pt>
    <dgm:pt modelId="{44EE8B5E-8EFB-4B68-BA71-B40DDB85425C}">
      <dgm:prSet phldrT="[Text]"/>
      <dgm:spPr/>
      <dgm:t>
        <a:bodyPr/>
        <a:lstStyle/>
        <a:p>
          <a:pPr algn="ctr"/>
          <a:r>
            <a:rPr lang="en-US" dirty="0"/>
            <a:t>POST-FLIGHT</a:t>
          </a:r>
        </a:p>
      </dgm:t>
    </dgm:pt>
    <dgm:pt modelId="{466469CE-67BE-4E48-B348-4A065CD15F22}" type="parTrans" cxnId="{6BE1E52F-4920-413B-9D89-85BD19B5D663}">
      <dgm:prSet/>
      <dgm:spPr/>
      <dgm:t>
        <a:bodyPr/>
        <a:lstStyle/>
        <a:p>
          <a:pPr algn="ctr"/>
          <a:endParaRPr lang="en-US"/>
        </a:p>
      </dgm:t>
    </dgm:pt>
    <dgm:pt modelId="{C3555764-6BE0-44BB-A0EA-7F6A34BDCCAA}" type="sibTrans" cxnId="{6BE1E52F-4920-413B-9D89-85BD19B5D663}">
      <dgm:prSet/>
      <dgm:spPr/>
      <dgm:t>
        <a:bodyPr/>
        <a:lstStyle/>
        <a:p>
          <a:pPr algn="ctr"/>
          <a:endParaRPr lang="en-US"/>
        </a:p>
      </dgm:t>
    </dgm:pt>
    <dgm:pt modelId="{68062EBB-DC2B-4BC1-87FC-B65EB66A1CA0}">
      <dgm:prSet phldrT="[Text]" custT="1"/>
      <dgm:spPr/>
      <dgm:t>
        <a:bodyPr/>
        <a:lstStyle/>
        <a:p>
          <a:pPr algn="l"/>
          <a:r>
            <a:rPr lang="en-US" sz="1600"/>
            <a:t>At this stage the payload will be at 0m altitude.</a:t>
          </a:r>
          <a:endParaRPr lang="en-US" sz="1600" dirty="0"/>
        </a:p>
      </dgm:t>
    </dgm:pt>
    <dgm:pt modelId="{CAD39885-42C1-41E1-95D0-8F96FA2F1BE5}" type="parTrans" cxnId="{1318A831-1898-4080-B57F-9741C7F7B9C0}">
      <dgm:prSet/>
      <dgm:spPr/>
      <dgm:t>
        <a:bodyPr/>
        <a:lstStyle/>
        <a:p>
          <a:pPr algn="ctr"/>
          <a:endParaRPr lang="en-US"/>
        </a:p>
      </dgm:t>
    </dgm:pt>
    <dgm:pt modelId="{FCB9CA8F-D1C1-4ABC-9F6A-47EFABF552D0}" type="sibTrans" cxnId="{1318A831-1898-4080-B57F-9741C7F7B9C0}">
      <dgm:prSet/>
      <dgm:spPr/>
      <dgm:t>
        <a:bodyPr/>
        <a:lstStyle/>
        <a:p>
          <a:pPr algn="ctr"/>
          <a:endParaRPr lang="en-US"/>
        </a:p>
      </dgm:t>
    </dgm:pt>
    <dgm:pt modelId="{CB737C96-8F04-400A-A6E9-8B2D027BA167}">
      <dgm:prSet phldrT="[Text]" custT="1"/>
      <dgm:spPr/>
      <dgm:t>
        <a:bodyPr/>
        <a:lstStyle/>
        <a:p>
          <a:pPr algn="l"/>
          <a:r>
            <a:rPr lang="en-US" sz="1600" dirty="0"/>
            <a:t>The egg will be checked to determine if it survived</a:t>
          </a:r>
          <a:r>
            <a:rPr lang="en-US" sz="2200" dirty="0"/>
            <a:t>.</a:t>
          </a:r>
        </a:p>
      </dgm:t>
    </dgm:pt>
    <dgm:pt modelId="{B3CD30D9-6655-4FB6-AE59-28A4E7EEAF61}" type="parTrans" cxnId="{7D260BDF-E4C4-4711-BF64-6304A17C78FD}">
      <dgm:prSet/>
      <dgm:spPr/>
      <dgm:t>
        <a:bodyPr/>
        <a:lstStyle/>
        <a:p>
          <a:endParaRPr lang="en-US"/>
        </a:p>
      </dgm:t>
    </dgm:pt>
    <dgm:pt modelId="{E152D3A9-2528-43C8-B5CC-6758382872F1}" type="sibTrans" cxnId="{7D260BDF-E4C4-4711-BF64-6304A17C78FD}">
      <dgm:prSet/>
      <dgm:spPr/>
      <dgm:t>
        <a:bodyPr/>
        <a:lstStyle/>
        <a:p>
          <a:endParaRPr lang="en-US"/>
        </a:p>
      </dgm:t>
    </dgm:pt>
    <dgm:pt modelId="{03DB3948-F4F1-41EE-B7FB-96F9ED808145}">
      <dgm:prSet phldrT="[Text]" custT="1"/>
      <dgm:spPr/>
      <dgm:t>
        <a:bodyPr/>
        <a:lstStyle/>
        <a:p>
          <a:pPr algn="l"/>
          <a:r>
            <a:rPr lang="en-US" sz="1600" dirty="0"/>
            <a:t>The payload will be located</a:t>
          </a:r>
        </a:p>
      </dgm:t>
    </dgm:pt>
    <dgm:pt modelId="{D043FBFB-B7C4-408A-B020-BC4239DD5B72}" type="sibTrans" cxnId="{910DF8DF-D312-4721-8717-5B7008D31B53}">
      <dgm:prSet/>
      <dgm:spPr/>
      <dgm:t>
        <a:bodyPr/>
        <a:lstStyle/>
        <a:p>
          <a:pPr algn="ctr"/>
          <a:endParaRPr lang="en-US"/>
        </a:p>
      </dgm:t>
    </dgm:pt>
    <dgm:pt modelId="{7670233E-A505-49E7-B23A-141C96F1CDCC}" type="parTrans" cxnId="{910DF8DF-D312-4721-8717-5B7008D31B53}">
      <dgm:prSet/>
      <dgm:spPr/>
      <dgm:t>
        <a:bodyPr/>
        <a:lstStyle/>
        <a:p>
          <a:pPr algn="ctr"/>
          <a:endParaRPr lang="en-US"/>
        </a:p>
      </dgm:t>
    </dgm:pt>
    <dgm:pt modelId="{86ECF235-7DA2-4265-A055-EB3A70733F0C}">
      <dgm:prSet phldrT="[Text]" custT="1"/>
      <dgm:spPr/>
      <dgm:t>
        <a:bodyPr/>
        <a:lstStyle/>
        <a:p>
          <a:pPr algn="l"/>
          <a:endParaRPr lang="en-US" sz="1600" dirty="0"/>
        </a:p>
      </dgm:t>
    </dgm:pt>
    <dgm:pt modelId="{7A708527-775C-4792-9257-7CDBF7AEB067}" type="parTrans" cxnId="{3158D033-D3DB-4685-82A2-97DD75E3C360}">
      <dgm:prSet/>
      <dgm:spPr/>
      <dgm:t>
        <a:bodyPr/>
        <a:lstStyle/>
        <a:p>
          <a:endParaRPr lang="en-US"/>
        </a:p>
      </dgm:t>
    </dgm:pt>
    <dgm:pt modelId="{D4766A9A-6417-44A4-A2D0-ABDDE90FBB8F}" type="sibTrans" cxnId="{3158D033-D3DB-4685-82A2-97DD75E3C360}">
      <dgm:prSet/>
      <dgm:spPr/>
      <dgm:t>
        <a:bodyPr/>
        <a:lstStyle/>
        <a:p>
          <a:endParaRPr lang="en-US"/>
        </a:p>
      </dgm:t>
    </dgm:pt>
    <dgm:pt modelId="{9A1B0A29-C3A4-458E-BE6C-1930B9F54F8F}">
      <dgm:prSet phldrT="[Text]" custT="1"/>
      <dgm:spPr/>
      <dgm:t>
        <a:bodyPr/>
        <a:lstStyle/>
        <a:p>
          <a:pPr algn="l"/>
          <a:r>
            <a:rPr lang="en-US" sz="1600" dirty="0"/>
            <a:t>The CanSat should stabilize at a minimum of 300m.</a:t>
          </a:r>
        </a:p>
      </dgm:t>
    </dgm:pt>
    <dgm:pt modelId="{984D7FA8-5595-4507-829A-0050D50AA39B}" type="parTrans" cxnId="{C642A378-DC25-445F-B294-4C93432DC98E}">
      <dgm:prSet/>
      <dgm:spPr/>
      <dgm:t>
        <a:bodyPr/>
        <a:lstStyle/>
        <a:p>
          <a:endParaRPr lang="en-US"/>
        </a:p>
      </dgm:t>
    </dgm:pt>
    <dgm:pt modelId="{7928C46E-A9F3-424B-8841-7D9A31A7C975}" type="sibTrans" cxnId="{C642A378-DC25-445F-B294-4C93432DC98E}">
      <dgm:prSet/>
      <dgm:spPr/>
      <dgm:t>
        <a:bodyPr/>
        <a:lstStyle/>
        <a:p>
          <a:endParaRPr lang="en-US"/>
        </a:p>
      </dgm:t>
    </dgm:pt>
    <dgm:pt modelId="{27C700AD-A2C2-4FB3-8BC6-B99ED44B198C}">
      <dgm:prSet phldrT="[Text]" custT="1"/>
      <dgm:spPr/>
      <dgm:t>
        <a:bodyPr/>
        <a:lstStyle/>
        <a:p>
          <a:pPr algn="l"/>
          <a:endParaRPr lang="en-US" sz="1600" dirty="0"/>
        </a:p>
      </dgm:t>
    </dgm:pt>
    <dgm:pt modelId="{7B18910E-285B-4E66-8C9E-1C675DBFCBEA}" type="parTrans" cxnId="{039506DE-031A-4C34-8E77-F8D5EE9A6883}">
      <dgm:prSet/>
      <dgm:spPr/>
      <dgm:t>
        <a:bodyPr/>
        <a:lstStyle/>
        <a:p>
          <a:endParaRPr lang="en-US"/>
        </a:p>
      </dgm:t>
    </dgm:pt>
    <dgm:pt modelId="{4E81D4B1-A6DA-462D-9C55-52C7B54454FE}" type="sibTrans" cxnId="{039506DE-031A-4C34-8E77-F8D5EE9A6883}">
      <dgm:prSet/>
      <dgm:spPr/>
      <dgm:t>
        <a:bodyPr/>
        <a:lstStyle/>
        <a:p>
          <a:endParaRPr lang="en-US"/>
        </a:p>
      </dgm:t>
    </dgm:pt>
    <dgm:pt modelId="{0BB243FB-785B-4691-8993-6A8F93E1DE1E}">
      <dgm:prSet phldrT="[Text]" custT="1"/>
      <dgm:spPr/>
      <dgm:t>
        <a:bodyPr/>
        <a:lstStyle/>
        <a:p>
          <a:pPr algn="l"/>
          <a:r>
            <a:rPr lang="en-US" sz="1600" dirty="0">
              <a:solidFill>
                <a:srgbClr val="000000"/>
              </a:solidFill>
              <a:cs typeface="Times New Roman" pitchFamily="18" charset="0"/>
            </a:rPr>
            <a:t>Descent rate must be &lt;10m/s  and &gt;4m/s</a:t>
          </a:r>
          <a:endParaRPr lang="en-US" sz="1600" dirty="0"/>
        </a:p>
      </dgm:t>
    </dgm:pt>
    <dgm:pt modelId="{9970759D-B89F-47D4-9047-0B139ECFF478}" type="parTrans" cxnId="{C0842CD9-C505-41DB-868A-A171FF6C5600}">
      <dgm:prSet/>
      <dgm:spPr/>
      <dgm:t>
        <a:bodyPr/>
        <a:lstStyle/>
        <a:p>
          <a:endParaRPr lang="en-US"/>
        </a:p>
      </dgm:t>
    </dgm:pt>
    <dgm:pt modelId="{950AA5AC-FEE3-4E54-93D2-CB013964B566}" type="sibTrans" cxnId="{C0842CD9-C505-41DB-868A-A171FF6C5600}">
      <dgm:prSet/>
      <dgm:spPr/>
      <dgm:t>
        <a:bodyPr/>
        <a:lstStyle/>
        <a:p>
          <a:endParaRPr lang="en-US"/>
        </a:p>
      </dgm:t>
    </dgm:pt>
    <dgm:pt modelId="{C4463154-D233-48C4-99D7-A5BD0B0AE454}">
      <dgm:prSet phldrT="[Text]" custT="1"/>
      <dgm:spPr/>
      <dgm:t>
        <a:bodyPr/>
        <a:lstStyle/>
        <a:p>
          <a:pPr algn="l"/>
          <a:endParaRPr lang="en-US" sz="1600" dirty="0"/>
        </a:p>
      </dgm:t>
    </dgm:pt>
    <dgm:pt modelId="{E70B85CE-1E4F-4D7A-9603-2B4812CDBFFD}" type="parTrans" cxnId="{F3F7A190-95DE-43AB-B074-BB4D73E81774}">
      <dgm:prSet/>
      <dgm:spPr/>
      <dgm:t>
        <a:bodyPr/>
        <a:lstStyle/>
        <a:p>
          <a:endParaRPr lang="en-US"/>
        </a:p>
      </dgm:t>
    </dgm:pt>
    <dgm:pt modelId="{7F1C8B7E-8043-41ED-A106-BC3863C462CF}" type="sibTrans" cxnId="{F3F7A190-95DE-43AB-B074-BB4D73E81774}">
      <dgm:prSet/>
      <dgm:spPr/>
      <dgm:t>
        <a:bodyPr/>
        <a:lstStyle/>
        <a:p>
          <a:endParaRPr lang="en-US"/>
        </a:p>
      </dgm:t>
    </dgm:pt>
    <dgm:pt modelId="{5985272F-EF9C-42BF-B8E2-959C6D6AF4E3}">
      <dgm:prSet phldrT="[Text]" custT="1"/>
      <dgm:spPr/>
      <dgm:t>
        <a:bodyPr/>
        <a:lstStyle/>
        <a:p>
          <a:pPr algn="l"/>
          <a:endParaRPr lang="en-US" sz="1600" dirty="0"/>
        </a:p>
      </dgm:t>
    </dgm:pt>
    <dgm:pt modelId="{C56A5A42-7137-497B-9D53-B7AFB6F545E5}" type="parTrans" cxnId="{272733B4-92C6-4EE8-B8F1-306CF4FFBF6E}">
      <dgm:prSet/>
      <dgm:spPr/>
      <dgm:t>
        <a:bodyPr/>
        <a:lstStyle/>
        <a:p>
          <a:endParaRPr lang="en-US"/>
        </a:p>
      </dgm:t>
    </dgm:pt>
    <dgm:pt modelId="{31F6ADAE-8EFB-41E5-8AC9-8D6D0D557F9E}" type="sibTrans" cxnId="{272733B4-92C6-4EE8-B8F1-306CF4FFBF6E}">
      <dgm:prSet/>
      <dgm:spPr/>
      <dgm:t>
        <a:bodyPr/>
        <a:lstStyle/>
        <a:p>
          <a:endParaRPr lang="en-US"/>
        </a:p>
      </dgm:t>
    </dgm:pt>
    <dgm:pt modelId="{17CA9841-78B9-45E3-96A2-A690C6FCA8AE}" type="pres">
      <dgm:prSet presAssocID="{B6AABFB4-05DF-440B-AA0E-B25C0028F43F}" presName="linearFlow" presStyleCnt="0">
        <dgm:presLayoutVars>
          <dgm:dir/>
          <dgm:animLvl val="lvl"/>
          <dgm:resizeHandles val="exact"/>
        </dgm:presLayoutVars>
      </dgm:prSet>
      <dgm:spPr/>
    </dgm:pt>
    <dgm:pt modelId="{55A0E28F-D18D-4CAC-A072-6E661D27F7DE}" type="pres">
      <dgm:prSet presAssocID="{536109FC-1FF7-49EC-9C05-44E021A1A283}" presName="composite" presStyleCnt="0"/>
      <dgm:spPr/>
    </dgm:pt>
    <dgm:pt modelId="{4D29B85A-C32C-4AF9-A5DB-373FBA2F07CD}" type="pres">
      <dgm:prSet presAssocID="{536109FC-1FF7-49EC-9C05-44E021A1A283}" presName="parentText" presStyleLbl="alignNode1" presStyleIdx="0" presStyleCnt="2">
        <dgm:presLayoutVars>
          <dgm:chMax val="1"/>
          <dgm:bulletEnabled val="1"/>
        </dgm:presLayoutVars>
      </dgm:prSet>
      <dgm:spPr/>
    </dgm:pt>
    <dgm:pt modelId="{A64494AE-2A48-4459-9317-DADA89221BB6}" type="pres">
      <dgm:prSet presAssocID="{536109FC-1FF7-49EC-9C05-44E021A1A283}" presName="descendantText" presStyleLbl="alignAcc1" presStyleIdx="0" presStyleCnt="2" custLinFactNeighborX="537" custLinFactNeighborY="4122">
        <dgm:presLayoutVars>
          <dgm:bulletEnabled val="1"/>
        </dgm:presLayoutVars>
      </dgm:prSet>
      <dgm:spPr/>
    </dgm:pt>
    <dgm:pt modelId="{2AD33DD7-DA9C-4CFF-925A-0E09F78A66CE}" type="pres">
      <dgm:prSet presAssocID="{D50CFB10-EF09-482C-9B3B-CDA21EDB129C}" presName="sp" presStyleCnt="0"/>
      <dgm:spPr/>
    </dgm:pt>
    <dgm:pt modelId="{28C3BCE5-9252-4F83-A10C-95C45C3103F4}" type="pres">
      <dgm:prSet presAssocID="{44EE8B5E-8EFB-4B68-BA71-B40DDB85425C}" presName="composite" presStyleCnt="0"/>
      <dgm:spPr/>
    </dgm:pt>
    <dgm:pt modelId="{E3090D3B-51C2-4872-A839-8D91F7BE6789}" type="pres">
      <dgm:prSet presAssocID="{44EE8B5E-8EFB-4B68-BA71-B40DDB85425C}" presName="parentText" presStyleLbl="alignNode1" presStyleIdx="1" presStyleCnt="2">
        <dgm:presLayoutVars>
          <dgm:chMax val="1"/>
          <dgm:bulletEnabled val="1"/>
        </dgm:presLayoutVars>
      </dgm:prSet>
      <dgm:spPr/>
    </dgm:pt>
    <dgm:pt modelId="{1DD7F36D-59C2-432D-87E6-AC6BCF01A976}" type="pres">
      <dgm:prSet presAssocID="{44EE8B5E-8EFB-4B68-BA71-B40DDB85425C}" presName="descendantText" presStyleLbl="alignAcc1" presStyleIdx="1" presStyleCnt="2">
        <dgm:presLayoutVars>
          <dgm:bulletEnabled val="1"/>
        </dgm:presLayoutVars>
      </dgm:prSet>
      <dgm:spPr/>
    </dgm:pt>
  </dgm:ptLst>
  <dgm:cxnLst>
    <dgm:cxn modelId="{3F3EC90B-E599-42AE-B4FD-DA80D8F508CC}" type="presOf" srcId="{9A1B0A29-C3A4-458E-BE6C-1930B9F54F8F}" destId="{A64494AE-2A48-4459-9317-DADA89221BB6}" srcOrd="0" destOrd="4" presId="urn:microsoft.com/office/officeart/2005/8/layout/chevron2"/>
    <dgm:cxn modelId="{6BE1E52F-4920-413B-9D89-85BD19B5D663}" srcId="{B6AABFB4-05DF-440B-AA0E-B25C0028F43F}" destId="{44EE8B5E-8EFB-4B68-BA71-B40DDB85425C}" srcOrd="1" destOrd="0" parTransId="{466469CE-67BE-4E48-B348-4A065CD15F22}" sibTransId="{C3555764-6BE0-44BB-A0EA-7F6A34BDCCAA}"/>
    <dgm:cxn modelId="{1318A831-1898-4080-B57F-9741C7F7B9C0}" srcId="{44EE8B5E-8EFB-4B68-BA71-B40DDB85425C}" destId="{68062EBB-DC2B-4BC1-87FC-B65EB66A1CA0}" srcOrd="0" destOrd="0" parTransId="{CAD39885-42C1-41E1-95D0-8F96FA2F1BE5}" sibTransId="{FCB9CA8F-D1C1-4ABC-9F6A-47EFABF552D0}"/>
    <dgm:cxn modelId="{3158D033-D3DB-4685-82A2-97DD75E3C360}" srcId="{536109FC-1FF7-49EC-9C05-44E021A1A283}" destId="{86ECF235-7DA2-4265-A055-EB3A70733F0C}" srcOrd="7" destOrd="0" parTransId="{7A708527-775C-4792-9257-7CDBF7AEB067}" sibTransId="{D4766A9A-6417-44A4-A2D0-ABDDE90FBB8F}"/>
    <dgm:cxn modelId="{0ECEE93A-FC01-43C0-901D-EF2A18C822C2}" type="presOf" srcId="{CB737C96-8F04-400A-A6E9-8B2D027BA167}" destId="{1DD7F36D-59C2-432D-87E6-AC6BCF01A976}" srcOrd="0" destOrd="2" presId="urn:microsoft.com/office/officeart/2005/8/layout/chevron2"/>
    <dgm:cxn modelId="{0E2A3D3C-9317-4D47-98F0-A02479501BCF}" type="presOf" srcId="{5985272F-EF9C-42BF-B8E2-959C6D6AF4E3}" destId="{A64494AE-2A48-4459-9317-DADA89221BB6}" srcOrd="0" destOrd="1" presId="urn:microsoft.com/office/officeart/2005/8/layout/chevron2"/>
    <dgm:cxn modelId="{D72D6F3D-9552-4965-BD4A-1A120FE984C2}" srcId="{536109FC-1FF7-49EC-9C05-44E021A1A283}" destId="{DBA0CB49-2574-4FC2-A5DE-024D7DF19977}" srcOrd="2" destOrd="0" parTransId="{E4AB8329-5353-4429-916D-9C1AA9CA86A7}" sibTransId="{02467D62-C1BE-43F4-8E08-2C0B141100ED}"/>
    <dgm:cxn modelId="{22024E3F-C80F-4CB3-BDA7-70041E0D4518}" srcId="{B6AABFB4-05DF-440B-AA0E-B25C0028F43F}" destId="{536109FC-1FF7-49EC-9C05-44E021A1A283}" srcOrd="0" destOrd="0" parTransId="{969E5C9B-D699-40A4-A576-EC95B405A67D}" sibTransId="{D50CFB10-EF09-482C-9B3B-CDA21EDB129C}"/>
    <dgm:cxn modelId="{0183EC5B-54E1-49C9-BA51-6A440C5E8DBD}" type="presOf" srcId="{DBA0CB49-2574-4FC2-A5DE-024D7DF19977}" destId="{A64494AE-2A48-4459-9317-DADA89221BB6}" srcOrd="0" destOrd="2" presId="urn:microsoft.com/office/officeart/2005/8/layout/chevron2"/>
    <dgm:cxn modelId="{7C76535F-291D-4EEC-8D8B-B8D2498CB73E}" type="presOf" srcId="{27C700AD-A2C2-4FB3-8BC6-B99ED44B198C}" destId="{A64494AE-2A48-4459-9317-DADA89221BB6}" srcOrd="0" destOrd="6" presId="urn:microsoft.com/office/officeart/2005/8/layout/chevron2"/>
    <dgm:cxn modelId="{2E3A7F4E-DAC0-4776-AF8D-B0DF0343667F}" type="presOf" srcId="{44EE8B5E-8EFB-4B68-BA71-B40DDB85425C}" destId="{E3090D3B-51C2-4872-A839-8D91F7BE6789}" srcOrd="0" destOrd="0" presId="urn:microsoft.com/office/officeart/2005/8/layout/chevron2"/>
    <dgm:cxn modelId="{D4F4E752-47A7-4063-A9DD-9CD5C77077D3}" type="presOf" srcId="{536109FC-1FF7-49EC-9C05-44E021A1A283}" destId="{4D29B85A-C32C-4AF9-A5DB-373FBA2F07CD}" srcOrd="0" destOrd="0" presId="urn:microsoft.com/office/officeart/2005/8/layout/chevron2"/>
    <dgm:cxn modelId="{C642A378-DC25-445F-B294-4C93432DC98E}" srcId="{536109FC-1FF7-49EC-9C05-44E021A1A283}" destId="{9A1B0A29-C3A4-458E-BE6C-1930B9F54F8F}" srcOrd="4" destOrd="0" parTransId="{984D7FA8-5595-4507-829A-0050D50AA39B}" sibTransId="{7928C46E-A9F3-424B-8841-7D9A31A7C975}"/>
    <dgm:cxn modelId="{1660127E-857D-4995-8E4C-6AA4103508EC}" type="presOf" srcId="{03DB3948-F4F1-41EE-B7FB-96F9ED808145}" destId="{1DD7F36D-59C2-432D-87E6-AC6BCF01A976}" srcOrd="0" destOrd="1" presId="urn:microsoft.com/office/officeart/2005/8/layout/chevron2"/>
    <dgm:cxn modelId="{F3F7A190-95DE-43AB-B074-BB4D73E81774}" srcId="{536109FC-1FF7-49EC-9C05-44E021A1A283}" destId="{C4463154-D233-48C4-99D7-A5BD0B0AE454}" srcOrd="0" destOrd="0" parTransId="{E70B85CE-1E4F-4D7A-9603-2B4812CDBFFD}" sibTransId="{7F1C8B7E-8043-41ED-A106-BC3863C462CF}"/>
    <dgm:cxn modelId="{2613CDB3-2C88-4DDB-A838-EF7B6CDB1153}" srcId="{536109FC-1FF7-49EC-9C05-44E021A1A283}" destId="{2192CB10-B9EA-4B8B-9CD0-DF7A4D23CCE5}" srcOrd="3" destOrd="0" parTransId="{0D9C30DB-EB63-4C2D-AB0D-47E8F8198A57}" sibTransId="{04B5D89A-D3FE-4295-918C-71FC843C5BDC}"/>
    <dgm:cxn modelId="{272733B4-92C6-4EE8-B8F1-306CF4FFBF6E}" srcId="{536109FC-1FF7-49EC-9C05-44E021A1A283}" destId="{5985272F-EF9C-42BF-B8E2-959C6D6AF4E3}" srcOrd="1" destOrd="0" parTransId="{C56A5A42-7137-497B-9D53-B7AFB6F545E5}" sibTransId="{31F6ADAE-8EFB-41E5-8AC9-8D6D0D557F9E}"/>
    <dgm:cxn modelId="{CEABD5B7-62E6-4D3B-9AE7-7037A8A6946A}" type="presOf" srcId="{B6AABFB4-05DF-440B-AA0E-B25C0028F43F}" destId="{17CA9841-78B9-45E3-96A2-A690C6FCA8AE}" srcOrd="0" destOrd="0" presId="urn:microsoft.com/office/officeart/2005/8/layout/chevron2"/>
    <dgm:cxn modelId="{9E3BB6BA-617F-45D3-A4F0-3D9CD929C0E4}" type="presOf" srcId="{86ECF235-7DA2-4265-A055-EB3A70733F0C}" destId="{A64494AE-2A48-4459-9317-DADA89221BB6}" srcOrd="0" destOrd="7" presId="urn:microsoft.com/office/officeart/2005/8/layout/chevron2"/>
    <dgm:cxn modelId="{42CE42BD-9517-4987-A438-4BAAEE882E1A}" type="presOf" srcId="{0BB243FB-785B-4691-8993-6A8F93E1DE1E}" destId="{A64494AE-2A48-4459-9317-DADA89221BB6}" srcOrd="0" destOrd="5" presId="urn:microsoft.com/office/officeart/2005/8/layout/chevron2"/>
    <dgm:cxn modelId="{59C1F4C0-14D7-4F70-BF4F-A2B8111927A1}" type="presOf" srcId="{68062EBB-DC2B-4BC1-87FC-B65EB66A1CA0}" destId="{1DD7F36D-59C2-432D-87E6-AC6BCF01A976}" srcOrd="0" destOrd="0" presId="urn:microsoft.com/office/officeart/2005/8/layout/chevron2"/>
    <dgm:cxn modelId="{A599DBC3-C181-4B4C-AACE-80F6EEA2B276}" type="presOf" srcId="{2192CB10-B9EA-4B8B-9CD0-DF7A4D23CCE5}" destId="{A64494AE-2A48-4459-9317-DADA89221BB6}" srcOrd="0" destOrd="3" presId="urn:microsoft.com/office/officeart/2005/8/layout/chevron2"/>
    <dgm:cxn modelId="{C0842CD9-C505-41DB-868A-A171FF6C5600}" srcId="{536109FC-1FF7-49EC-9C05-44E021A1A283}" destId="{0BB243FB-785B-4691-8993-6A8F93E1DE1E}" srcOrd="5" destOrd="0" parTransId="{9970759D-B89F-47D4-9047-0B139ECFF478}" sibTransId="{950AA5AC-FEE3-4E54-93D2-CB013964B566}"/>
    <dgm:cxn modelId="{039506DE-031A-4C34-8E77-F8D5EE9A6883}" srcId="{536109FC-1FF7-49EC-9C05-44E021A1A283}" destId="{27C700AD-A2C2-4FB3-8BC6-B99ED44B198C}" srcOrd="6" destOrd="0" parTransId="{7B18910E-285B-4E66-8C9E-1C675DBFCBEA}" sibTransId="{4E81D4B1-A6DA-462D-9C55-52C7B54454FE}"/>
    <dgm:cxn modelId="{7D260BDF-E4C4-4711-BF64-6304A17C78FD}" srcId="{44EE8B5E-8EFB-4B68-BA71-B40DDB85425C}" destId="{CB737C96-8F04-400A-A6E9-8B2D027BA167}" srcOrd="2" destOrd="0" parTransId="{B3CD30D9-6655-4FB6-AE59-28A4E7EEAF61}" sibTransId="{E152D3A9-2528-43C8-B5CC-6758382872F1}"/>
    <dgm:cxn modelId="{910DF8DF-D312-4721-8717-5B7008D31B53}" srcId="{44EE8B5E-8EFB-4B68-BA71-B40DDB85425C}" destId="{03DB3948-F4F1-41EE-B7FB-96F9ED808145}" srcOrd="1" destOrd="0" parTransId="{7670233E-A505-49E7-B23A-141C96F1CDCC}" sibTransId="{D043FBFB-B7C4-408A-B020-BC4239DD5B72}"/>
    <dgm:cxn modelId="{645BB0E1-933E-4888-99AC-BE94C5EAC799}" type="presOf" srcId="{C4463154-D233-48C4-99D7-A5BD0B0AE454}" destId="{A64494AE-2A48-4459-9317-DADA89221BB6}" srcOrd="0" destOrd="0" presId="urn:microsoft.com/office/officeart/2005/8/layout/chevron2"/>
    <dgm:cxn modelId="{A29E3311-DD39-4C41-893B-E318A33C8424}" type="presParOf" srcId="{17CA9841-78B9-45E3-96A2-A690C6FCA8AE}" destId="{55A0E28F-D18D-4CAC-A072-6E661D27F7DE}" srcOrd="0" destOrd="0" presId="urn:microsoft.com/office/officeart/2005/8/layout/chevron2"/>
    <dgm:cxn modelId="{48C4CB43-88F8-463C-B7C3-0C18D92CA3DF}" type="presParOf" srcId="{55A0E28F-D18D-4CAC-A072-6E661D27F7DE}" destId="{4D29B85A-C32C-4AF9-A5DB-373FBA2F07CD}" srcOrd="0" destOrd="0" presId="urn:microsoft.com/office/officeart/2005/8/layout/chevron2"/>
    <dgm:cxn modelId="{2435FDE8-E000-41A7-B77E-1886239266B2}" type="presParOf" srcId="{55A0E28F-D18D-4CAC-A072-6E661D27F7DE}" destId="{A64494AE-2A48-4459-9317-DADA89221BB6}" srcOrd="1" destOrd="0" presId="urn:microsoft.com/office/officeart/2005/8/layout/chevron2"/>
    <dgm:cxn modelId="{7DA7BB9B-44EB-4174-811A-17281BA6ED10}" type="presParOf" srcId="{17CA9841-78B9-45E3-96A2-A690C6FCA8AE}" destId="{2AD33DD7-DA9C-4CFF-925A-0E09F78A66CE}" srcOrd="1" destOrd="0" presId="urn:microsoft.com/office/officeart/2005/8/layout/chevron2"/>
    <dgm:cxn modelId="{3B666E74-DF9F-4831-9999-E1151AE5C56F}" type="presParOf" srcId="{17CA9841-78B9-45E3-96A2-A690C6FCA8AE}" destId="{28C3BCE5-9252-4F83-A10C-95C45C3103F4}" srcOrd="2" destOrd="0" presId="urn:microsoft.com/office/officeart/2005/8/layout/chevron2"/>
    <dgm:cxn modelId="{F19D7990-AE31-4DA1-9FE6-809394390475}" type="presParOf" srcId="{28C3BCE5-9252-4F83-A10C-95C45C3103F4}" destId="{E3090D3B-51C2-4872-A839-8D91F7BE6789}" srcOrd="0" destOrd="0" presId="urn:microsoft.com/office/officeart/2005/8/layout/chevron2"/>
    <dgm:cxn modelId="{BDE24B4D-AA90-4BF8-A2E5-646A1FCD9C0A}" type="presParOf" srcId="{28C3BCE5-9252-4F83-A10C-95C45C3103F4}" destId="{1DD7F36D-59C2-432D-87E6-AC6BCF01A97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F9592A-CA05-4106-8CA3-F9607C5AEB06}"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8D1515-51FE-45E9-883F-6F79E1722F2D}">
      <dgm:prSet phldrT="[Text]" custT="1"/>
      <dgm:spPr/>
      <dgm:t>
        <a:bodyPr/>
        <a:lstStyle/>
        <a:p>
          <a:r>
            <a:rPr lang="en-US" sz="2000" dirty="0"/>
            <a:t>8:00am-12:00pm</a:t>
          </a:r>
        </a:p>
      </dgm:t>
    </dgm:pt>
    <dgm:pt modelId="{7CCB165A-D44F-45DD-9C22-8DAB2F51EB93}" type="parTrans" cxnId="{9ABED182-E74E-4B3E-A566-B1539504AC07}">
      <dgm:prSet/>
      <dgm:spPr/>
      <dgm:t>
        <a:bodyPr/>
        <a:lstStyle/>
        <a:p>
          <a:endParaRPr lang="en-US"/>
        </a:p>
      </dgm:t>
    </dgm:pt>
    <dgm:pt modelId="{F33B60D0-4807-43AC-BE4A-CF9A631ADB87}" type="sibTrans" cxnId="{9ABED182-E74E-4B3E-A566-B1539504AC07}">
      <dgm:prSet/>
      <dgm:spPr/>
      <dgm:t>
        <a:bodyPr/>
        <a:lstStyle/>
        <a:p>
          <a:endParaRPr lang="en-US"/>
        </a:p>
      </dgm:t>
    </dgm:pt>
    <dgm:pt modelId="{54DDE7B3-BF1A-4153-AD65-73E8595FA0FE}">
      <dgm:prSet phldrT="[Text]"/>
      <dgm:spPr/>
      <dgm:t>
        <a:bodyPr/>
        <a:lstStyle/>
        <a:p>
          <a:r>
            <a:rPr lang="en-US" dirty="0"/>
            <a:t>Launch preparations</a:t>
          </a:r>
        </a:p>
      </dgm:t>
    </dgm:pt>
    <dgm:pt modelId="{1941E43E-39EC-45F2-9BEA-D526D027956E}" type="parTrans" cxnId="{E7801D41-E001-40EF-B9EB-01602664D022}">
      <dgm:prSet/>
      <dgm:spPr/>
      <dgm:t>
        <a:bodyPr/>
        <a:lstStyle/>
        <a:p>
          <a:endParaRPr lang="en-US"/>
        </a:p>
      </dgm:t>
    </dgm:pt>
    <dgm:pt modelId="{8B297660-1754-4075-AF63-C5CA0E68381D}" type="sibTrans" cxnId="{E7801D41-E001-40EF-B9EB-01602664D022}">
      <dgm:prSet/>
      <dgm:spPr/>
      <dgm:t>
        <a:bodyPr/>
        <a:lstStyle/>
        <a:p>
          <a:endParaRPr lang="en-US"/>
        </a:p>
      </dgm:t>
    </dgm:pt>
    <dgm:pt modelId="{CD2D0B7E-C885-454D-AFD2-F448623218B3}">
      <dgm:prSet phldrT="[Text]" custT="1"/>
      <dgm:spPr/>
      <dgm:t>
        <a:bodyPr/>
        <a:lstStyle/>
        <a:p>
          <a:r>
            <a:rPr lang="en-US" sz="2000" dirty="0"/>
            <a:t>1:00pm</a:t>
          </a:r>
        </a:p>
      </dgm:t>
    </dgm:pt>
    <dgm:pt modelId="{2B0ED008-2FBF-4643-AF62-8EDC3C3C2D45}" type="parTrans" cxnId="{3A150B56-3F83-468D-98D6-2898C8223FD4}">
      <dgm:prSet/>
      <dgm:spPr/>
      <dgm:t>
        <a:bodyPr/>
        <a:lstStyle/>
        <a:p>
          <a:endParaRPr lang="en-US"/>
        </a:p>
      </dgm:t>
    </dgm:pt>
    <dgm:pt modelId="{24F418EE-292F-430E-9B40-11E0E0E59B9F}" type="sibTrans" cxnId="{3A150B56-3F83-468D-98D6-2898C8223FD4}">
      <dgm:prSet/>
      <dgm:spPr/>
      <dgm:t>
        <a:bodyPr/>
        <a:lstStyle/>
        <a:p>
          <a:endParaRPr lang="en-US"/>
        </a:p>
      </dgm:t>
    </dgm:pt>
    <dgm:pt modelId="{A902ACA0-41F7-4FB7-B789-6E6E9E212191}">
      <dgm:prSet phldrT="[Text]" custT="1"/>
      <dgm:spPr/>
      <dgm:t>
        <a:bodyPr/>
        <a:lstStyle/>
        <a:p>
          <a:r>
            <a:rPr lang="en-US" sz="1500" dirty="0"/>
            <a:t>Launch will start</a:t>
          </a:r>
        </a:p>
      </dgm:t>
    </dgm:pt>
    <dgm:pt modelId="{F793451B-655D-4C56-B57C-676F43410DA6}" type="parTrans" cxnId="{67A57AAF-89BB-48F7-B7D5-32A444669884}">
      <dgm:prSet/>
      <dgm:spPr/>
      <dgm:t>
        <a:bodyPr/>
        <a:lstStyle/>
        <a:p>
          <a:endParaRPr lang="en-US"/>
        </a:p>
      </dgm:t>
    </dgm:pt>
    <dgm:pt modelId="{F1CAE2C2-CEA5-4ED3-BE40-DD9DD0B10D4C}" type="sibTrans" cxnId="{67A57AAF-89BB-48F7-B7D5-32A444669884}">
      <dgm:prSet/>
      <dgm:spPr/>
      <dgm:t>
        <a:bodyPr/>
        <a:lstStyle/>
        <a:p>
          <a:endParaRPr lang="en-US"/>
        </a:p>
      </dgm:t>
    </dgm:pt>
    <dgm:pt modelId="{070F6E46-565B-4744-A140-085A7527A149}">
      <dgm:prSet phldrT="[Text]"/>
      <dgm:spPr/>
      <dgm:t>
        <a:bodyPr/>
        <a:lstStyle/>
        <a:p>
          <a:r>
            <a:rPr lang="en-US" dirty="0"/>
            <a:t>Check in</a:t>
          </a:r>
        </a:p>
      </dgm:t>
    </dgm:pt>
    <dgm:pt modelId="{DA13AAAD-36AD-4A8B-B906-24C3B393097F}" type="parTrans" cxnId="{07EC85D5-A971-450B-B1BB-C0B910F38D91}">
      <dgm:prSet/>
      <dgm:spPr/>
      <dgm:t>
        <a:bodyPr/>
        <a:lstStyle/>
        <a:p>
          <a:endParaRPr lang="en-US"/>
        </a:p>
      </dgm:t>
    </dgm:pt>
    <dgm:pt modelId="{CB65A426-BD5B-4295-B77E-91FABE255210}" type="sibTrans" cxnId="{07EC85D5-A971-450B-B1BB-C0B910F38D91}">
      <dgm:prSet/>
      <dgm:spPr/>
      <dgm:t>
        <a:bodyPr/>
        <a:lstStyle/>
        <a:p>
          <a:endParaRPr lang="en-US"/>
        </a:p>
      </dgm:t>
    </dgm:pt>
    <dgm:pt modelId="{55E3BAF8-1180-4267-B0D7-A1DE8F9A67BA}">
      <dgm:prSet phldrT="[Text]"/>
      <dgm:spPr/>
      <dgm:t>
        <a:bodyPr/>
        <a:lstStyle/>
        <a:p>
          <a:r>
            <a:rPr lang="en-US" dirty="0"/>
            <a:t>Obtaining the Science vehicle egg</a:t>
          </a:r>
        </a:p>
      </dgm:t>
    </dgm:pt>
    <dgm:pt modelId="{EF0307FE-789B-4850-A2E6-6DC651DEB7BC}" type="parTrans" cxnId="{3BADFA85-0A69-43E7-B41F-89795D578768}">
      <dgm:prSet/>
      <dgm:spPr/>
      <dgm:t>
        <a:bodyPr/>
        <a:lstStyle/>
        <a:p>
          <a:endParaRPr lang="en-US"/>
        </a:p>
      </dgm:t>
    </dgm:pt>
    <dgm:pt modelId="{B9C1272B-7DD0-4324-B7C1-0468F9011B7D}" type="sibTrans" cxnId="{3BADFA85-0A69-43E7-B41F-89795D578768}">
      <dgm:prSet/>
      <dgm:spPr/>
      <dgm:t>
        <a:bodyPr/>
        <a:lstStyle/>
        <a:p>
          <a:endParaRPr lang="en-US"/>
        </a:p>
      </dgm:t>
    </dgm:pt>
    <dgm:pt modelId="{E35FC935-C4B6-4C0F-9CD6-72FDE24AFBD0}">
      <dgm:prSet phldrT="[Text]"/>
      <dgm:spPr/>
      <dgm:t>
        <a:bodyPr/>
        <a:lstStyle/>
        <a:p>
          <a:r>
            <a:rPr lang="en-US" dirty="0"/>
            <a:t>Assemble antennas and ground station</a:t>
          </a:r>
        </a:p>
      </dgm:t>
    </dgm:pt>
    <dgm:pt modelId="{879752AC-D5C4-47A8-B48E-876CD4D342FB}" type="parTrans" cxnId="{D3EE8C3E-6C5D-4EFA-8BC5-EE2B11D7394B}">
      <dgm:prSet/>
      <dgm:spPr/>
      <dgm:t>
        <a:bodyPr/>
        <a:lstStyle/>
        <a:p>
          <a:endParaRPr lang="en-US"/>
        </a:p>
      </dgm:t>
    </dgm:pt>
    <dgm:pt modelId="{8030E024-F7BA-4A56-86A3-EAA6F249E998}" type="sibTrans" cxnId="{D3EE8C3E-6C5D-4EFA-8BC5-EE2B11D7394B}">
      <dgm:prSet/>
      <dgm:spPr/>
      <dgm:t>
        <a:bodyPr/>
        <a:lstStyle/>
        <a:p>
          <a:endParaRPr lang="en-US"/>
        </a:p>
      </dgm:t>
    </dgm:pt>
    <dgm:pt modelId="{1E9DFC19-3B60-4EC7-B3F5-ABEB20D53130}">
      <dgm:prSet phldrT="[Text]"/>
      <dgm:spPr/>
      <dgm:t>
        <a:bodyPr/>
        <a:lstStyle/>
        <a:p>
          <a:r>
            <a:rPr lang="en-US" dirty="0"/>
            <a:t>Perform Final CanSat Tests and reparations</a:t>
          </a:r>
        </a:p>
      </dgm:t>
    </dgm:pt>
    <dgm:pt modelId="{35F60A52-EA4F-429D-8D22-AB55C6FF491E}" type="parTrans" cxnId="{D03E46CA-7481-40E4-BDF5-83D5B2355E73}">
      <dgm:prSet/>
      <dgm:spPr/>
      <dgm:t>
        <a:bodyPr/>
        <a:lstStyle/>
        <a:p>
          <a:endParaRPr lang="en-US"/>
        </a:p>
      </dgm:t>
    </dgm:pt>
    <dgm:pt modelId="{AD736293-24F6-4A9F-93F2-3EF8DF36AFD1}" type="sibTrans" cxnId="{D03E46CA-7481-40E4-BDF5-83D5B2355E73}">
      <dgm:prSet/>
      <dgm:spPr/>
      <dgm:t>
        <a:bodyPr/>
        <a:lstStyle/>
        <a:p>
          <a:endParaRPr lang="en-US"/>
        </a:p>
      </dgm:t>
    </dgm:pt>
    <dgm:pt modelId="{B43EABC9-A9B0-47C6-A5CD-6B508867E99B}">
      <dgm:prSet phldrT="[Text]" custT="1"/>
      <dgm:spPr/>
      <dgm:t>
        <a:bodyPr/>
        <a:lstStyle/>
        <a:p>
          <a:r>
            <a:rPr lang="en-US" sz="1500" dirty="0"/>
            <a:t>Data is recovered </a:t>
          </a:r>
        </a:p>
      </dgm:t>
    </dgm:pt>
    <dgm:pt modelId="{9755ED84-8B95-40D8-A708-9C958515FBA5}" type="parTrans" cxnId="{C0C72863-165C-4F1F-82EE-1FE0973FDFB9}">
      <dgm:prSet/>
      <dgm:spPr/>
      <dgm:t>
        <a:bodyPr/>
        <a:lstStyle/>
        <a:p>
          <a:endParaRPr lang="en-US"/>
        </a:p>
      </dgm:t>
    </dgm:pt>
    <dgm:pt modelId="{EB67AA6D-D21F-48B8-9525-EF1066A0D7AC}" type="sibTrans" cxnId="{C0C72863-165C-4F1F-82EE-1FE0973FDFB9}">
      <dgm:prSet/>
      <dgm:spPr/>
      <dgm:t>
        <a:bodyPr/>
        <a:lstStyle/>
        <a:p>
          <a:endParaRPr lang="en-US"/>
        </a:p>
      </dgm:t>
    </dgm:pt>
    <dgm:pt modelId="{3F4C410C-ADFD-4919-84B9-F1FEAD9ED199}">
      <dgm:prSet phldrT="[Text]"/>
      <dgm:spPr/>
      <dgm:t>
        <a:bodyPr/>
        <a:lstStyle/>
        <a:p>
          <a:r>
            <a:rPr lang="en-US" dirty="0" err="1"/>
            <a:t>CanSat</a:t>
          </a:r>
          <a:r>
            <a:rPr lang="en-US" dirty="0"/>
            <a:t> is submitted</a:t>
          </a:r>
        </a:p>
      </dgm:t>
    </dgm:pt>
    <dgm:pt modelId="{6753C459-D5EB-49D8-B9BD-1C4619B889BD}" type="parTrans" cxnId="{77777A0A-6995-4B54-859C-936043DFB8D6}">
      <dgm:prSet/>
      <dgm:spPr/>
      <dgm:t>
        <a:bodyPr/>
        <a:lstStyle/>
        <a:p>
          <a:endParaRPr lang="en-US"/>
        </a:p>
      </dgm:t>
    </dgm:pt>
    <dgm:pt modelId="{53D9D370-E658-44A3-AA86-AC4C33549DFE}" type="sibTrans" cxnId="{77777A0A-6995-4B54-859C-936043DFB8D6}">
      <dgm:prSet/>
      <dgm:spPr/>
      <dgm:t>
        <a:bodyPr/>
        <a:lstStyle/>
        <a:p>
          <a:endParaRPr lang="en-US"/>
        </a:p>
      </dgm:t>
    </dgm:pt>
    <dgm:pt modelId="{958C9613-3686-471B-8BE9-4961B39246D5}">
      <dgm:prSet phldrT="[Text]" custT="1"/>
      <dgm:spPr/>
      <dgm:t>
        <a:bodyPr/>
        <a:lstStyle/>
        <a:p>
          <a:r>
            <a:rPr lang="en-US" sz="2000" dirty="0"/>
            <a:t>12:00pm-1:00pm</a:t>
          </a:r>
        </a:p>
      </dgm:t>
    </dgm:pt>
    <dgm:pt modelId="{38FB37A2-D7DF-464E-AEEF-3EECB2C3111B}" type="parTrans" cxnId="{2D132076-48AB-4424-A808-F47D41428BD6}">
      <dgm:prSet/>
      <dgm:spPr/>
      <dgm:t>
        <a:bodyPr/>
        <a:lstStyle/>
        <a:p>
          <a:endParaRPr lang="en-US"/>
        </a:p>
      </dgm:t>
    </dgm:pt>
    <dgm:pt modelId="{4F3E193D-A5F1-4213-9C31-54AECFA89D9E}" type="sibTrans" cxnId="{2D132076-48AB-4424-A808-F47D41428BD6}">
      <dgm:prSet/>
      <dgm:spPr/>
      <dgm:t>
        <a:bodyPr/>
        <a:lstStyle/>
        <a:p>
          <a:endParaRPr lang="en-US"/>
        </a:p>
      </dgm:t>
    </dgm:pt>
    <dgm:pt modelId="{84A1468A-3F05-45CA-ADC7-C7E7628D4939}">
      <dgm:prSet phldrT="[Text]"/>
      <dgm:spPr/>
      <dgm:t>
        <a:bodyPr/>
        <a:lstStyle/>
        <a:p>
          <a:r>
            <a:rPr lang="en-US" dirty="0"/>
            <a:t>Any Ground Station problem are worked</a:t>
          </a:r>
        </a:p>
      </dgm:t>
    </dgm:pt>
    <dgm:pt modelId="{F2CD37E5-337A-40E7-98B6-FE534E62148A}" type="parTrans" cxnId="{70CCBB1C-75B0-420E-9500-9C3635C8C501}">
      <dgm:prSet/>
      <dgm:spPr/>
      <dgm:t>
        <a:bodyPr/>
        <a:lstStyle/>
        <a:p>
          <a:endParaRPr lang="en-US"/>
        </a:p>
      </dgm:t>
    </dgm:pt>
    <dgm:pt modelId="{C70132C0-D811-4DA0-9F8D-41078DCEB3AE}" type="sibTrans" cxnId="{70CCBB1C-75B0-420E-9500-9C3635C8C501}">
      <dgm:prSet/>
      <dgm:spPr/>
      <dgm:t>
        <a:bodyPr/>
        <a:lstStyle/>
        <a:p>
          <a:endParaRPr lang="en-US"/>
        </a:p>
      </dgm:t>
    </dgm:pt>
    <dgm:pt modelId="{04C74CE0-600C-4418-85C2-3400DB88DC65}" type="pres">
      <dgm:prSet presAssocID="{60F9592A-CA05-4106-8CA3-F9607C5AEB06}" presName="rootnode" presStyleCnt="0">
        <dgm:presLayoutVars>
          <dgm:chMax/>
          <dgm:chPref/>
          <dgm:dir/>
          <dgm:animLvl val="lvl"/>
        </dgm:presLayoutVars>
      </dgm:prSet>
      <dgm:spPr/>
    </dgm:pt>
    <dgm:pt modelId="{536421B4-3DD8-495E-A8BE-13DC6A83744B}" type="pres">
      <dgm:prSet presAssocID="{098D1515-51FE-45E9-883F-6F79E1722F2D}" presName="composite" presStyleCnt="0"/>
      <dgm:spPr/>
    </dgm:pt>
    <dgm:pt modelId="{E622590E-6480-4BB0-8031-1CC0F008D75E}" type="pres">
      <dgm:prSet presAssocID="{098D1515-51FE-45E9-883F-6F79E1722F2D}" presName="bentUpArrow1" presStyleLbl="alignImgPlace1" presStyleIdx="0" presStyleCnt="2"/>
      <dgm:spPr/>
    </dgm:pt>
    <dgm:pt modelId="{16925984-0086-477F-8B88-2504149060FB}" type="pres">
      <dgm:prSet presAssocID="{098D1515-51FE-45E9-883F-6F79E1722F2D}" presName="ParentText" presStyleLbl="node1" presStyleIdx="0" presStyleCnt="3">
        <dgm:presLayoutVars>
          <dgm:chMax val="1"/>
          <dgm:chPref val="1"/>
          <dgm:bulletEnabled val="1"/>
        </dgm:presLayoutVars>
      </dgm:prSet>
      <dgm:spPr/>
    </dgm:pt>
    <dgm:pt modelId="{D79A6F8F-277E-4F15-925F-26B285CEEF66}" type="pres">
      <dgm:prSet presAssocID="{098D1515-51FE-45E9-883F-6F79E1722F2D}" presName="ChildText" presStyleLbl="revTx" presStyleIdx="0" presStyleCnt="3" custScaleX="202060" custScaleY="146627" custLinFactNeighborX="57478" custLinFactNeighborY="4266">
        <dgm:presLayoutVars>
          <dgm:chMax val="0"/>
          <dgm:chPref val="0"/>
          <dgm:bulletEnabled val="1"/>
        </dgm:presLayoutVars>
      </dgm:prSet>
      <dgm:spPr/>
    </dgm:pt>
    <dgm:pt modelId="{176D901B-006B-4813-818D-9B1BC1341717}" type="pres">
      <dgm:prSet presAssocID="{F33B60D0-4807-43AC-BE4A-CF9A631ADB87}" presName="sibTrans" presStyleCnt="0"/>
      <dgm:spPr/>
    </dgm:pt>
    <dgm:pt modelId="{4B430718-FE32-4B35-93B6-ABFD69FD93B7}" type="pres">
      <dgm:prSet presAssocID="{958C9613-3686-471B-8BE9-4961B39246D5}" presName="composite" presStyleCnt="0"/>
      <dgm:spPr/>
    </dgm:pt>
    <dgm:pt modelId="{201ECDA4-AC6B-4B77-AC82-2B460EEBAAA3}" type="pres">
      <dgm:prSet presAssocID="{958C9613-3686-471B-8BE9-4961B39246D5}" presName="bentUpArrow1" presStyleLbl="alignImgPlace1" presStyleIdx="1" presStyleCnt="2"/>
      <dgm:spPr/>
    </dgm:pt>
    <dgm:pt modelId="{A99403E2-8FA9-44D7-ABB6-54B700CC792B}" type="pres">
      <dgm:prSet presAssocID="{958C9613-3686-471B-8BE9-4961B39246D5}" presName="ParentText" presStyleLbl="node1" presStyleIdx="1" presStyleCnt="3">
        <dgm:presLayoutVars>
          <dgm:chMax val="1"/>
          <dgm:chPref val="1"/>
          <dgm:bulletEnabled val="1"/>
        </dgm:presLayoutVars>
      </dgm:prSet>
      <dgm:spPr/>
    </dgm:pt>
    <dgm:pt modelId="{66C14620-08DD-4CC6-A36F-C0CD26454213}" type="pres">
      <dgm:prSet presAssocID="{958C9613-3686-471B-8BE9-4961B39246D5}" presName="ChildText" presStyleLbl="revTx" presStyleIdx="1" presStyleCnt="3" custScaleX="158211" custLinFactNeighborX="29436" custLinFactNeighborY="1386">
        <dgm:presLayoutVars>
          <dgm:chMax val="0"/>
          <dgm:chPref val="0"/>
          <dgm:bulletEnabled val="1"/>
        </dgm:presLayoutVars>
      </dgm:prSet>
      <dgm:spPr/>
    </dgm:pt>
    <dgm:pt modelId="{2987CE82-C7E5-4861-9428-5BBE064F27D3}" type="pres">
      <dgm:prSet presAssocID="{4F3E193D-A5F1-4213-9C31-54AECFA89D9E}" presName="sibTrans" presStyleCnt="0"/>
      <dgm:spPr/>
    </dgm:pt>
    <dgm:pt modelId="{C3406984-CBBC-49A8-8439-6F32A988BDE3}" type="pres">
      <dgm:prSet presAssocID="{CD2D0B7E-C885-454D-AFD2-F448623218B3}" presName="composite" presStyleCnt="0"/>
      <dgm:spPr/>
    </dgm:pt>
    <dgm:pt modelId="{0A4B686C-6B7B-4037-B4DC-C360D1BC22F4}" type="pres">
      <dgm:prSet presAssocID="{CD2D0B7E-C885-454D-AFD2-F448623218B3}" presName="ParentText" presStyleLbl="node1" presStyleIdx="2" presStyleCnt="3">
        <dgm:presLayoutVars>
          <dgm:chMax val="1"/>
          <dgm:chPref val="1"/>
          <dgm:bulletEnabled val="1"/>
        </dgm:presLayoutVars>
      </dgm:prSet>
      <dgm:spPr/>
    </dgm:pt>
    <dgm:pt modelId="{0AEEFA8E-1EDF-42BF-BE90-05D582C4794B}" type="pres">
      <dgm:prSet presAssocID="{CD2D0B7E-C885-454D-AFD2-F448623218B3}" presName="FinalChildText" presStyleLbl="revTx" presStyleIdx="2" presStyleCnt="3">
        <dgm:presLayoutVars>
          <dgm:chMax val="0"/>
          <dgm:chPref val="0"/>
          <dgm:bulletEnabled val="1"/>
        </dgm:presLayoutVars>
      </dgm:prSet>
      <dgm:spPr/>
    </dgm:pt>
  </dgm:ptLst>
  <dgm:cxnLst>
    <dgm:cxn modelId="{77777A0A-6995-4B54-859C-936043DFB8D6}" srcId="{958C9613-3686-471B-8BE9-4961B39246D5}" destId="{3F4C410C-ADFD-4919-84B9-F1FEAD9ED199}" srcOrd="0" destOrd="0" parTransId="{6753C459-D5EB-49D8-B9BD-1C4619B889BD}" sibTransId="{53D9D370-E658-44A3-AA86-AC4C33549DFE}"/>
    <dgm:cxn modelId="{70CCBB1C-75B0-420E-9500-9C3635C8C501}" srcId="{958C9613-3686-471B-8BE9-4961B39246D5}" destId="{84A1468A-3F05-45CA-ADC7-C7E7628D4939}" srcOrd="1" destOrd="0" parTransId="{F2CD37E5-337A-40E7-98B6-FE534E62148A}" sibTransId="{C70132C0-D811-4DA0-9F8D-41078DCEB3AE}"/>
    <dgm:cxn modelId="{4CAE3B1E-52B2-4231-9CBD-B1DE9334DB48}" type="presOf" srcId="{098D1515-51FE-45E9-883F-6F79E1722F2D}" destId="{16925984-0086-477F-8B88-2504149060FB}" srcOrd="0" destOrd="0" presId="urn:microsoft.com/office/officeart/2005/8/layout/StepDownProcess"/>
    <dgm:cxn modelId="{FAA1AB22-8256-4AFE-B54D-BF2896A9BE3C}" type="presOf" srcId="{54DDE7B3-BF1A-4153-AD65-73E8595FA0FE}" destId="{D79A6F8F-277E-4F15-925F-26B285CEEF66}" srcOrd="0" destOrd="0" presId="urn:microsoft.com/office/officeart/2005/8/layout/StepDownProcess"/>
    <dgm:cxn modelId="{D3EE8C3E-6C5D-4EFA-8BC5-EE2B11D7394B}" srcId="{098D1515-51FE-45E9-883F-6F79E1722F2D}" destId="{E35FC935-C4B6-4C0F-9CD6-72FDE24AFBD0}" srcOrd="3" destOrd="0" parTransId="{879752AC-D5C4-47A8-B48E-876CD4D342FB}" sibTransId="{8030E024-F7BA-4A56-86A3-EAA6F249E998}"/>
    <dgm:cxn modelId="{95E5A45C-22B2-44A0-8311-E2371A7706BC}" type="presOf" srcId="{070F6E46-565B-4744-A140-085A7527A149}" destId="{D79A6F8F-277E-4F15-925F-26B285CEEF66}" srcOrd="0" destOrd="1" presId="urn:microsoft.com/office/officeart/2005/8/layout/StepDownProcess"/>
    <dgm:cxn modelId="{E2B33C5F-C0B0-4635-9657-9C7F50665FD2}" type="presOf" srcId="{55E3BAF8-1180-4267-B0D7-A1DE8F9A67BA}" destId="{D79A6F8F-277E-4F15-925F-26B285CEEF66}" srcOrd="0" destOrd="2" presId="urn:microsoft.com/office/officeart/2005/8/layout/StepDownProcess"/>
    <dgm:cxn modelId="{E7801D41-E001-40EF-B9EB-01602664D022}" srcId="{098D1515-51FE-45E9-883F-6F79E1722F2D}" destId="{54DDE7B3-BF1A-4153-AD65-73E8595FA0FE}" srcOrd="0" destOrd="0" parTransId="{1941E43E-39EC-45F2-9BEA-D526D027956E}" sibTransId="{8B297660-1754-4075-AF63-C5CA0E68381D}"/>
    <dgm:cxn modelId="{1D51E341-A8C6-4814-8BB9-E150FF1B8551}" type="presOf" srcId="{3F4C410C-ADFD-4919-84B9-F1FEAD9ED199}" destId="{66C14620-08DD-4CC6-A36F-C0CD26454213}" srcOrd="0" destOrd="0" presId="urn:microsoft.com/office/officeart/2005/8/layout/StepDownProcess"/>
    <dgm:cxn modelId="{40C14062-4EE0-4AB6-B94C-7A65D6D633E1}" type="presOf" srcId="{84A1468A-3F05-45CA-ADC7-C7E7628D4939}" destId="{66C14620-08DD-4CC6-A36F-C0CD26454213}" srcOrd="0" destOrd="1" presId="urn:microsoft.com/office/officeart/2005/8/layout/StepDownProcess"/>
    <dgm:cxn modelId="{C0C72863-165C-4F1F-82EE-1FE0973FDFB9}" srcId="{CD2D0B7E-C885-454D-AFD2-F448623218B3}" destId="{B43EABC9-A9B0-47C6-A5CD-6B508867E99B}" srcOrd="1" destOrd="0" parTransId="{9755ED84-8B95-40D8-A708-9C958515FBA5}" sibTransId="{EB67AA6D-D21F-48B8-9525-EF1066A0D7AC}"/>
    <dgm:cxn modelId="{1DFDF771-4174-4DEF-B9AF-6DE69C2B7D2E}" type="presOf" srcId="{60F9592A-CA05-4106-8CA3-F9607C5AEB06}" destId="{04C74CE0-600C-4418-85C2-3400DB88DC65}" srcOrd="0" destOrd="0" presId="urn:microsoft.com/office/officeart/2005/8/layout/StepDownProcess"/>
    <dgm:cxn modelId="{3A150B56-3F83-468D-98D6-2898C8223FD4}" srcId="{60F9592A-CA05-4106-8CA3-F9607C5AEB06}" destId="{CD2D0B7E-C885-454D-AFD2-F448623218B3}" srcOrd="2" destOrd="0" parTransId="{2B0ED008-2FBF-4643-AF62-8EDC3C3C2D45}" sibTransId="{24F418EE-292F-430E-9B40-11E0E0E59B9F}"/>
    <dgm:cxn modelId="{2D132076-48AB-4424-A808-F47D41428BD6}" srcId="{60F9592A-CA05-4106-8CA3-F9607C5AEB06}" destId="{958C9613-3686-471B-8BE9-4961B39246D5}" srcOrd="1" destOrd="0" parTransId="{38FB37A2-D7DF-464E-AEEF-3EECB2C3111B}" sibTransId="{4F3E193D-A5F1-4213-9C31-54AECFA89D9E}"/>
    <dgm:cxn modelId="{4C34AD58-77DE-44FC-8325-57E5C5424DCA}" type="presOf" srcId="{1E9DFC19-3B60-4EC7-B3F5-ABEB20D53130}" destId="{D79A6F8F-277E-4F15-925F-26B285CEEF66}" srcOrd="0" destOrd="4" presId="urn:microsoft.com/office/officeart/2005/8/layout/StepDownProcess"/>
    <dgm:cxn modelId="{A919A45A-6D5F-40E8-9009-2A1B16EDADB4}" type="presOf" srcId="{B43EABC9-A9B0-47C6-A5CD-6B508867E99B}" destId="{0AEEFA8E-1EDF-42BF-BE90-05D582C4794B}" srcOrd="0" destOrd="1" presId="urn:microsoft.com/office/officeart/2005/8/layout/StepDownProcess"/>
    <dgm:cxn modelId="{9ABED182-E74E-4B3E-A566-B1539504AC07}" srcId="{60F9592A-CA05-4106-8CA3-F9607C5AEB06}" destId="{098D1515-51FE-45E9-883F-6F79E1722F2D}" srcOrd="0" destOrd="0" parTransId="{7CCB165A-D44F-45DD-9C22-8DAB2F51EB93}" sibTransId="{F33B60D0-4807-43AC-BE4A-CF9A631ADB87}"/>
    <dgm:cxn modelId="{3BADFA85-0A69-43E7-B41F-89795D578768}" srcId="{098D1515-51FE-45E9-883F-6F79E1722F2D}" destId="{55E3BAF8-1180-4267-B0D7-A1DE8F9A67BA}" srcOrd="2" destOrd="0" parTransId="{EF0307FE-789B-4850-A2E6-6DC651DEB7BC}" sibTransId="{B9C1272B-7DD0-4324-B7C1-0468F9011B7D}"/>
    <dgm:cxn modelId="{4B23C598-1CB1-47C9-8B33-D107642FC157}" type="presOf" srcId="{A902ACA0-41F7-4FB7-B789-6E6E9E212191}" destId="{0AEEFA8E-1EDF-42BF-BE90-05D582C4794B}" srcOrd="0" destOrd="0" presId="urn:microsoft.com/office/officeart/2005/8/layout/StepDownProcess"/>
    <dgm:cxn modelId="{67A57AAF-89BB-48F7-B7D5-32A444669884}" srcId="{CD2D0B7E-C885-454D-AFD2-F448623218B3}" destId="{A902ACA0-41F7-4FB7-B789-6E6E9E212191}" srcOrd="0" destOrd="0" parTransId="{F793451B-655D-4C56-B57C-676F43410DA6}" sibTransId="{F1CAE2C2-CEA5-4ED3-BE40-DD9DD0B10D4C}"/>
    <dgm:cxn modelId="{4618A9C9-83EF-4BEF-A612-8B277758B9C4}" type="presOf" srcId="{CD2D0B7E-C885-454D-AFD2-F448623218B3}" destId="{0A4B686C-6B7B-4037-B4DC-C360D1BC22F4}" srcOrd="0" destOrd="0" presId="urn:microsoft.com/office/officeart/2005/8/layout/StepDownProcess"/>
    <dgm:cxn modelId="{D03E46CA-7481-40E4-BDF5-83D5B2355E73}" srcId="{098D1515-51FE-45E9-883F-6F79E1722F2D}" destId="{1E9DFC19-3B60-4EC7-B3F5-ABEB20D53130}" srcOrd="4" destOrd="0" parTransId="{35F60A52-EA4F-429D-8D22-AB55C6FF491E}" sibTransId="{AD736293-24F6-4A9F-93F2-3EF8DF36AFD1}"/>
    <dgm:cxn modelId="{07EC85D5-A971-450B-B1BB-C0B910F38D91}" srcId="{098D1515-51FE-45E9-883F-6F79E1722F2D}" destId="{070F6E46-565B-4744-A140-085A7527A149}" srcOrd="1" destOrd="0" parTransId="{DA13AAAD-36AD-4A8B-B906-24C3B393097F}" sibTransId="{CB65A426-BD5B-4295-B77E-91FABE255210}"/>
    <dgm:cxn modelId="{1C72BBF7-910D-483B-8831-40EB6F2D3E60}" type="presOf" srcId="{E35FC935-C4B6-4C0F-9CD6-72FDE24AFBD0}" destId="{D79A6F8F-277E-4F15-925F-26B285CEEF66}" srcOrd="0" destOrd="3" presId="urn:microsoft.com/office/officeart/2005/8/layout/StepDownProcess"/>
    <dgm:cxn modelId="{C4C18DFF-03F7-489C-B516-14EE0E1CB8AF}" type="presOf" srcId="{958C9613-3686-471B-8BE9-4961B39246D5}" destId="{A99403E2-8FA9-44D7-ABB6-54B700CC792B}" srcOrd="0" destOrd="0" presId="urn:microsoft.com/office/officeart/2005/8/layout/StepDownProcess"/>
    <dgm:cxn modelId="{53B8AF50-1089-476D-B309-E7C4044CFD2D}" type="presParOf" srcId="{04C74CE0-600C-4418-85C2-3400DB88DC65}" destId="{536421B4-3DD8-495E-A8BE-13DC6A83744B}" srcOrd="0" destOrd="0" presId="urn:microsoft.com/office/officeart/2005/8/layout/StepDownProcess"/>
    <dgm:cxn modelId="{8821313A-47A5-4E50-A2DF-8757F922CC84}" type="presParOf" srcId="{536421B4-3DD8-495E-A8BE-13DC6A83744B}" destId="{E622590E-6480-4BB0-8031-1CC0F008D75E}" srcOrd="0" destOrd="0" presId="urn:microsoft.com/office/officeart/2005/8/layout/StepDownProcess"/>
    <dgm:cxn modelId="{B4876A0E-84C7-4BCC-A9A2-7A98DC0B1450}" type="presParOf" srcId="{536421B4-3DD8-495E-A8BE-13DC6A83744B}" destId="{16925984-0086-477F-8B88-2504149060FB}" srcOrd="1" destOrd="0" presId="urn:microsoft.com/office/officeart/2005/8/layout/StepDownProcess"/>
    <dgm:cxn modelId="{A1419970-52A2-4A8C-8A4E-71214F584447}" type="presParOf" srcId="{536421B4-3DD8-495E-A8BE-13DC6A83744B}" destId="{D79A6F8F-277E-4F15-925F-26B285CEEF66}" srcOrd="2" destOrd="0" presId="urn:microsoft.com/office/officeart/2005/8/layout/StepDownProcess"/>
    <dgm:cxn modelId="{FD471C79-27D3-4591-8E2C-AB632038AEBC}" type="presParOf" srcId="{04C74CE0-600C-4418-85C2-3400DB88DC65}" destId="{176D901B-006B-4813-818D-9B1BC1341717}" srcOrd="1" destOrd="0" presId="urn:microsoft.com/office/officeart/2005/8/layout/StepDownProcess"/>
    <dgm:cxn modelId="{5E79A8E6-4E82-494B-BC72-6AE7A4373BDC}" type="presParOf" srcId="{04C74CE0-600C-4418-85C2-3400DB88DC65}" destId="{4B430718-FE32-4B35-93B6-ABFD69FD93B7}" srcOrd="2" destOrd="0" presId="urn:microsoft.com/office/officeart/2005/8/layout/StepDownProcess"/>
    <dgm:cxn modelId="{B9D45055-4C18-416C-AC62-4C8D60DDC79D}" type="presParOf" srcId="{4B430718-FE32-4B35-93B6-ABFD69FD93B7}" destId="{201ECDA4-AC6B-4B77-AC82-2B460EEBAAA3}" srcOrd="0" destOrd="0" presId="urn:microsoft.com/office/officeart/2005/8/layout/StepDownProcess"/>
    <dgm:cxn modelId="{9544CA7A-A8E2-4671-AFEC-62FA2824B7C4}" type="presParOf" srcId="{4B430718-FE32-4B35-93B6-ABFD69FD93B7}" destId="{A99403E2-8FA9-44D7-ABB6-54B700CC792B}" srcOrd="1" destOrd="0" presId="urn:microsoft.com/office/officeart/2005/8/layout/StepDownProcess"/>
    <dgm:cxn modelId="{CC8CDEFF-45BA-4A3A-8F2B-292ABB1DCFE3}" type="presParOf" srcId="{4B430718-FE32-4B35-93B6-ABFD69FD93B7}" destId="{66C14620-08DD-4CC6-A36F-C0CD26454213}" srcOrd="2" destOrd="0" presId="urn:microsoft.com/office/officeart/2005/8/layout/StepDownProcess"/>
    <dgm:cxn modelId="{32042FB4-D50D-42D2-AB15-161DE9E88C3C}" type="presParOf" srcId="{04C74CE0-600C-4418-85C2-3400DB88DC65}" destId="{2987CE82-C7E5-4861-9428-5BBE064F27D3}" srcOrd="3" destOrd="0" presId="urn:microsoft.com/office/officeart/2005/8/layout/StepDownProcess"/>
    <dgm:cxn modelId="{67D7B515-D023-4AAD-8D78-821BA0BEE128}" type="presParOf" srcId="{04C74CE0-600C-4418-85C2-3400DB88DC65}" destId="{C3406984-CBBC-49A8-8439-6F32A988BDE3}" srcOrd="4" destOrd="0" presId="urn:microsoft.com/office/officeart/2005/8/layout/StepDownProcess"/>
    <dgm:cxn modelId="{224D1EC1-26FF-4F9F-AABB-8350CF1237E5}" type="presParOf" srcId="{C3406984-CBBC-49A8-8439-6F32A988BDE3}" destId="{0A4B686C-6B7B-4037-B4DC-C360D1BC22F4}" srcOrd="0" destOrd="0" presId="urn:microsoft.com/office/officeart/2005/8/layout/StepDownProcess"/>
    <dgm:cxn modelId="{506AA0DA-07C8-49B5-823B-5D2D62F0DE82}" type="presParOf" srcId="{C3406984-CBBC-49A8-8439-6F32A988BDE3}" destId="{0AEEFA8E-1EDF-42BF-BE90-05D582C4794B}"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C3D91A-F3CE-4CF1-9CCF-C700B487BBC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218E6C3-8A96-407F-A666-DB6FE3EFFC00}">
      <dgm:prSet phldrT="[Text]" custT="1"/>
      <dgm:spPr/>
      <dgm:t>
        <a:bodyPr/>
        <a:lstStyle/>
        <a:p>
          <a:r>
            <a:rPr lang="en-US" sz="2000" dirty="0"/>
            <a:t>Mission Control Officer:</a:t>
          </a:r>
        </a:p>
      </dgm:t>
    </dgm:pt>
    <dgm:pt modelId="{48E0229E-D609-440D-8DAF-D3672BA2EEC8}" type="parTrans" cxnId="{9289692B-CDCB-4C61-9EED-1806ACD89A78}">
      <dgm:prSet/>
      <dgm:spPr/>
      <dgm:t>
        <a:bodyPr/>
        <a:lstStyle/>
        <a:p>
          <a:endParaRPr lang="en-US"/>
        </a:p>
      </dgm:t>
    </dgm:pt>
    <dgm:pt modelId="{EEFB384A-A5FD-42BA-AD55-C0A29CFCF7EB}" type="sibTrans" cxnId="{9289692B-CDCB-4C61-9EED-1806ACD89A78}">
      <dgm:prSet/>
      <dgm:spPr/>
      <dgm:t>
        <a:bodyPr/>
        <a:lstStyle/>
        <a:p>
          <a:endParaRPr lang="en-US"/>
        </a:p>
      </dgm:t>
    </dgm:pt>
    <dgm:pt modelId="{6D419218-A0C8-49C8-B160-28970269B5F3}">
      <dgm:prSet phldrT="[Text]" custT="1"/>
      <dgm:spPr/>
      <dgm:t>
        <a:bodyPr/>
        <a:lstStyle/>
        <a:p>
          <a:r>
            <a:rPr lang="en-US" sz="2000" dirty="0"/>
            <a:t>CanSat Crew:</a:t>
          </a:r>
        </a:p>
      </dgm:t>
    </dgm:pt>
    <dgm:pt modelId="{706835F1-690F-4093-B8C1-5C2C0923EAEC}" type="parTrans" cxnId="{655CBD65-FA4B-4FD8-B411-BDDB28495D2F}">
      <dgm:prSet/>
      <dgm:spPr/>
      <dgm:t>
        <a:bodyPr/>
        <a:lstStyle/>
        <a:p>
          <a:endParaRPr lang="en-US"/>
        </a:p>
      </dgm:t>
    </dgm:pt>
    <dgm:pt modelId="{0C32CF7C-6D0E-4728-92F8-F75DD72CBB41}" type="sibTrans" cxnId="{655CBD65-FA4B-4FD8-B411-BDDB28495D2F}">
      <dgm:prSet/>
      <dgm:spPr/>
      <dgm:t>
        <a:bodyPr/>
        <a:lstStyle/>
        <a:p>
          <a:endParaRPr lang="en-US"/>
        </a:p>
      </dgm:t>
    </dgm:pt>
    <dgm:pt modelId="{5B5DC638-ABFE-4B1B-AE0D-6CDF88367B48}">
      <dgm:prSet phldrT="[Text]" custT="1"/>
      <dgm:spPr/>
      <dgm:t>
        <a:bodyPr/>
        <a:lstStyle/>
        <a:p>
          <a:r>
            <a:rPr lang="en-US" sz="2000" dirty="0"/>
            <a:t>Ground Station Crew:</a:t>
          </a:r>
        </a:p>
      </dgm:t>
    </dgm:pt>
    <dgm:pt modelId="{FD5B7E38-7100-4306-8E38-FC1ED6E0B988}" type="parTrans" cxnId="{BDE8AE09-DA69-4B0F-AE3B-0B5565D6BCE8}">
      <dgm:prSet/>
      <dgm:spPr/>
      <dgm:t>
        <a:bodyPr/>
        <a:lstStyle/>
        <a:p>
          <a:endParaRPr lang="en-US"/>
        </a:p>
      </dgm:t>
    </dgm:pt>
    <dgm:pt modelId="{36742F8A-EFDC-4CD1-A5CC-592D441B47E8}" type="sibTrans" cxnId="{BDE8AE09-DA69-4B0F-AE3B-0B5565D6BCE8}">
      <dgm:prSet/>
      <dgm:spPr/>
      <dgm:t>
        <a:bodyPr/>
        <a:lstStyle/>
        <a:p>
          <a:endParaRPr lang="en-US"/>
        </a:p>
      </dgm:t>
    </dgm:pt>
    <dgm:pt modelId="{1FF06D91-AD84-4A79-8171-1338F0BF6381}">
      <dgm:prSet custT="1"/>
      <dgm:spPr/>
      <dgm:t>
        <a:bodyPr/>
        <a:lstStyle/>
        <a:p>
          <a:r>
            <a:rPr lang="en-US" sz="2000" dirty="0"/>
            <a:t>Recovery Crew:</a:t>
          </a:r>
        </a:p>
      </dgm:t>
    </dgm:pt>
    <dgm:pt modelId="{BB76F83C-E83C-4B9F-B5C6-627C16331759}" type="parTrans" cxnId="{28988961-0CF3-49FB-91BA-436F769D43B1}">
      <dgm:prSet/>
      <dgm:spPr/>
      <dgm:t>
        <a:bodyPr/>
        <a:lstStyle/>
        <a:p>
          <a:endParaRPr lang="en-US"/>
        </a:p>
      </dgm:t>
    </dgm:pt>
    <dgm:pt modelId="{0914B531-DB83-4D2F-AC90-6ABAC1B3858A}" type="sibTrans" cxnId="{28988961-0CF3-49FB-91BA-436F769D43B1}">
      <dgm:prSet/>
      <dgm:spPr/>
      <dgm:t>
        <a:bodyPr/>
        <a:lstStyle/>
        <a:p>
          <a:endParaRPr lang="en-US"/>
        </a:p>
      </dgm:t>
    </dgm:pt>
    <dgm:pt modelId="{4B94144F-A02C-45DB-86D2-51DA99A69F3F}">
      <dgm:prSet phldrT="[Text]" custT="1"/>
      <dgm:spPr/>
      <dgm:t>
        <a:bodyPr/>
        <a:lstStyle/>
        <a:p>
          <a:r>
            <a:rPr lang="en-US" sz="2000" dirty="0"/>
            <a:t>Ruben Perez</a:t>
          </a:r>
        </a:p>
        <a:p>
          <a:r>
            <a:rPr lang="en-US" sz="2000" dirty="0"/>
            <a:t> 	</a:t>
          </a:r>
        </a:p>
      </dgm:t>
    </dgm:pt>
    <dgm:pt modelId="{2170C363-D2F4-45C7-A9C8-30D7EF3A5193}" type="parTrans" cxnId="{BC99EDA3-40C2-4751-AE56-FC7F4DE8ADD0}">
      <dgm:prSet/>
      <dgm:spPr/>
      <dgm:t>
        <a:bodyPr/>
        <a:lstStyle/>
        <a:p>
          <a:endParaRPr lang="en-US"/>
        </a:p>
      </dgm:t>
    </dgm:pt>
    <dgm:pt modelId="{3027ADE4-70DF-4F5E-A61B-AB5CAB7C97E4}" type="sibTrans" cxnId="{BC99EDA3-40C2-4751-AE56-FC7F4DE8ADD0}">
      <dgm:prSet/>
      <dgm:spPr/>
      <dgm:t>
        <a:bodyPr/>
        <a:lstStyle/>
        <a:p>
          <a:endParaRPr lang="en-US"/>
        </a:p>
      </dgm:t>
    </dgm:pt>
    <dgm:pt modelId="{5C918AC1-824D-4508-B1FB-19129273501A}">
      <dgm:prSet phldrT="[Text]" custT="1"/>
      <dgm:spPr/>
      <dgm:t>
        <a:bodyPr/>
        <a:lstStyle/>
        <a:p>
          <a:r>
            <a:rPr lang="en-US" sz="2000" dirty="0"/>
            <a:t>Patrick Guillaume &amp; Joel Annenberg</a:t>
          </a:r>
        </a:p>
      </dgm:t>
    </dgm:pt>
    <dgm:pt modelId="{36CD7A7F-D02D-43F3-8B56-E31FB2B44F8D}" type="parTrans" cxnId="{7FB09A6C-A2CB-4AE4-A6DD-307B6EA8DAD9}">
      <dgm:prSet/>
      <dgm:spPr/>
      <dgm:t>
        <a:bodyPr/>
        <a:lstStyle/>
        <a:p>
          <a:endParaRPr lang="en-US"/>
        </a:p>
      </dgm:t>
    </dgm:pt>
    <dgm:pt modelId="{DB306C76-30EC-4BC4-8C01-CE1B79A073D4}" type="sibTrans" cxnId="{7FB09A6C-A2CB-4AE4-A6DD-307B6EA8DAD9}">
      <dgm:prSet/>
      <dgm:spPr/>
      <dgm:t>
        <a:bodyPr/>
        <a:lstStyle/>
        <a:p>
          <a:endParaRPr lang="en-US"/>
        </a:p>
      </dgm:t>
    </dgm:pt>
    <dgm:pt modelId="{93616F13-01FB-4ADC-BC65-69340C4817A0}">
      <dgm:prSet custT="1"/>
      <dgm:spPr/>
      <dgm:t>
        <a:bodyPr/>
        <a:lstStyle/>
        <a:p>
          <a:r>
            <a:rPr lang="en-US" sz="2000" dirty="0"/>
            <a:t>Maria Caceres &amp; Majlinda Malellari</a:t>
          </a:r>
        </a:p>
        <a:p>
          <a:endParaRPr lang="en-US" sz="2000" dirty="0"/>
        </a:p>
      </dgm:t>
    </dgm:pt>
    <dgm:pt modelId="{70A9F907-8A07-4216-B105-FFBA6D35E4F1}" type="parTrans" cxnId="{B76B9D3C-5ACB-4F74-ADE5-419A10219B41}">
      <dgm:prSet/>
      <dgm:spPr/>
      <dgm:t>
        <a:bodyPr/>
        <a:lstStyle/>
        <a:p>
          <a:endParaRPr lang="en-US"/>
        </a:p>
      </dgm:t>
    </dgm:pt>
    <dgm:pt modelId="{BA10CBA7-29CA-4175-9616-DB4F7124F026}" type="sibTrans" cxnId="{B76B9D3C-5ACB-4F74-ADE5-419A10219B41}">
      <dgm:prSet/>
      <dgm:spPr/>
      <dgm:t>
        <a:bodyPr/>
        <a:lstStyle/>
        <a:p>
          <a:endParaRPr lang="en-US"/>
        </a:p>
      </dgm:t>
    </dgm:pt>
    <dgm:pt modelId="{4723C8BA-26F0-4DFA-A1F8-522896E50F74}">
      <dgm:prSet phldrT="[Text]" custT="1"/>
      <dgm:spPr/>
      <dgm:t>
        <a:bodyPr/>
        <a:lstStyle/>
        <a:p>
          <a:r>
            <a:rPr lang="en-US" sz="2000" dirty="0"/>
            <a:t>Demetrios Doumas</a:t>
          </a:r>
        </a:p>
      </dgm:t>
    </dgm:pt>
    <dgm:pt modelId="{827DB630-A191-479C-8C90-E7E4FA5B153B}" type="sibTrans" cxnId="{60FA2EB0-FA64-4054-9896-D24DE3184E37}">
      <dgm:prSet/>
      <dgm:spPr/>
      <dgm:t>
        <a:bodyPr/>
        <a:lstStyle/>
        <a:p>
          <a:endParaRPr lang="en-US"/>
        </a:p>
      </dgm:t>
    </dgm:pt>
    <dgm:pt modelId="{F254F291-0ED3-4F79-9A10-BE3103D21FBD}" type="parTrans" cxnId="{60FA2EB0-FA64-4054-9896-D24DE3184E37}">
      <dgm:prSet/>
      <dgm:spPr/>
      <dgm:t>
        <a:bodyPr/>
        <a:lstStyle/>
        <a:p>
          <a:endParaRPr lang="en-US"/>
        </a:p>
      </dgm:t>
    </dgm:pt>
    <dgm:pt modelId="{CACD206C-4820-40B7-AC01-42EA120CA024}" type="pres">
      <dgm:prSet presAssocID="{B7C3D91A-F3CE-4CF1-9CCF-C700B487BBC3}" presName="Name0" presStyleCnt="0">
        <dgm:presLayoutVars>
          <dgm:chMax val="7"/>
          <dgm:chPref val="7"/>
          <dgm:dir/>
        </dgm:presLayoutVars>
      </dgm:prSet>
      <dgm:spPr/>
    </dgm:pt>
    <dgm:pt modelId="{7EF1DE28-6BA2-4F93-96E9-3FB3F043CF20}" type="pres">
      <dgm:prSet presAssocID="{B7C3D91A-F3CE-4CF1-9CCF-C700B487BBC3}" presName="Name1" presStyleCnt="0"/>
      <dgm:spPr/>
    </dgm:pt>
    <dgm:pt modelId="{5CB9B177-16C2-43B8-96EE-2F110A3B059C}" type="pres">
      <dgm:prSet presAssocID="{B7C3D91A-F3CE-4CF1-9CCF-C700B487BBC3}" presName="cycle" presStyleCnt="0"/>
      <dgm:spPr/>
    </dgm:pt>
    <dgm:pt modelId="{22354F5C-3CB8-4F48-8863-F3C439D191DE}" type="pres">
      <dgm:prSet presAssocID="{B7C3D91A-F3CE-4CF1-9CCF-C700B487BBC3}" presName="srcNode" presStyleLbl="node1" presStyleIdx="0" presStyleCnt="4"/>
      <dgm:spPr/>
    </dgm:pt>
    <dgm:pt modelId="{3264818C-C651-47E2-A418-1E357E6E4B2B}" type="pres">
      <dgm:prSet presAssocID="{B7C3D91A-F3CE-4CF1-9CCF-C700B487BBC3}" presName="conn" presStyleLbl="parChTrans1D2" presStyleIdx="0" presStyleCnt="1"/>
      <dgm:spPr/>
    </dgm:pt>
    <dgm:pt modelId="{C4B1BED8-2476-49C9-806D-F5916DF3CD14}" type="pres">
      <dgm:prSet presAssocID="{B7C3D91A-F3CE-4CF1-9CCF-C700B487BBC3}" presName="extraNode" presStyleLbl="node1" presStyleIdx="0" presStyleCnt="4"/>
      <dgm:spPr/>
    </dgm:pt>
    <dgm:pt modelId="{6779C3F9-D6AB-48AC-9458-6E9F99236943}" type="pres">
      <dgm:prSet presAssocID="{B7C3D91A-F3CE-4CF1-9CCF-C700B487BBC3}" presName="dstNode" presStyleLbl="node1" presStyleIdx="0" presStyleCnt="4"/>
      <dgm:spPr/>
    </dgm:pt>
    <dgm:pt modelId="{815B91F1-B40F-443C-9376-4E00B9CB3526}" type="pres">
      <dgm:prSet presAssocID="{2218E6C3-8A96-407F-A666-DB6FE3EFFC00}" presName="text_1" presStyleLbl="node1" presStyleIdx="0" presStyleCnt="4">
        <dgm:presLayoutVars>
          <dgm:bulletEnabled val="1"/>
        </dgm:presLayoutVars>
      </dgm:prSet>
      <dgm:spPr/>
    </dgm:pt>
    <dgm:pt modelId="{39AB34ED-BA4D-4117-9F03-6D7D4F1A5F38}" type="pres">
      <dgm:prSet presAssocID="{2218E6C3-8A96-407F-A666-DB6FE3EFFC00}" presName="accent_1" presStyleCnt="0"/>
      <dgm:spPr/>
    </dgm:pt>
    <dgm:pt modelId="{A92D5611-8BCF-4EEE-9229-6669DD21808A}" type="pres">
      <dgm:prSet presAssocID="{2218E6C3-8A96-407F-A666-DB6FE3EFFC00}" presName="accentRepeatNode" presStyleLbl="solidFgAcc1" presStyleIdx="0" presStyleCnt="4"/>
      <dgm:spPr/>
    </dgm:pt>
    <dgm:pt modelId="{34975314-DE3C-4C35-8C4A-643C29E86A10}" type="pres">
      <dgm:prSet presAssocID="{6D419218-A0C8-49C8-B160-28970269B5F3}" presName="text_2" presStyleLbl="node1" presStyleIdx="1" presStyleCnt="4">
        <dgm:presLayoutVars>
          <dgm:bulletEnabled val="1"/>
        </dgm:presLayoutVars>
      </dgm:prSet>
      <dgm:spPr/>
    </dgm:pt>
    <dgm:pt modelId="{15465DD8-687D-470F-8B61-122D224AEF1B}" type="pres">
      <dgm:prSet presAssocID="{6D419218-A0C8-49C8-B160-28970269B5F3}" presName="accent_2" presStyleCnt="0"/>
      <dgm:spPr/>
    </dgm:pt>
    <dgm:pt modelId="{FC143133-C87E-4130-86E1-7DEA53C24ECC}" type="pres">
      <dgm:prSet presAssocID="{6D419218-A0C8-49C8-B160-28970269B5F3}" presName="accentRepeatNode" presStyleLbl="solidFgAcc1" presStyleIdx="1" presStyleCnt="4"/>
      <dgm:spPr/>
    </dgm:pt>
    <dgm:pt modelId="{69828409-643C-472D-80D7-B1D770D43BC6}" type="pres">
      <dgm:prSet presAssocID="{5B5DC638-ABFE-4B1B-AE0D-6CDF88367B48}" presName="text_3" presStyleLbl="node1" presStyleIdx="2" presStyleCnt="4">
        <dgm:presLayoutVars>
          <dgm:bulletEnabled val="1"/>
        </dgm:presLayoutVars>
      </dgm:prSet>
      <dgm:spPr/>
    </dgm:pt>
    <dgm:pt modelId="{679C9F80-687E-4CDD-99BB-87CCAB00EF3D}" type="pres">
      <dgm:prSet presAssocID="{5B5DC638-ABFE-4B1B-AE0D-6CDF88367B48}" presName="accent_3" presStyleCnt="0"/>
      <dgm:spPr/>
    </dgm:pt>
    <dgm:pt modelId="{177B122F-BF3F-445F-8843-7DAE553FA955}" type="pres">
      <dgm:prSet presAssocID="{5B5DC638-ABFE-4B1B-AE0D-6CDF88367B48}" presName="accentRepeatNode" presStyleLbl="solidFgAcc1" presStyleIdx="2" presStyleCnt="4"/>
      <dgm:spPr/>
    </dgm:pt>
    <dgm:pt modelId="{42C399C0-F5FC-4D5B-B0FB-FAD9C306F4E1}" type="pres">
      <dgm:prSet presAssocID="{1FF06D91-AD84-4A79-8171-1338F0BF6381}" presName="text_4" presStyleLbl="node1" presStyleIdx="3" presStyleCnt="4">
        <dgm:presLayoutVars>
          <dgm:bulletEnabled val="1"/>
        </dgm:presLayoutVars>
      </dgm:prSet>
      <dgm:spPr/>
    </dgm:pt>
    <dgm:pt modelId="{62930F10-510A-4669-8C73-07CA31370423}" type="pres">
      <dgm:prSet presAssocID="{1FF06D91-AD84-4A79-8171-1338F0BF6381}" presName="accent_4" presStyleCnt="0"/>
      <dgm:spPr/>
    </dgm:pt>
    <dgm:pt modelId="{A411C5C5-5692-40E7-8DBA-A2ACE1EECD01}" type="pres">
      <dgm:prSet presAssocID="{1FF06D91-AD84-4A79-8171-1338F0BF6381}" presName="accentRepeatNode" presStyleLbl="solidFgAcc1" presStyleIdx="3" presStyleCnt="4"/>
      <dgm:spPr/>
    </dgm:pt>
  </dgm:ptLst>
  <dgm:cxnLst>
    <dgm:cxn modelId="{BDE8AE09-DA69-4B0F-AE3B-0B5565D6BCE8}" srcId="{B7C3D91A-F3CE-4CF1-9CCF-C700B487BBC3}" destId="{5B5DC638-ABFE-4B1B-AE0D-6CDF88367B48}" srcOrd="2" destOrd="0" parTransId="{FD5B7E38-7100-4306-8E38-FC1ED6E0B988}" sibTransId="{36742F8A-EFDC-4CD1-A5CC-592D441B47E8}"/>
    <dgm:cxn modelId="{9289692B-CDCB-4C61-9EED-1806ACD89A78}" srcId="{B7C3D91A-F3CE-4CF1-9CCF-C700B487BBC3}" destId="{2218E6C3-8A96-407F-A666-DB6FE3EFFC00}" srcOrd="0" destOrd="0" parTransId="{48E0229E-D609-440D-8DAF-D3672BA2EEC8}" sibTransId="{EEFB384A-A5FD-42BA-AD55-C0A29CFCF7EB}"/>
    <dgm:cxn modelId="{B76B9D3C-5ACB-4F74-ADE5-419A10219B41}" srcId="{1FF06D91-AD84-4A79-8171-1338F0BF6381}" destId="{93616F13-01FB-4ADC-BC65-69340C4817A0}" srcOrd="0" destOrd="0" parTransId="{70A9F907-8A07-4216-B105-FFBA6D35E4F1}" sibTransId="{BA10CBA7-29CA-4175-9616-DB4F7124F026}"/>
    <dgm:cxn modelId="{E8D5A23C-5C83-48A5-8D70-7B6A520FA6EA}" type="presOf" srcId="{1FF06D91-AD84-4A79-8171-1338F0BF6381}" destId="{42C399C0-F5FC-4D5B-B0FB-FAD9C306F4E1}" srcOrd="0" destOrd="0" presId="urn:microsoft.com/office/officeart/2008/layout/VerticalCurvedList"/>
    <dgm:cxn modelId="{D35CBB3F-DBB2-4EAB-8DC8-73F850B89A01}" type="presOf" srcId="{5B5DC638-ABFE-4B1B-AE0D-6CDF88367B48}" destId="{69828409-643C-472D-80D7-B1D770D43BC6}" srcOrd="0" destOrd="0" presId="urn:microsoft.com/office/officeart/2008/layout/VerticalCurvedList"/>
    <dgm:cxn modelId="{87D0C240-784A-4A6E-8E05-22BCCCCF6D04}" type="presOf" srcId="{2218E6C3-8A96-407F-A666-DB6FE3EFFC00}" destId="{815B91F1-B40F-443C-9376-4E00B9CB3526}" srcOrd="0" destOrd="0" presId="urn:microsoft.com/office/officeart/2008/layout/VerticalCurvedList"/>
    <dgm:cxn modelId="{28988961-0CF3-49FB-91BA-436F769D43B1}" srcId="{B7C3D91A-F3CE-4CF1-9CCF-C700B487BBC3}" destId="{1FF06D91-AD84-4A79-8171-1338F0BF6381}" srcOrd="3" destOrd="0" parTransId="{BB76F83C-E83C-4B9F-B5C6-627C16331759}" sibTransId="{0914B531-DB83-4D2F-AC90-6ABAC1B3858A}"/>
    <dgm:cxn modelId="{A4702045-C857-4985-A812-293FE0E60BD3}" type="presOf" srcId="{4723C8BA-26F0-4DFA-A1F8-522896E50F74}" destId="{69828409-643C-472D-80D7-B1D770D43BC6}" srcOrd="0" destOrd="1" presId="urn:microsoft.com/office/officeart/2008/layout/VerticalCurvedList"/>
    <dgm:cxn modelId="{655CBD65-FA4B-4FD8-B411-BDDB28495D2F}" srcId="{B7C3D91A-F3CE-4CF1-9CCF-C700B487BBC3}" destId="{6D419218-A0C8-49C8-B160-28970269B5F3}" srcOrd="1" destOrd="0" parTransId="{706835F1-690F-4093-B8C1-5C2C0923EAEC}" sibTransId="{0C32CF7C-6D0E-4728-92F8-F75DD72CBB41}"/>
    <dgm:cxn modelId="{7FB09A6C-A2CB-4AE4-A6DD-307B6EA8DAD9}" srcId="{6D419218-A0C8-49C8-B160-28970269B5F3}" destId="{5C918AC1-824D-4508-B1FB-19129273501A}" srcOrd="0" destOrd="0" parTransId="{36CD7A7F-D02D-43F3-8B56-E31FB2B44F8D}" sibTransId="{DB306C76-30EC-4BC4-8C01-CE1B79A073D4}"/>
    <dgm:cxn modelId="{F28B5E53-8135-4EA8-9C08-6E2D229F933E}" type="presOf" srcId="{B7C3D91A-F3CE-4CF1-9CCF-C700B487BBC3}" destId="{CACD206C-4820-40B7-AC01-42EA120CA024}" srcOrd="0" destOrd="0" presId="urn:microsoft.com/office/officeart/2008/layout/VerticalCurvedList"/>
    <dgm:cxn modelId="{7374CC99-650C-4EED-9697-5B0E6CC9E6E9}" type="presOf" srcId="{93616F13-01FB-4ADC-BC65-69340C4817A0}" destId="{42C399C0-F5FC-4D5B-B0FB-FAD9C306F4E1}" srcOrd="0" destOrd="1" presId="urn:microsoft.com/office/officeart/2008/layout/VerticalCurvedList"/>
    <dgm:cxn modelId="{78F2259F-FE26-49B3-87EF-93220AC81E9A}" type="presOf" srcId="{3027ADE4-70DF-4F5E-A61B-AB5CAB7C97E4}" destId="{3264818C-C651-47E2-A418-1E357E6E4B2B}" srcOrd="0" destOrd="0" presId="urn:microsoft.com/office/officeart/2008/layout/VerticalCurvedList"/>
    <dgm:cxn modelId="{BC99EDA3-40C2-4751-AE56-FC7F4DE8ADD0}" srcId="{2218E6C3-8A96-407F-A666-DB6FE3EFFC00}" destId="{4B94144F-A02C-45DB-86D2-51DA99A69F3F}" srcOrd="0" destOrd="0" parTransId="{2170C363-D2F4-45C7-A9C8-30D7EF3A5193}" sibTransId="{3027ADE4-70DF-4F5E-A61B-AB5CAB7C97E4}"/>
    <dgm:cxn modelId="{A15670AD-1E43-451B-9A66-C0819D29EA48}" type="presOf" srcId="{6D419218-A0C8-49C8-B160-28970269B5F3}" destId="{34975314-DE3C-4C35-8C4A-643C29E86A10}" srcOrd="0" destOrd="0" presId="urn:microsoft.com/office/officeart/2008/layout/VerticalCurvedList"/>
    <dgm:cxn modelId="{60FA2EB0-FA64-4054-9896-D24DE3184E37}" srcId="{5B5DC638-ABFE-4B1B-AE0D-6CDF88367B48}" destId="{4723C8BA-26F0-4DFA-A1F8-522896E50F74}" srcOrd="0" destOrd="0" parTransId="{F254F291-0ED3-4F79-9A10-BE3103D21FBD}" sibTransId="{827DB630-A191-479C-8C90-E7E4FA5B153B}"/>
    <dgm:cxn modelId="{82AB0FD5-C49C-491C-8A53-C5C511085968}" type="presOf" srcId="{4B94144F-A02C-45DB-86D2-51DA99A69F3F}" destId="{815B91F1-B40F-443C-9376-4E00B9CB3526}" srcOrd="0" destOrd="1" presId="urn:microsoft.com/office/officeart/2008/layout/VerticalCurvedList"/>
    <dgm:cxn modelId="{9DDCF3F2-CCA4-4733-9F1E-8C2C186BC258}" type="presOf" srcId="{5C918AC1-824D-4508-B1FB-19129273501A}" destId="{34975314-DE3C-4C35-8C4A-643C29E86A10}" srcOrd="0" destOrd="1" presId="urn:microsoft.com/office/officeart/2008/layout/VerticalCurvedList"/>
    <dgm:cxn modelId="{9A70A12C-04AD-40C6-B448-0EBD64CFC014}" type="presParOf" srcId="{CACD206C-4820-40B7-AC01-42EA120CA024}" destId="{7EF1DE28-6BA2-4F93-96E9-3FB3F043CF20}" srcOrd="0" destOrd="0" presId="urn:microsoft.com/office/officeart/2008/layout/VerticalCurvedList"/>
    <dgm:cxn modelId="{375D73A0-2482-4AA4-8716-97B596915903}" type="presParOf" srcId="{7EF1DE28-6BA2-4F93-96E9-3FB3F043CF20}" destId="{5CB9B177-16C2-43B8-96EE-2F110A3B059C}" srcOrd="0" destOrd="0" presId="urn:microsoft.com/office/officeart/2008/layout/VerticalCurvedList"/>
    <dgm:cxn modelId="{B0C75FEF-38F0-4068-AAB6-4E1815A94B48}" type="presParOf" srcId="{5CB9B177-16C2-43B8-96EE-2F110A3B059C}" destId="{22354F5C-3CB8-4F48-8863-F3C439D191DE}" srcOrd="0" destOrd="0" presId="urn:microsoft.com/office/officeart/2008/layout/VerticalCurvedList"/>
    <dgm:cxn modelId="{DC8B20AE-299F-43CC-9385-C42D00B890CD}" type="presParOf" srcId="{5CB9B177-16C2-43B8-96EE-2F110A3B059C}" destId="{3264818C-C651-47E2-A418-1E357E6E4B2B}" srcOrd="1" destOrd="0" presId="urn:microsoft.com/office/officeart/2008/layout/VerticalCurvedList"/>
    <dgm:cxn modelId="{4B70C6C0-114A-49B0-9104-0049C47799A2}" type="presParOf" srcId="{5CB9B177-16C2-43B8-96EE-2F110A3B059C}" destId="{C4B1BED8-2476-49C9-806D-F5916DF3CD14}" srcOrd="2" destOrd="0" presId="urn:microsoft.com/office/officeart/2008/layout/VerticalCurvedList"/>
    <dgm:cxn modelId="{8E0DC65F-AC54-4484-A837-A60E0F3B8E0C}" type="presParOf" srcId="{5CB9B177-16C2-43B8-96EE-2F110A3B059C}" destId="{6779C3F9-D6AB-48AC-9458-6E9F99236943}" srcOrd="3" destOrd="0" presId="urn:microsoft.com/office/officeart/2008/layout/VerticalCurvedList"/>
    <dgm:cxn modelId="{2095780A-F627-4B88-B121-2C5A48A188F6}" type="presParOf" srcId="{7EF1DE28-6BA2-4F93-96E9-3FB3F043CF20}" destId="{815B91F1-B40F-443C-9376-4E00B9CB3526}" srcOrd="1" destOrd="0" presId="urn:microsoft.com/office/officeart/2008/layout/VerticalCurvedList"/>
    <dgm:cxn modelId="{1FA433FE-7319-4C28-BA16-CB34BAD6938F}" type="presParOf" srcId="{7EF1DE28-6BA2-4F93-96E9-3FB3F043CF20}" destId="{39AB34ED-BA4D-4117-9F03-6D7D4F1A5F38}" srcOrd="2" destOrd="0" presId="urn:microsoft.com/office/officeart/2008/layout/VerticalCurvedList"/>
    <dgm:cxn modelId="{2E6B2828-F734-4D9D-80E4-91E750E9EEF4}" type="presParOf" srcId="{39AB34ED-BA4D-4117-9F03-6D7D4F1A5F38}" destId="{A92D5611-8BCF-4EEE-9229-6669DD21808A}" srcOrd="0" destOrd="0" presId="urn:microsoft.com/office/officeart/2008/layout/VerticalCurvedList"/>
    <dgm:cxn modelId="{8E67324C-DB0B-4FF1-B8F7-92F7B976DCB3}" type="presParOf" srcId="{7EF1DE28-6BA2-4F93-96E9-3FB3F043CF20}" destId="{34975314-DE3C-4C35-8C4A-643C29E86A10}" srcOrd="3" destOrd="0" presId="urn:microsoft.com/office/officeart/2008/layout/VerticalCurvedList"/>
    <dgm:cxn modelId="{266D1393-5BD6-442F-8B6B-D12377380B6E}" type="presParOf" srcId="{7EF1DE28-6BA2-4F93-96E9-3FB3F043CF20}" destId="{15465DD8-687D-470F-8B61-122D224AEF1B}" srcOrd="4" destOrd="0" presId="urn:microsoft.com/office/officeart/2008/layout/VerticalCurvedList"/>
    <dgm:cxn modelId="{D20A6EC6-74C7-496D-8A7B-A5DAA8EA6AE1}" type="presParOf" srcId="{15465DD8-687D-470F-8B61-122D224AEF1B}" destId="{FC143133-C87E-4130-86E1-7DEA53C24ECC}" srcOrd="0" destOrd="0" presId="urn:microsoft.com/office/officeart/2008/layout/VerticalCurvedList"/>
    <dgm:cxn modelId="{E159C00E-5AFC-4D6D-8496-406F59E8FCA0}" type="presParOf" srcId="{7EF1DE28-6BA2-4F93-96E9-3FB3F043CF20}" destId="{69828409-643C-472D-80D7-B1D770D43BC6}" srcOrd="5" destOrd="0" presId="urn:microsoft.com/office/officeart/2008/layout/VerticalCurvedList"/>
    <dgm:cxn modelId="{64FB4CEF-C53C-462C-BAB4-3AE54B911ED5}" type="presParOf" srcId="{7EF1DE28-6BA2-4F93-96E9-3FB3F043CF20}" destId="{679C9F80-687E-4CDD-99BB-87CCAB00EF3D}" srcOrd="6" destOrd="0" presId="urn:microsoft.com/office/officeart/2008/layout/VerticalCurvedList"/>
    <dgm:cxn modelId="{28164436-D638-46A4-9D46-A7705BE4BB97}" type="presParOf" srcId="{679C9F80-687E-4CDD-99BB-87CCAB00EF3D}" destId="{177B122F-BF3F-445F-8843-7DAE553FA955}" srcOrd="0" destOrd="0" presId="urn:microsoft.com/office/officeart/2008/layout/VerticalCurvedList"/>
    <dgm:cxn modelId="{BB9F739E-7DBD-4A83-8D24-99D2A72DCB4D}" type="presParOf" srcId="{7EF1DE28-6BA2-4F93-96E9-3FB3F043CF20}" destId="{42C399C0-F5FC-4D5B-B0FB-FAD9C306F4E1}" srcOrd="7" destOrd="0" presId="urn:microsoft.com/office/officeart/2008/layout/VerticalCurvedList"/>
    <dgm:cxn modelId="{2B607C03-607D-4A85-812C-C84CB82D64BC}" type="presParOf" srcId="{7EF1DE28-6BA2-4F93-96E9-3FB3F043CF20}" destId="{62930F10-510A-4669-8C73-07CA31370423}" srcOrd="8" destOrd="0" presId="urn:microsoft.com/office/officeart/2008/layout/VerticalCurvedList"/>
    <dgm:cxn modelId="{78E1D85D-9BA2-45A8-972B-0DD23B624B54}" type="presParOf" srcId="{62930F10-510A-4669-8C73-07CA31370423}" destId="{A411C5C5-5692-40E7-8DBA-A2ACE1EECD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40F80-53F6-4C28-A2C8-CD311FE06638}">
      <dsp:nvSpPr>
        <dsp:cNvPr id="0" name=""/>
        <dsp:cNvSpPr/>
      </dsp:nvSpPr>
      <dsp:spPr>
        <a:xfrm>
          <a:off x="6091632" y="2301836"/>
          <a:ext cx="1715853" cy="415290"/>
        </a:xfrm>
        <a:custGeom>
          <a:avLst/>
          <a:gdLst/>
          <a:ahLst/>
          <a:cxnLst/>
          <a:rect l="0" t="0" r="0" b="0"/>
          <a:pathLst>
            <a:path>
              <a:moveTo>
                <a:pt x="0" y="0"/>
              </a:moveTo>
              <a:lnTo>
                <a:pt x="0" y="358707"/>
              </a:lnTo>
              <a:lnTo>
                <a:pt x="1715853" y="358707"/>
              </a:lnTo>
              <a:lnTo>
                <a:pt x="1715853" y="41529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09B0FB-A6DD-4E1B-AC02-9676C6931CE8}">
      <dsp:nvSpPr>
        <dsp:cNvPr id="0" name=""/>
        <dsp:cNvSpPr/>
      </dsp:nvSpPr>
      <dsp:spPr>
        <a:xfrm>
          <a:off x="6091632" y="2301836"/>
          <a:ext cx="447703" cy="491608"/>
        </a:xfrm>
        <a:custGeom>
          <a:avLst/>
          <a:gdLst/>
          <a:ahLst/>
          <a:cxnLst/>
          <a:rect l="0" t="0" r="0" b="0"/>
          <a:pathLst>
            <a:path>
              <a:moveTo>
                <a:pt x="0" y="0"/>
              </a:moveTo>
              <a:lnTo>
                <a:pt x="0" y="435025"/>
              </a:lnTo>
              <a:lnTo>
                <a:pt x="447703" y="435025"/>
              </a:lnTo>
              <a:lnTo>
                <a:pt x="447703" y="49160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60FF09-628E-4505-913E-176D39548B5E}">
      <dsp:nvSpPr>
        <dsp:cNvPr id="0" name=""/>
        <dsp:cNvSpPr/>
      </dsp:nvSpPr>
      <dsp:spPr>
        <a:xfrm>
          <a:off x="5534394" y="2301836"/>
          <a:ext cx="557237" cy="730866"/>
        </a:xfrm>
        <a:custGeom>
          <a:avLst/>
          <a:gdLst/>
          <a:ahLst/>
          <a:cxnLst/>
          <a:rect l="0" t="0" r="0" b="0"/>
          <a:pathLst>
            <a:path>
              <a:moveTo>
                <a:pt x="557237" y="0"/>
              </a:moveTo>
              <a:lnTo>
                <a:pt x="557237" y="674283"/>
              </a:lnTo>
              <a:lnTo>
                <a:pt x="0" y="674283"/>
              </a:lnTo>
              <a:lnTo>
                <a:pt x="0" y="73086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31817A-8096-4CBC-8E68-DD12D52FBFFE}">
      <dsp:nvSpPr>
        <dsp:cNvPr id="0" name=""/>
        <dsp:cNvSpPr/>
      </dsp:nvSpPr>
      <dsp:spPr>
        <a:xfrm>
          <a:off x="4502175" y="2301836"/>
          <a:ext cx="1589456" cy="728240"/>
        </a:xfrm>
        <a:custGeom>
          <a:avLst/>
          <a:gdLst/>
          <a:ahLst/>
          <a:cxnLst/>
          <a:rect l="0" t="0" r="0" b="0"/>
          <a:pathLst>
            <a:path>
              <a:moveTo>
                <a:pt x="1589456" y="0"/>
              </a:moveTo>
              <a:lnTo>
                <a:pt x="1589456" y="671657"/>
              </a:lnTo>
              <a:lnTo>
                <a:pt x="0" y="671657"/>
              </a:lnTo>
              <a:lnTo>
                <a:pt x="0" y="72824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8C99FD-84FD-4C4B-BE1D-89C7A59798CA}">
      <dsp:nvSpPr>
        <dsp:cNvPr id="0" name=""/>
        <dsp:cNvSpPr/>
      </dsp:nvSpPr>
      <dsp:spPr>
        <a:xfrm>
          <a:off x="3450487" y="2301836"/>
          <a:ext cx="2641144" cy="637242"/>
        </a:xfrm>
        <a:custGeom>
          <a:avLst/>
          <a:gdLst/>
          <a:ahLst/>
          <a:cxnLst/>
          <a:rect l="0" t="0" r="0" b="0"/>
          <a:pathLst>
            <a:path>
              <a:moveTo>
                <a:pt x="2641144" y="0"/>
              </a:moveTo>
              <a:lnTo>
                <a:pt x="2641144" y="580659"/>
              </a:lnTo>
              <a:lnTo>
                <a:pt x="0" y="580659"/>
              </a:lnTo>
              <a:lnTo>
                <a:pt x="0" y="63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4EC990-B30E-486C-8BB3-61433BCBC0F5}">
      <dsp:nvSpPr>
        <dsp:cNvPr id="0" name=""/>
        <dsp:cNvSpPr/>
      </dsp:nvSpPr>
      <dsp:spPr>
        <a:xfrm>
          <a:off x="2483799" y="2301836"/>
          <a:ext cx="3607832" cy="573177"/>
        </a:xfrm>
        <a:custGeom>
          <a:avLst/>
          <a:gdLst/>
          <a:ahLst/>
          <a:cxnLst/>
          <a:rect l="0" t="0" r="0" b="0"/>
          <a:pathLst>
            <a:path>
              <a:moveTo>
                <a:pt x="3607832" y="0"/>
              </a:moveTo>
              <a:lnTo>
                <a:pt x="3607832" y="516594"/>
              </a:lnTo>
              <a:lnTo>
                <a:pt x="0" y="516594"/>
              </a:lnTo>
              <a:lnTo>
                <a:pt x="0" y="57317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BDBF0E-F27F-4548-B3B3-CEBC5AD67E7A}">
      <dsp:nvSpPr>
        <dsp:cNvPr id="0" name=""/>
        <dsp:cNvSpPr/>
      </dsp:nvSpPr>
      <dsp:spPr>
        <a:xfrm>
          <a:off x="1329874" y="2301836"/>
          <a:ext cx="4761757" cy="561041"/>
        </a:xfrm>
        <a:custGeom>
          <a:avLst/>
          <a:gdLst/>
          <a:ahLst/>
          <a:cxnLst/>
          <a:rect l="0" t="0" r="0" b="0"/>
          <a:pathLst>
            <a:path>
              <a:moveTo>
                <a:pt x="4761757" y="0"/>
              </a:moveTo>
              <a:lnTo>
                <a:pt x="4761757" y="504458"/>
              </a:lnTo>
              <a:lnTo>
                <a:pt x="0" y="504458"/>
              </a:lnTo>
              <a:lnTo>
                <a:pt x="0" y="5610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49EF2E-4829-48DD-988B-26E27B549705}">
      <dsp:nvSpPr>
        <dsp:cNvPr id="0" name=""/>
        <dsp:cNvSpPr/>
      </dsp:nvSpPr>
      <dsp:spPr>
        <a:xfrm>
          <a:off x="381792" y="2301836"/>
          <a:ext cx="5709839" cy="408642"/>
        </a:xfrm>
        <a:custGeom>
          <a:avLst/>
          <a:gdLst/>
          <a:ahLst/>
          <a:cxnLst/>
          <a:rect l="0" t="0" r="0" b="0"/>
          <a:pathLst>
            <a:path>
              <a:moveTo>
                <a:pt x="5709839" y="0"/>
              </a:moveTo>
              <a:lnTo>
                <a:pt x="5709839" y="352059"/>
              </a:lnTo>
              <a:lnTo>
                <a:pt x="0" y="352059"/>
              </a:lnTo>
              <a:lnTo>
                <a:pt x="0" y="4086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017F29-76EF-4CA8-9D0F-04B9CAD491CC}">
      <dsp:nvSpPr>
        <dsp:cNvPr id="0" name=""/>
        <dsp:cNvSpPr/>
      </dsp:nvSpPr>
      <dsp:spPr>
        <a:xfrm>
          <a:off x="3967823" y="902120"/>
          <a:ext cx="2123808" cy="360555"/>
        </a:xfrm>
        <a:custGeom>
          <a:avLst/>
          <a:gdLst/>
          <a:ahLst/>
          <a:cxnLst/>
          <a:rect l="0" t="0" r="0" b="0"/>
          <a:pathLst>
            <a:path>
              <a:moveTo>
                <a:pt x="0" y="0"/>
              </a:moveTo>
              <a:lnTo>
                <a:pt x="0" y="303972"/>
              </a:lnTo>
              <a:lnTo>
                <a:pt x="2123808" y="303972"/>
              </a:lnTo>
              <a:lnTo>
                <a:pt x="2123808" y="36055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C37CF-6751-4B0E-B68B-C9FBF82D9991}">
      <dsp:nvSpPr>
        <dsp:cNvPr id="0" name=""/>
        <dsp:cNvSpPr/>
      </dsp:nvSpPr>
      <dsp:spPr>
        <a:xfrm>
          <a:off x="2900249" y="902120"/>
          <a:ext cx="1067573" cy="360559"/>
        </a:xfrm>
        <a:custGeom>
          <a:avLst/>
          <a:gdLst/>
          <a:ahLst/>
          <a:cxnLst/>
          <a:rect l="0" t="0" r="0" b="0"/>
          <a:pathLst>
            <a:path>
              <a:moveTo>
                <a:pt x="1067573" y="0"/>
              </a:moveTo>
              <a:lnTo>
                <a:pt x="1067573" y="303976"/>
              </a:lnTo>
              <a:lnTo>
                <a:pt x="0" y="303976"/>
              </a:lnTo>
              <a:lnTo>
                <a:pt x="0" y="3605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5033A1-2BE3-4804-841F-A3506CE5FF1B}">
      <dsp:nvSpPr>
        <dsp:cNvPr id="0" name=""/>
        <dsp:cNvSpPr/>
      </dsp:nvSpPr>
      <dsp:spPr>
        <a:xfrm>
          <a:off x="1066108" y="902120"/>
          <a:ext cx="2901714" cy="436756"/>
        </a:xfrm>
        <a:custGeom>
          <a:avLst/>
          <a:gdLst/>
          <a:ahLst/>
          <a:cxnLst/>
          <a:rect l="0" t="0" r="0" b="0"/>
          <a:pathLst>
            <a:path>
              <a:moveTo>
                <a:pt x="2901714" y="0"/>
              </a:moveTo>
              <a:lnTo>
                <a:pt x="2901714" y="380173"/>
              </a:lnTo>
              <a:lnTo>
                <a:pt x="0" y="380173"/>
              </a:lnTo>
              <a:lnTo>
                <a:pt x="0" y="4367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9EE6C8-89C7-4880-9ACE-1C8897F255FA}">
      <dsp:nvSpPr>
        <dsp:cNvPr id="0" name=""/>
        <dsp:cNvSpPr/>
      </dsp:nvSpPr>
      <dsp:spPr>
        <a:xfrm>
          <a:off x="3270761" y="-64472"/>
          <a:ext cx="1394123" cy="966593"/>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1DCA92-3E59-4B26-8915-363E6FE71411}">
      <dsp:nvSpPr>
        <dsp:cNvPr id="0" name=""/>
        <dsp:cNvSpPr/>
      </dsp:nvSpPr>
      <dsp:spPr>
        <a:xfrm>
          <a:off x="3338627" y="0"/>
          <a:ext cx="1394123" cy="966593"/>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2015 CanSat Team:</a:t>
          </a:r>
        </a:p>
        <a:p>
          <a:pPr marL="0" lvl="0" indent="0" algn="ctr" defTabSz="488950">
            <a:lnSpc>
              <a:spcPct val="90000"/>
            </a:lnSpc>
            <a:spcBef>
              <a:spcPct val="0"/>
            </a:spcBef>
            <a:spcAft>
              <a:spcPct val="35000"/>
            </a:spcAft>
            <a:buNone/>
          </a:pPr>
          <a:r>
            <a:rPr lang="en-US" sz="1100" b="0" kern="1200" dirty="0"/>
            <a:t>PHOENIX</a:t>
          </a:r>
        </a:p>
      </dsp:txBody>
      <dsp:txXfrm>
        <a:off x="3366938" y="28311"/>
        <a:ext cx="1337501" cy="909971"/>
      </dsp:txXfrm>
    </dsp:sp>
    <dsp:sp modelId="{EF5B0C23-35A4-4E99-81E3-5CAF255EE3C1}">
      <dsp:nvSpPr>
        <dsp:cNvPr id="0" name=""/>
        <dsp:cNvSpPr/>
      </dsp:nvSpPr>
      <dsp:spPr>
        <a:xfrm>
          <a:off x="452837" y="1338877"/>
          <a:ext cx="1226540" cy="954833"/>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72B8C7-C8F5-4690-90DC-1B02B1F1E3A8}">
      <dsp:nvSpPr>
        <dsp:cNvPr id="0" name=""/>
        <dsp:cNvSpPr/>
      </dsp:nvSpPr>
      <dsp:spPr>
        <a:xfrm>
          <a:off x="520703" y="1403350"/>
          <a:ext cx="1226540" cy="954833"/>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CanSat Team Mentor:</a:t>
          </a:r>
          <a:r>
            <a:rPr lang="en-US" sz="1100" kern="1200" dirty="0"/>
            <a:t> </a:t>
          </a:r>
        </a:p>
        <a:p>
          <a:pPr marL="0" lvl="0" indent="0" algn="ctr" defTabSz="488950">
            <a:lnSpc>
              <a:spcPct val="90000"/>
            </a:lnSpc>
            <a:spcBef>
              <a:spcPct val="0"/>
            </a:spcBef>
            <a:spcAft>
              <a:spcPct val="35000"/>
            </a:spcAft>
            <a:buNone/>
          </a:pPr>
          <a:r>
            <a:rPr lang="en-US" sz="1100" kern="1200" dirty="0">
              <a:solidFill>
                <a:schemeClr val="tx1"/>
              </a:solidFill>
            </a:rPr>
            <a:t>Caitlin Marsh</a:t>
          </a:r>
        </a:p>
      </dsp:txBody>
      <dsp:txXfrm>
        <a:off x="548669" y="1431316"/>
        <a:ext cx="1170608" cy="898901"/>
      </dsp:txXfrm>
    </dsp:sp>
    <dsp:sp modelId="{2B2D32E3-2DB3-45D4-AE82-00D76A90EF04}">
      <dsp:nvSpPr>
        <dsp:cNvPr id="0" name=""/>
        <dsp:cNvSpPr/>
      </dsp:nvSpPr>
      <dsp:spPr>
        <a:xfrm>
          <a:off x="2281631" y="1262680"/>
          <a:ext cx="1237235" cy="949384"/>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1B0D15-4C1D-4772-B44A-700961E5EB79}">
      <dsp:nvSpPr>
        <dsp:cNvPr id="0" name=""/>
        <dsp:cNvSpPr/>
      </dsp:nvSpPr>
      <dsp:spPr>
        <a:xfrm>
          <a:off x="2349497" y="1327152"/>
          <a:ext cx="1237235" cy="949384"/>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Faculty Advisor</a:t>
          </a:r>
          <a:r>
            <a:rPr lang="en-US" sz="1100" kern="1200" dirty="0"/>
            <a:t>: Y. </a:t>
          </a:r>
          <a:r>
            <a:rPr lang="en-US" sz="1100" kern="1200" dirty="0" err="1"/>
            <a:t>Andreopoulos</a:t>
          </a:r>
          <a:endParaRPr lang="en-US" sz="1100" kern="1200" dirty="0"/>
        </a:p>
      </dsp:txBody>
      <dsp:txXfrm>
        <a:off x="2377304" y="1354959"/>
        <a:ext cx="1181621" cy="893770"/>
      </dsp:txXfrm>
    </dsp:sp>
    <dsp:sp modelId="{A2846E03-A4D5-4C62-8956-CCA1154470C5}">
      <dsp:nvSpPr>
        <dsp:cNvPr id="0" name=""/>
        <dsp:cNvSpPr/>
      </dsp:nvSpPr>
      <dsp:spPr>
        <a:xfrm>
          <a:off x="5318685" y="1262676"/>
          <a:ext cx="1545892" cy="103916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6F33BF-4C02-462F-9357-0FACD2B74A7B}">
      <dsp:nvSpPr>
        <dsp:cNvPr id="0" name=""/>
        <dsp:cNvSpPr/>
      </dsp:nvSpPr>
      <dsp:spPr>
        <a:xfrm>
          <a:off x="5386551" y="1327148"/>
          <a:ext cx="1545892" cy="1039160"/>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Team Leaders:</a:t>
          </a:r>
        </a:p>
        <a:p>
          <a:pPr marL="0" lvl="0" indent="0" algn="ctr" defTabSz="488950">
            <a:lnSpc>
              <a:spcPct val="90000"/>
            </a:lnSpc>
            <a:spcBef>
              <a:spcPct val="0"/>
            </a:spcBef>
            <a:spcAft>
              <a:spcPct val="35000"/>
            </a:spcAft>
            <a:buNone/>
          </a:pPr>
          <a:r>
            <a:rPr lang="en-US" sz="1100" kern="1200" dirty="0"/>
            <a:t>Ruben P. </a:t>
          </a:r>
        </a:p>
      </dsp:txBody>
      <dsp:txXfrm>
        <a:off x="5416987" y="1357584"/>
        <a:ext cx="1485020" cy="978288"/>
      </dsp:txXfrm>
    </dsp:sp>
    <dsp:sp modelId="{9D19B2D0-0444-462E-A469-612F18B2038C}">
      <dsp:nvSpPr>
        <dsp:cNvPr id="0" name=""/>
        <dsp:cNvSpPr/>
      </dsp:nvSpPr>
      <dsp:spPr>
        <a:xfrm>
          <a:off x="-67865" y="2710479"/>
          <a:ext cx="899315" cy="1172744"/>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CEBE2-F52F-42BA-AD5A-481EE268B001}">
      <dsp:nvSpPr>
        <dsp:cNvPr id="0" name=""/>
        <dsp:cNvSpPr/>
      </dsp:nvSpPr>
      <dsp:spPr>
        <a:xfrm>
          <a:off x="0" y="2774952"/>
          <a:ext cx="899315" cy="1172744"/>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 Mechanical Systems:</a:t>
          </a:r>
        </a:p>
        <a:p>
          <a:pPr marL="0" lvl="0" indent="0" algn="ctr" defTabSz="488950">
            <a:lnSpc>
              <a:spcPct val="90000"/>
            </a:lnSpc>
            <a:spcBef>
              <a:spcPct val="0"/>
            </a:spcBef>
            <a:spcAft>
              <a:spcPct val="35000"/>
            </a:spcAft>
            <a:buNone/>
          </a:pPr>
          <a:r>
            <a:rPr lang="en-US" sz="1100" kern="1200" dirty="0"/>
            <a:t> Majlinda M. </a:t>
          </a:r>
        </a:p>
      </dsp:txBody>
      <dsp:txXfrm>
        <a:off x="26340" y="2801292"/>
        <a:ext cx="846635" cy="1120064"/>
      </dsp:txXfrm>
    </dsp:sp>
    <dsp:sp modelId="{AEC70962-8BC6-428E-816C-600F2190E742}">
      <dsp:nvSpPr>
        <dsp:cNvPr id="0" name=""/>
        <dsp:cNvSpPr/>
      </dsp:nvSpPr>
      <dsp:spPr>
        <a:xfrm>
          <a:off x="910032" y="2862878"/>
          <a:ext cx="839684" cy="144120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4D0EC6-8050-462A-9494-FCB05DDD3058}">
      <dsp:nvSpPr>
        <dsp:cNvPr id="0" name=""/>
        <dsp:cNvSpPr/>
      </dsp:nvSpPr>
      <dsp:spPr>
        <a:xfrm>
          <a:off x="977897" y="2927350"/>
          <a:ext cx="839684" cy="1441207"/>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Descent Control: </a:t>
          </a:r>
        </a:p>
        <a:p>
          <a:pPr marL="0" lvl="0" indent="0" algn="ctr" defTabSz="488950">
            <a:lnSpc>
              <a:spcPct val="90000"/>
            </a:lnSpc>
            <a:spcBef>
              <a:spcPct val="0"/>
            </a:spcBef>
            <a:spcAft>
              <a:spcPct val="35000"/>
            </a:spcAft>
            <a:buNone/>
          </a:pPr>
          <a:r>
            <a:rPr lang="en-US" sz="1100" kern="1200" dirty="0"/>
            <a:t>Patrick G. </a:t>
          </a:r>
        </a:p>
      </dsp:txBody>
      <dsp:txXfrm>
        <a:off x="1002491" y="2951944"/>
        <a:ext cx="790496" cy="1392019"/>
      </dsp:txXfrm>
    </dsp:sp>
    <dsp:sp modelId="{82FE9043-E54F-4EFE-9D1B-AFBA05C8732E}">
      <dsp:nvSpPr>
        <dsp:cNvPr id="0" name=""/>
        <dsp:cNvSpPr/>
      </dsp:nvSpPr>
      <dsp:spPr>
        <a:xfrm>
          <a:off x="1949855" y="2875014"/>
          <a:ext cx="1067888" cy="1836394"/>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608EE3-A8A0-4EA5-A2BF-A10E94AA03E9}">
      <dsp:nvSpPr>
        <dsp:cNvPr id="0" name=""/>
        <dsp:cNvSpPr/>
      </dsp:nvSpPr>
      <dsp:spPr>
        <a:xfrm>
          <a:off x="2017721" y="2939486"/>
          <a:ext cx="1067888" cy="1836394"/>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Sensor Systems: </a:t>
          </a:r>
          <a:r>
            <a:rPr lang="en-US" sz="1100" b="0" kern="1200" dirty="0"/>
            <a:t>Maria C</a:t>
          </a:r>
          <a:r>
            <a:rPr lang="en-US" sz="1100" b="1" kern="1200" dirty="0"/>
            <a:t>.</a:t>
          </a:r>
          <a:endParaRPr lang="en-US" sz="1100" kern="1200" dirty="0"/>
        </a:p>
      </dsp:txBody>
      <dsp:txXfrm>
        <a:off x="2048998" y="2970763"/>
        <a:ext cx="1005334" cy="1773840"/>
      </dsp:txXfrm>
    </dsp:sp>
    <dsp:sp modelId="{E3D09D31-0E87-45C3-A6C3-09A3E2CDA431}">
      <dsp:nvSpPr>
        <dsp:cNvPr id="0" name=""/>
        <dsp:cNvSpPr/>
      </dsp:nvSpPr>
      <dsp:spPr>
        <a:xfrm>
          <a:off x="3043636" y="2939079"/>
          <a:ext cx="813701" cy="965681"/>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038AA-4FD4-4781-9F2A-09A5781B0AFC}">
      <dsp:nvSpPr>
        <dsp:cNvPr id="0" name=""/>
        <dsp:cNvSpPr/>
      </dsp:nvSpPr>
      <dsp:spPr>
        <a:xfrm>
          <a:off x="3111502" y="3003552"/>
          <a:ext cx="813701" cy="965681"/>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Electrical Power System:</a:t>
          </a:r>
        </a:p>
        <a:p>
          <a:pPr marL="0" lvl="0" indent="0" algn="ctr" defTabSz="488950">
            <a:lnSpc>
              <a:spcPct val="90000"/>
            </a:lnSpc>
            <a:spcBef>
              <a:spcPct val="0"/>
            </a:spcBef>
            <a:spcAft>
              <a:spcPct val="35000"/>
            </a:spcAft>
            <a:buNone/>
          </a:pPr>
          <a:r>
            <a:rPr lang="en-US" sz="1100" kern="1200" dirty="0"/>
            <a:t>Joel A.</a:t>
          </a:r>
        </a:p>
      </dsp:txBody>
      <dsp:txXfrm>
        <a:off x="3135334" y="3027384"/>
        <a:ext cx="766037" cy="918017"/>
      </dsp:txXfrm>
    </dsp:sp>
    <dsp:sp modelId="{A8697A15-3144-4371-9BA1-59C30D9927DF}">
      <dsp:nvSpPr>
        <dsp:cNvPr id="0" name=""/>
        <dsp:cNvSpPr/>
      </dsp:nvSpPr>
      <dsp:spPr>
        <a:xfrm>
          <a:off x="4030089" y="3030077"/>
          <a:ext cx="944172" cy="192217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8B5CC7-7CF4-446A-901F-46CA1FD5A853}">
      <dsp:nvSpPr>
        <dsp:cNvPr id="0" name=""/>
        <dsp:cNvSpPr/>
      </dsp:nvSpPr>
      <dsp:spPr>
        <a:xfrm>
          <a:off x="4097954" y="3094549"/>
          <a:ext cx="944172" cy="1922175"/>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Communication &amp; Data Handling:</a:t>
          </a:r>
        </a:p>
        <a:p>
          <a:pPr marL="0" lvl="0" indent="0" algn="ctr" defTabSz="488950">
            <a:lnSpc>
              <a:spcPct val="90000"/>
            </a:lnSpc>
            <a:spcBef>
              <a:spcPct val="0"/>
            </a:spcBef>
            <a:spcAft>
              <a:spcPct val="35000"/>
            </a:spcAft>
            <a:buNone/>
          </a:pPr>
          <a:r>
            <a:rPr lang="en-US" sz="1100" kern="1200" dirty="0"/>
            <a:t>Demetrios D.</a:t>
          </a:r>
        </a:p>
      </dsp:txBody>
      <dsp:txXfrm>
        <a:off x="4125608" y="3122203"/>
        <a:ext cx="888864" cy="1866867"/>
      </dsp:txXfrm>
    </dsp:sp>
    <dsp:sp modelId="{E05CF314-E41E-4186-840D-F820697381A7}">
      <dsp:nvSpPr>
        <dsp:cNvPr id="0" name=""/>
        <dsp:cNvSpPr/>
      </dsp:nvSpPr>
      <dsp:spPr>
        <a:xfrm>
          <a:off x="5065924" y="3032703"/>
          <a:ext cx="936940" cy="192289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F14F16-8B1A-4C47-80DB-2BB2A60751B2}">
      <dsp:nvSpPr>
        <dsp:cNvPr id="0" name=""/>
        <dsp:cNvSpPr/>
      </dsp:nvSpPr>
      <dsp:spPr>
        <a:xfrm>
          <a:off x="5133789" y="3097175"/>
          <a:ext cx="936940" cy="1922896"/>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CanSat Integration &amp; Testing:</a:t>
          </a:r>
        </a:p>
        <a:p>
          <a:pPr marL="0" lvl="0" indent="0" algn="ctr" defTabSz="488950">
            <a:lnSpc>
              <a:spcPct val="90000"/>
            </a:lnSpc>
            <a:spcBef>
              <a:spcPct val="0"/>
            </a:spcBef>
            <a:spcAft>
              <a:spcPct val="35000"/>
            </a:spcAft>
            <a:buNone/>
          </a:pPr>
          <a:r>
            <a:rPr lang="en-US" sz="1100" kern="1200" dirty="0"/>
            <a:t> Sakif C .</a:t>
          </a:r>
        </a:p>
      </dsp:txBody>
      <dsp:txXfrm>
        <a:off x="5161231" y="3124617"/>
        <a:ext cx="882056" cy="1868012"/>
      </dsp:txXfrm>
    </dsp:sp>
    <dsp:sp modelId="{A6F9CB66-80CA-4D83-9FF1-2D2CDC340BA3}">
      <dsp:nvSpPr>
        <dsp:cNvPr id="0" name=""/>
        <dsp:cNvSpPr/>
      </dsp:nvSpPr>
      <dsp:spPr>
        <a:xfrm>
          <a:off x="6100623" y="2793445"/>
          <a:ext cx="877425" cy="1923319"/>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635B64-1779-48EE-8061-A6E5259CEA9A}">
      <dsp:nvSpPr>
        <dsp:cNvPr id="0" name=""/>
        <dsp:cNvSpPr/>
      </dsp:nvSpPr>
      <dsp:spPr>
        <a:xfrm>
          <a:off x="6168488" y="2857917"/>
          <a:ext cx="877425" cy="1923319"/>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Mission Operations &amp; Analysis: </a:t>
          </a:r>
          <a:r>
            <a:rPr lang="en-US" sz="1100" kern="1200" dirty="0"/>
            <a:t>Ruben P.</a:t>
          </a:r>
        </a:p>
      </dsp:txBody>
      <dsp:txXfrm>
        <a:off x="6194187" y="2883616"/>
        <a:ext cx="826027" cy="1871921"/>
      </dsp:txXfrm>
    </dsp:sp>
    <dsp:sp modelId="{C7BC1D31-BB59-4055-A7F7-CF4180000528}">
      <dsp:nvSpPr>
        <dsp:cNvPr id="0" name=""/>
        <dsp:cNvSpPr/>
      </dsp:nvSpPr>
      <dsp:spPr>
        <a:xfrm>
          <a:off x="7169092" y="2717127"/>
          <a:ext cx="1276784" cy="186571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513FA5-0988-4C2A-807F-164B71210D5F}">
      <dsp:nvSpPr>
        <dsp:cNvPr id="0" name=""/>
        <dsp:cNvSpPr/>
      </dsp:nvSpPr>
      <dsp:spPr>
        <a:xfrm>
          <a:off x="7236958" y="2781599"/>
          <a:ext cx="1276784" cy="1865715"/>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Management</a:t>
          </a:r>
          <a:r>
            <a:rPr lang="en-US" sz="1100" kern="1200" dirty="0"/>
            <a:t>: Ruben P.</a:t>
          </a:r>
        </a:p>
        <a:p>
          <a:pPr marL="0" lvl="0" indent="0" algn="ctr" defTabSz="488950">
            <a:lnSpc>
              <a:spcPct val="90000"/>
            </a:lnSpc>
            <a:spcBef>
              <a:spcPct val="0"/>
            </a:spcBef>
            <a:spcAft>
              <a:spcPct val="35000"/>
            </a:spcAft>
            <a:buNone/>
          </a:pPr>
          <a:r>
            <a:rPr lang="en-US" sz="1100" kern="1200" dirty="0"/>
            <a:t>.</a:t>
          </a:r>
        </a:p>
      </dsp:txBody>
      <dsp:txXfrm>
        <a:off x="7274354" y="2818995"/>
        <a:ext cx="1201992" cy="1790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E9B12-999A-4138-95DE-3B583F70FCD6}">
      <dsp:nvSpPr>
        <dsp:cNvPr id="0" name=""/>
        <dsp:cNvSpPr/>
      </dsp:nvSpPr>
      <dsp:spPr>
        <a:xfrm rot="5400000">
          <a:off x="-249787" y="270938"/>
          <a:ext cx="1665247" cy="116567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Pre launch</a:t>
          </a:r>
        </a:p>
      </dsp:txBody>
      <dsp:txXfrm rot="-5400000">
        <a:off x="1" y="603988"/>
        <a:ext cx="1165673" cy="499574"/>
      </dsp:txXfrm>
    </dsp:sp>
    <dsp:sp modelId="{FDF9D384-5183-436F-A931-3DE32F89FFF3}">
      <dsp:nvSpPr>
        <dsp:cNvPr id="0" name=""/>
        <dsp:cNvSpPr/>
      </dsp:nvSpPr>
      <dsp:spPr>
        <a:xfrm rot="5400000">
          <a:off x="2937231" y="-1750407"/>
          <a:ext cx="1082410" cy="462552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Preflight briefing</a:t>
          </a:r>
        </a:p>
        <a:p>
          <a:pPr marL="171450" lvl="1" indent="-171450" algn="l" defTabSz="711200">
            <a:lnSpc>
              <a:spcPct val="90000"/>
            </a:lnSpc>
            <a:spcBef>
              <a:spcPct val="0"/>
            </a:spcBef>
            <a:spcAft>
              <a:spcPct val="15000"/>
            </a:spcAft>
            <a:buChar char="•"/>
          </a:pPr>
          <a:r>
            <a:rPr lang="en-US" sz="1600" kern="1200" dirty="0"/>
            <a:t>The mechanical &amp; electrical components will be placed into the CanSat</a:t>
          </a:r>
        </a:p>
        <a:p>
          <a:pPr marL="171450" lvl="1" indent="-171450" algn="l" defTabSz="711200">
            <a:lnSpc>
              <a:spcPct val="90000"/>
            </a:lnSpc>
            <a:spcBef>
              <a:spcPct val="0"/>
            </a:spcBef>
            <a:spcAft>
              <a:spcPct val="15000"/>
            </a:spcAft>
            <a:buChar char="•"/>
          </a:pPr>
          <a:r>
            <a:rPr lang="en-US" sz="1600" kern="1200" dirty="0"/>
            <a:t>Integrate </a:t>
          </a:r>
          <a:r>
            <a:rPr lang="en-US" sz="1600" kern="1200" dirty="0" err="1"/>
            <a:t>CanSat</a:t>
          </a:r>
          <a:r>
            <a:rPr lang="en-US" sz="1600" kern="1200" dirty="0"/>
            <a:t> into Payload</a:t>
          </a:r>
        </a:p>
      </dsp:txBody>
      <dsp:txXfrm rot="-5400000">
        <a:off x="1165674" y="73989"/>
        <a:ext cx="4572687" cy="976732"/>
      </dsp:txXfrm>
    </dsp:sp>
    <dsp:sp modelId="{1E27A9B7-9FA0-484E-989B-1A0A5D010040}">
      <dsp:nvSpPr>
        <dsp:cNvPr id="0" name=""/>
        <dsp:cNvSpPr/>
      </dsp:nvSpPr>
      <dsp:spPr>
        <a:xfrm rot="5400000">
          <a:off x="-249787" y="1753270"/>
          <a:ext cx="1665247" cy="116567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Rocket Launched</a:t>
          </a:r>
        </a:p>
      </dsp:txBody>
      <dsp:txXfrm rot="-5400000">
        <a:off x="1" y="2086320"/>
        <a:ext cx="1165673" cy="499574"/>
      </dsp:txXfrm>
    </dsp:sp>
    <dsp:sp modelId="{1FCB0BD6-CD3C-4F99-875D-F1EC5869A12F}">
      <dsp:nvSpPr>
        <dsp:cNvPr id="0" name=""/>
        <dsp:cNvSpPr/>
      </dsp:nvSpPr>
      <dsp:spPr>
        <a:xfrm rot="5400000">
          <a:off x="2937231" y="-268074"/>
          <a:ext cx="1082410" cy="462552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a:t>CanSat</a:t>
          </a:r>
          <a:r>
            <a:rPr lang="en-US" sz="1600" kern="1200" dirty="0"/>
            <a:t>  will rest in payload envelope </a:t>
          </a:r>
        </a:p>
        <a:p>
          <a:pPr marL="171450" lvl="1" indent="-171450" algn="l" defTabSz="711200">
            <a:lnSpc>
              <a:spcPct val="90000"/>
            </a:lnSpc>
            <a:spcBef>
              <a:spcPct val="0"/>
            </a:spcBef>
            <a:spcAft>
              <a:spcPct val="15000"/>
            </a:spcAft>
            <a:buChar char="•"/>
          </a:pPr>
          <a:r>
            <a:rPr lang="en-US" sz="1600" kern="1200" dirty="0"/>
            <a:t>Rocket is launched</a:t>
          </a:r>
        </a:p>
        <a:p>
          <a:pPr marL="171450" lvl="1" indent="-171450" algn="l" defTabSz="711200">
            <a:lnSpc>
              <a:spcPct val="90000"/>
            </a:lnSpc>
            <a:spcBef>
              <a:spcPct val="0"/>
            </a:spcBef>
            <a:spcAft>
              <a:spcPct val="15000"/>
            </a:spcAft>
            <a:buChar char="•"/>
          </a:pPr>
          <a:r>
            <a:rPr lang="en-US" sz="1600" kern="1200" dirty="0"/>
            <a:t>Receive telemetry</a:t>
          </a:r>
        </a:p>
      </dsp:txBody>
      <dsp:txXfrm rot="-5400000">
        <a:off x="1165674" y="1556322"/>
        <a:ext cx="4572687" cy="976732"/>
      </dsp:txXfrm>
    </dsp:sp>
    <dsp:sp modelId="{5589C682-CC0A-4389-8625-25D247884655}">
      <dsp:nvSpPr>
        <dsp:cNvPr id="0" name=""/>
        <dsp:cNvSpPr/>
      </dsp:nvSpPr>
      <dsp:spPr>
        <a:xfrm rot="5400000">
          <a:off x="-249787" y="3440188"/>
          <a:ext cx="1665247" cy="116567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CanSat Deployment</a:t>
          </a:r>
        </a:p>
      </dsp:txBody>
      <dsp:txXfrm rot="-5400000">
        <a:off x="1" y="3773238"/>
        <a:ext cx="1165673" cy="499574"/>
      </dsp:txXfrm>
    </dsp:sp>
    <dsp:sp modelId="{398D1319-C6B1-408D-AC51-ABE6C0296F85}">
      <dsp:nvSpPr>
        <dsp:cNvPr id="0" name=""/>
        <dsp:cNvSpPr/>
      </dsp:nvSpPr>
      <dsp:spPr>
        <a:xfrm rot="5400000">
          <a:off x="2732644" y="1418843"/>
          <a:ext cx="1491583" cy="462552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600m altitude the CanSat is deployed</a:t>
          </a:r>
        </a:p>
        <a:p>
          <a:pPr marL="171450" lvl="1" indent="-171450" algn="l" defTabSz="711200">
            <a:lnSpc>
              <a:spcPct val="90000"/>
            </a:lnSpc>
            <a:spcBef>
              <a:spcPct val="0"/>
            </a:spcBef>
            <a:spcAft>
              <a:spcPct val="15000"/>
            </a:spcAft>
            <a:buChar char="•"/>
          </a:pPr>
          <a:r>
            <a:rPr lang="en-US" sz="1600" kern="1200" dirty="0"/>
            <a:t>Data will be received for the following</a:t>
          </a:r>
        </a:p>
        <a:p>
          <a:pPr marL="342900" lvl="2" indent="-171450" algn="l" defTabSz="711200">
            <a:lnSpc>
              <a:spcPct val="90000"/>
            </a:lnSpc>
            <a:spcBef>
              <a:spcPct val="0"/>
            </a:spcBef>
            <a:spcAft>
              <a:spcPct val="15000"/>
            </a:spcAft>
            <a:buChar char="•"/>
          </a:pPr>
          <a:r>
            <a:rPr lang="en-US" sz="1600" kern="1200" dirty="0"/>
            <a:t>altitude, </a:t>
          </a:r>
        </a:p>
        <a:p>
          <a:pPr marL="342900" lvl="2" indent="-171450" algn="l" defTabSz="711200">
            <a:lnSpc>
              <a:spcPct val="90000"/>
            </a:lnSpc>
            <a:spcBef>
              <a:spcPct val="0"/>
            </a:spcBef>
            <a:spcAft>
              <a:spcPct val="15000"/>
            </a:spcAft>
            <a:buChar char="•"/>
          </a:pPr>
          <a:r>
            <a:rPr lang="en-US" sz="1600" kern="1200" dirty="0"/>
            <a:t>pressure</a:t>
          </a:r>
        </a:p>
        <a:p>
          <a:pPr marL="342900" lvl="2" indent="-171450" algn="l" defTabSz="711200">
            <a:lnSpc>
              <a:spcPct val="90000"/>
            </a:lnSpc>
            <a:spcBef>
              <a:spcPct val="0"/>
            </a:spcBef>
            <a:spcAft>
              <a:spcPct val="15000"/>
            </a:spcAft>
            <a:buChar char="•"/>
          </a:pPr>
          <a:r>
            <a:rPr lang="en-US" sz="1600" kern="1200" dirty="0"/>
            <a:t>temperature data.</a:t>
          </a:r>
        </a:p>
      </dsp:txBody>
      <dsp:txXfrm rot="-5400000">
        <a:off x="1165673" y="3058628"/>
        <a:ext cx="4552713" cy="1345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9B85A-C32C-4AF9-A5DB-373FBA2F07CD}">
      <dsp:nvSpPr>
        <dsp:cNvPr id="0" name=""/>
        <dsp:cNvSpPr/>
      </dsp:nvSpPr>
      <dsp:spPr>
        <a:xfrm rot="5400000">
          <a:off x="-403450" y="407584"/>
          <a:ext cx="2689671" cy="188277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PAYLOAD SEPERATES FROM CONTAINER</a:t>
          </a:r>
        </a:p>
      </dsp:txBody>
      <dsp:txXfrm rot="-5400000">
        <a:off x="1" y="945518"/>
        <a:ext cx="1882770" cy="806901"/>
      </dsp:txXfrm>
    </dsp:sp>
    <dsp:sp modelId="{A64494AE-2A48-4459-9317-DADA89221BB6}">
      <dsp:nvSpPr>
        <dsp:cNvPr id="0" name=""/>
        <dsp:cNvSpPr/>
      </dsp:nvSpPr>
      <dsp:spPr>
        <a:xfrm rot="5400000">
          <a:off x="3077141" y="-1118173"/>
          <a:ext cx="1748286" cy="413702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At 500m altitude the payload will separate from the container</a:t>
          </a:r>
        </a:p>
        <a:p>
          <a:pPr marL="171450" lvl="1" indent="-171450" algn="l" defTabSz="711200">
            <a:lnSpc>
              <a:spcPct val="90000"/>
            </a:lnSpc>
            <a:spcBef>
              <a:spcPct val="0"/>
            </a:spcBef>
            <a:spcAft>
              <a:spcPct val="15000"/>
            </a:spcAft>
            <a:buChar char="•"/>
          </a:pPr>
          <a:r>
            <a:rPr lang="en-US" sz="1600" kern="1200" dirty="0"/>
            <a:t>This is where the </a:t>
          </a:r>
          <a:r>
            <a:rPr lang="en-US" sz="1600" kern="1200" dirty="0" err="1"/>
            <a:t>Autorotative</a:t>
          </a:r>
          <a:r>
            <a:rPr lang="en-US" sz="1600" kern="1200" dirty="0"/>
            <a:t> blades are deployed</a:t>
          </a:r>
        </a:p>
        <a:p>
          <a:pPr marL="171450" lvl="1" indent="-171450" algn="l" defTabSz="711200">
            <a:lnSpc>
              <a:spcPct val="90000"/>
            </a:lnSpc>
            <a:spcBef>
              <a:spcPct val="0"/>
            </a:spcBef>
            <a:spcAft>
              <a:spcPct val="15000"/>
            </a:spcAft>
            <a:buChar char="•"/>
          </a:pPr>
          <a:r>
            <a:rPr lang="en-US" sz="1600" kern="1200" dirty="0"/>
            <a:t>The CanSat should stabilize at a minimum of 300m.</a:t>
          </a:r>
        </a:p>
        <a:p>
          <a:pPr marL="171450" lvl="1" indent="-171450" algn="l" defTabSz="711200">
            <a:lnSpc>
              <a:spcPct val="90000"/>
            </a:lnSpc>
            <a:spcBef>
              <a:spcPct val="0"/>
            </a:spcBef>
            <a:spcAft>
              <a:spcPct val="15000"/>
            </a:spcAft>
            <a:buChar char="•"/>
          </a:pPr>
          <a:r>
            <a:rPr lang="en-US" sz="1600" kern="1200" dirty="0">
              <a:solidFill>
                <a:srgbClr val="000000"/>
              </a:solidFill>
              <a:cs typeface="Times New Roman" pitchFamily="18" charset="0"/>
            </a:rPr>
            <a:t>Descent rate must be &lt;10m/s  and &gt;4m/s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rot="-5400000">
        <a:off x="1882770" y="161542"/>
        <a:ext cx="4051685" cy="1577598"/>
      </dsp:txXfrm>
    </dsp:sp>
    <dsp:sp modelId="{E3090D3B-51C2-4872-A839-8D91F7BE6789}">
      <dsp:nvSpPr>
        <dsp:cNvPr id="0" name=""/>
        <dsp:cNvSpPr/>
      </dsp:nvSpPr>
      <dsp:spPr>
        <a:xfrm rot="5400000">
          <a:off x="-403450" y="2815044"/>
          <a:ext cx="2689671" cy="188277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POST-FLIGHT</a:t>
          </a:r>
        </a:p>
      </dsp:txBody>
      <dsp:txXfrm rot="-5400000">
        <a:off x="1" y="3352978"/>
        <a:ext cx="1882770" cy="806901"/>
      </dsp:txXfrm>
    </dsp:sp>
    <dsp:sp modelId="{1DD7F36D-59C2-432D-87E6-AC6BCF01A976}">
      <dsp:nvSpPr>
        <dsp:cNvPr id="0" name=""/>
        <dsp:cNvSpPr/>
      </dsp:nvSpPr>
      <dsp:spPr>
        <a:xfrm rot="5400000">
          <a:off x="3077141" y="1217222"/>
          <a:ext cx="1748286" cy="413702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a:t>At this stage the payload will be at 0m altitude.</a:t>
          </a:r>
          <a:endParaRPr lang="en-US" sz="1600" kern="1200" dirty="0"/>
        </a:p>
        <a:p>
          <a:pPr marL="171450" lvl="1" indent="-171450" algn="l" defTabSz="711200">
            <a:lnSpc>
              <a:spcPct val="90000"/>
            </a:lnSpc>
            <a:spcBef>
              <a:spcPct val="0"/>
            </a:spcBef>
            <a:spcAft>
              <a:spcPct val="15000"/>
            </a:spcAft>
            <a:buChar char="•"/>
          </a:pPr>
          <a:r>
            <a:rPr lang="en-US" sz="1600" kern="1200" dirty="0"/>
            <a:t>The payload will be located</a:t>
          </a:r>
        </a:p>
        <a:p>
          <a:pPr marL="171450" lvl="1" indent="-171450" algn="l" defTabSz="711200">
            <a:lnSpc>
              <a:spcPct val="90000"/>
            </a:lnSpc>
            <a:spcBef>
              <a:spcPct val="0"/>
            </a:spcBef>
            <a:spcAft>
              <a:spcPct val="15000"/>
            </a:spcAft>
            <a:buChar char="•"/>
          </a:pPr>
          <a:r>
            <a:rPr lang="en-US" sz="1600" kern="1200" dirty="0"/>
            <a:t>The egg will be checked to determine if it survived</a:t>
          </a:r>
          <a:r>
            <a:rPr lang="en-US" sz="2200" kern="1200" dirty="0"/>
            <a:t>.</a:t>
          </a:r>
        </a:p>
      </dsp:txBody>
      <dsp:txXfrm rot="-5400000">
        <a:off x="1882770" y="2496937"/>
        <a:ext cx="4051685" cy="1577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2590E-6480-4BB0-8031-1CC0F008D75E}">
      <dsp:nvSpPr>
        <dsp:cNvPr id="0" name=""/>
        <dsp:cNvSpPr/>
      </dsp:nvSpPr>
      <dsp:spPr>
        <a:xfrm rot="5400000">
          <a:off x="579289" y="1612796"/>
          <a:ext cx="1304913" cy="148559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25984-0086-477F-8B88-2504149060FB}">
      <dsp:nvSpPr>
        <dsp:cNvPr id="0" name=""/>
        <dsp:cNvSpPr/>
      </dsp:nvSpPr>
      <dsp:spPr>
        <a:xfrm>
          <a:off x="233567" y="166274"/>
          <a:ext cx="2196705" cy="15376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8:00am-12:00pm</a:t>
          </a:r>
        </a:p>
      </dsp:txBody>
      <dsp:txXfrm>
        <a:off x="308641" y="241348"/>
        <a:ext cx="2046557" cy="1387474"/>
      </dsp:txXfrm>
    </dsp:sp>
    <dsp:sp modelId="{D79A6F8F-277E-4F15-925F-26B285CEEF66}">
      <dsp:nvSpPr>
        <dsp:cNvPr id="0" name=""/>
        <dsp:cNvSpPr/>
      </dsp:nvSpPr>
      <dsp:spPr>
        <a:xfrm>
          <a:off x="2533290" y="76204"/>
          <a:ext cx="3228260" cy="1822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Launch preparations</a:t>
          </a:r>
        </a:p>
        <a:p>
          <a:pPr marL="114300" lvl="1" indent="-114300" algn="l" defTabSz="666750">
            <a:lnSpc>
              <a:spcPct val="90000"/>
            </a:lnSpc>
            <a:spcBef>
              <a:spcPct val="0"/>
            </a:spcBef>
            <a:spcAft>
              <a:spcPct val="15000"/>
            </a:spcAft>
            <a:buChar char="•"/>
          </a:pPr>
          <a:r>
            <a:rPr lang="en-US" sz="1500" kern="1200" dirty="0"/>
            <a:t>Check in</a:t>
          </a:r>
        </a:p>
        <a:p>
          <a:pPr marL="114300" lvl="1" indent="-114300" algn="l" defTabSz="666750">
            <a:lnSpc>
              <a:spcPct val="90000"/>
            </a:lnSpc>
            <a:spcBef>
              <a:spcPct val="0"/>
            </a:spcBef>
            <a:spcAft>
              <a:spcPct val="15000"/>
            </a:spcAft>
            <a:buChar char="•"/>
          </a:pPr>
          <a:r>
            <a:rPr lang="en-US" sz="1500" kern="1200" dirty="0"/>
            <a:t>Obtaining the Science vehicle egg</a:t>
          </a:r>
        </a:p>
        <a:p>
          <a:pPr marL="114300" lvl="1" indent="-114300" algn="l" defTabSz="666750">
            <a:lnSpc>
              <a:spcPct val="90000"/>
            </a:lnSpc>
            <a:spcBef>
              <a:spcPct val="0"/>
            </a:spcBef>
            <a:spcAft>
              <a:spcPct val="15000"/>
            </a:spcAft>
            <a:buChar char="•"/>
          </a:pPr>
          <a:r>
            <a:rPr lang="en-US" sz="1500" kern="1200" dirty="0"/>
            <a:t>Assemble antennas and ground station</a:t>
          </a:r>
        </a:p>
        <a:p>
          <a:pPr marL="114300" lvl="1" indent="-114300" algn="l" defTabSz="666750">
            <a:lnSpc>
              <a:spcPct val="90000"/>
            </a:lnSpc>
            <a:spcBef>
              <a:spcPct val="0"/>
            </a:spcBef>
            <a:spcAft>
              <a:spcPct val="15000"/>
            </a:spcAft>
            <a:buChar char="•"/>
          </a:pPr>
          <a:r>
            <a:rPr lang="en-US" sz="1500" kern="1200" dirty="0"/>
            <a:t>Perform Final CanSat Tests and reparations</a:t>
          </a:r>
        </a:p>
      </dsp:txBody>
      <dsp:txXfrm>
        <a:off x="2533290" y="76204"/>
        <a:ext cx="3228260" cy="1822242"/>
      </dsp:txXfrm>
    </dsp:sp>
    <dsp:sp modelId="{201ECDA4-AC6B-4B77-AC82-2B460EEBAAA3}">
      <dsp:nvSpPr>
        <dsp:cNvPr id="0" name=""/>
        <dsp:cNvSpPr/>
      </dsp:nvSpPr>
      <dsp:spPr>
        <a:xfrm rot="5400000">
          <a:off x="2791932" y="3340054"/>
          <a:ext cx="1304913" cy="148559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9403E2-8FA9-44D7-ABB6-54B700CC792B}">
      <dsp:nvSpPr>
        <dsp:cNvPr id="0" name=""/>
        <dsp:cNvSpPr/>
      </dsp:nvSpPr>
      <dsp:spPr>
        <a:xfrm>
          <a:off x="2446210" y="1893532"/>
          <a:ext cx="2196705" cy="15376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12:00pm-1:00pm</a:t>
          </a:r>
        </a:p>
      </dsp:txBody>
      <dsp:txXfrm>
        <a:off x="2521284" y="1968606"/>
        <a:ext cx="2046557" cy="1387474"/>
      </dsp:txXfrm>
    </dsp:sp>
    <dsp:sp modelId="{66C14620-08DD-4CC6-A36F-C0CD26454213}">
      <dsp:nvSpPr>
        <dsp:cNvPr id="0" name=""/>
        <dsp:cNvSpPr/>
      </dsp:nvSpPr>
      <dsp:spPr>
        <a:xfrm>
          <a:off x="4648195" y="2057404"/>
          <a:ext cx="2527696" cy="1242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err="1"/>
            <a:t>CanSat</a:t>
          </a:r>
          <a:r>
            <a:rPr lang="en-US" sz="1500" kern="1200" dirty="0"/>
            <a:t> is submitted</a:t>
          </a:r>
        </a:p>
        <a:p>
          <a:pPr marL="114300" lvl="1" indent="-114300" algn="l" defTabSz="666750">
            <a:lnSpc>
              <a:spcPct val="90000"/>
            </a:lnSpc>
            <a:spcBef>
              <a:spcPct val="0"/>
            </a:spcBef>
            <a:spcAft>
              <a:spcPct val="15000"/>
            </a:spcAft>
            <a:buChar char="•"/>
          </a:pPr>
          <a:r>
            <a:rPr lang="en-US" sz="1500" kern="1200" dirty="0"/>
            <a:t>Any Ground Station problem are worked</a:t>
          </a:r>
        </a:p>
      </dsp:txBody>
      <dsp:txXfrm>
        <a:off x="4648195" y="2057404"/>
        <a:ext cx="2527696" cy="1242774"/>
      </dsp:txXfrm>
    </dsp:sp>
    <dsp:sp modelId="{0A4B686C-6B7B-4037-B4DC-C360D1BC22F4}">
      <dsp:nvSpPr>
        <dsp:cNvPr id="0" name=""/>
        <dsp:cNvSpPr/>
      </dsp:nvSpPr>
      <dsp:spPr>
        <a:xfrm>
          <a:off x="4658853" y="3620789"/>
          <a:ext cx="2196705" cy="15376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1:00pm</a:t>
          </a:r>
        </a:p>
      </dsp:txBody>
      <dsp:txXfrm>
        <a:off x="4733927" y="3695863"/>
        <a:ext cx="2046557" cy="1387474"/>
      </dsp:txXfrm>
    </dsp:sp>
    <dsp:sp modelId="{0AEEFA8E-1EDF-42BF-BE90-05D582C4794B}">
      <dsp:nvSpPr>
        <dsp:cNvPr id="0" name=""/>
        <dsp:cNvSpPr/>
      </dsp:nvSpPr>
      <dsp:spPr>
        <a:xfrm>
          <a:off x="6855558" y="3767437"/>
          <a:ext cx="1597674" cy="1242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Launch will start</a:t>
          </a:r>
        </a:p>
        <a:p>
          <a:pPr marL="114300" lvl="1" indent="-114300" algn="l" defTabSz="666750">
            <a:lnSpc>
              <a:spcPct val="90000"/>
            </a:lnSpc>
            <a:spcBef>
              <a:spcPct val="0"/>
            </a:spcBef>
            <a:spcAft>
              <a:spcPct val="15000"/>
            </a:spcAft>
            <a:buChar char="•"/>
          </a:pPr>
          <a:r>
            <a:rPr lang="en-US" sz="1500" kern="1200" dirty="0"/>
            <a:t>Data is recovered </a:t>
          </a:r>
        </a:p>
      </dsp:txBody>
      <dsp:txXfrm>
        <a:off x="6855558" y="3767437"/>
        <a:ext cx="1597674" cy="12427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4818C-C651-47E2-A418-1E357E6E4B2B}">
      <dsp:nvSpPr>
        <dsp:cNvPr id="0" name=""/>
        <dsp:cNvSpPr/>
      </dsp:nvSpPr>
      <dsp:spPr>
        <a:xfrm>
          <a:off x="-5858768" y="-896635"/>
          <a:ext cx="6974870" cy="6974870"/>
        </a:xfrm>
        <a:prstGeom prst="blockArc">
          <a:avLst>
            <a:gd name="adj1" fmla="val 18900000"/>
            <a:gd name="adj2" fmla="val 2700000"/>
            <a:gd name="adj3" fmla="val 31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5B91F1-B40F-443C-9376-4E00B9CB3526}">
      <dsp:nvSpPr>
        <dsp:cNvPr id="0" name=""/>
        <dsp:cNvSpPr/>
      </dsp:nvSpPr>
      <dsp:spPr>
        <a:xfrm>
          <a:off x="584189" y="398361"/>
          <a:ext cx="8029773" cy="7971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2728" tIns="50800" rIns="50800" bIns="50800" numCol="1" spcCol="1270" anchor="t" anchorCtr="0">
          <a:noAutofit/>
        </a:bodyPr>
        <a:lstStyle/>
        <a:p>
          <a:pPr marL="0" lvl="0" indent="0" algn="l" defTabSz="889000">
            <a:lnSpc>
              <a:spcPct val="90000"/>
            </a:lnSpc>
            <a:spcBef>
              <a:spcPct val="0"/>
            </a:spcBef>
            <a:spcAft>
              <a:spcPct val="35000"/>
            </a:spcAft>
            <a:buNone/>
          </a:pPr>
          <a:r>
            <a:rPr lang="en-US" sz="2000" kern="1200" dirty="0"/>
            <a:t>Mission Control Officer:</a:t>
          </a:r>
        </a:p>
        <a:p>
          <a:pPr marL="228600" lvl="1" indent="-228600" algn="l" defTabSz="889000">
            <a:lnSpc>
              <a:spcPct val="90000"/>
            </a:lnSpc>
            <a:spcBef>
              <a:spcPct val="0"/>
            </a:spcBef>
            <a:spcAft>
              <a:spcPct val="15000"/>
            </a:spcAft>
            <a:buChar char="•"/>
          </a:pPr>
          <a:r>
            <a:rPr lang="en-US" sz="2000" kern="1200" dirty="0"/>
            <a:t>Ruben Perez</a:t>
          </a:r>
        </a:p>
        <a:p>
          <a:pPr marL="228600" lvl="1" indent="-228600" algn="l" defTabSz="889000">
            <a:lnSpc>
              <a:spcPct val="90000"/>
            </a:lnSpc>
            <a:spcBef>
              <a:spcPct val="0"/>
            </a:spcBef>
            <a:spcAft>
              <a:spcPct val="15000"/>
            </a:spcAft>
            <a:buChar char="•"/>
          </a:pPr>
          <a:r>
            <a:rPr lang="en-US" sz="2000" kern="1200" dirty="0"/>
            <a:t> 	</a:t>
          </a:r>
        </a:p>
      </dsp:txBody>
      <dsp:txXfrm>
        <a:off x="584189" y="398361"/>
        <a:ext cx="8029773" cy="797137"/>
      </dsp:txXfrm>
    </dsp:sp>
    <dsp:sp modelId="{A92D5611-8BCF-4EEE-9229-6669DD21808A}">
      <dsp:nvSpPr>
        <dsp:cNvPr id="0" name=""/>
        <dsp:cNvSpPr/>
      </dsp:nvSpPr>
      <dsp:spPr>
        <a:xfrm>
          <a:off x="85978" y="298719"/>
          <a:ext cx="996421" cy="99642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975314-DE3C-4C35-8C4A-643C29E86A10}">
      <dsp:nvSpPr>
        <dsp:cNvPr id="0" name=""/>
        <dsp:cNvSpPr/>
      </dsp:nvSpPr>
      <dsp:spPr>
        <a:xfrm>
          <a:off x="1041206" y="1594274"/>
          <a:ext cx="7572756" cy="7971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2728" tIns="50800" rIns="50800" bIns="50800" numCol="1" spcCol="1270" anchor="t" anchorCtr="0">
          <a:noAutofit/>
        </a:bodyPr>
        <a:lstStyle/>
        <a:p>
          <a:pPr marL="0" lvl="0" indent="0" algn="l" defTabSz="889000">
            <a:lnSpc>
              <a:spcPct val="90000"/>
            </a:lnSpc>
            <a:spcBef>
              <a:spcPct val="0"/>
            </a:spcBef>
            <a:spcAft>
              <a:spcPct val="35000"/>
            </a:spcAft>
            <a:buNone/>
          </a:pPr>
          <a:r>
            <a:rPr lang="en-US" sz="2000" kern="1200" dirty="0"/>
            <a:t>CanSat Crew:</a:t>
          </a:r>
        </a:p>
        <a:p>
          <a:pPr marL="228600" lvl="1" indent="-228600" algn="l" defTabSz="889000">
            <a:lnSpc>
              <a:spcPct val="90000"/>
            </a:lnSpc>
            <a:spcBef>
              <a:spcPct val="0"/>
            </a:spcBef>
            <a:spcAft>
              <a:spcPct val="15000"/>
            </a:spcAft>
            <a:buChar char="•"/>
          </a:pPr>
          <a:r>
            <a:rPr lang="en-US" sz="2000" kern="1200" dirty="0"/>
            <a:t>Patrick Guillaume &amp; Joel Annenberg</a:t>
          </a:r>
        </a:p>
      </dsp:txBody>
      <dsp:txXfrm>
        <a:off x="1041206" y="1594274"/>
        <a:ext cx="7572756" cy="797137"/>
      </dsp:txXfrm>
    </dsp:sp>
    <dsp:sp modelId="{FC143133-C87E-4130-86E1-7DEA53C24ECC}">
      <dsp:nvSpPr>
        <dsp:cNvPr id="0" name=""/>
        <dsp:cNvSpPr/>
      </dsp:nvSpPr>
      <dsp:spPr>
        <a:xfrm>
          <a:off x="542995" y="1494632"/>
          <a:ext cx="996421" cy="99642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828409-643C-472D-80D7-B1D770D43BC6}">
      <dsp:nvSpPr>
        <dsp:cNvPr id="0" name=""/>
        <dsp:cNvSpPr/>
      </dsp:nvSpPr>
      <dsp:spPr>
        <a:xfrm>
          <a:off x="1041206" y="2790187"/>
          <a:ext cx="7572756" cy="7971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2728" tIns="50800" rIns="50800" bIns="50800" numCol="1" spcCol="1270" anchor="t" anchorCtr="0">
          <a:noAutofit/>
        </a:bodyPr>
        <a:lstStyle/>
        <a:p>
          <a:pPr marL="0" lvl="0" indent="0" algn="l" defTabSz="889000">
            <a:lnSpc>
              <a:spcPct val="90000"/>
            </a:lnSpc>
            <a:spcBef>
              <a:spcPct val="0"/>
            </a:spcBef>
            <a:spcAft>
              <a:spcPct val="35000"/>
            </a:spcAft>
            <a:buNone/>
          </a:pPr>
          <a:r>
            <a:rPr lang="en-US" sz="2000" kern="1200" dirty="0"/>
            <a:t>Ground Station Crew:</a:t>
          </a:r>
        </a:p>
        <a:p>
          <a:pPr marL="228600" lvl="1" indent="-228600" algn="l" defTabSz="889000">
            <a:lnSpc>
              <a:spcPct val="90000"/>
            </a:lnSpc>
            <a:spcBef>
              <a:spcPct val="0"/>
            </a:spcBef>
            <a:spcAft>
              <a:spcPct val="15000"/>
            </a:spcAft>
            <a:buChar char="•"/>
          </a:pPr>
          <a:r>
            <a:rPr lang="en-US" sz="2000" kern="1200" dirty="0"/>
            <a:t>Demetrios Doumas</a:t>
          </a:r>
        </a:p>
      </dsp:txBody>
      <dsp:txXfrm>
        <a:off x="1041206" y="2790187"/>
        <a:ext cx="7572756" cy="797137"/>
      </dsp:txXfrm>
    </dsp:sp>
    <dsp:sp modelId="{177B122F-BF3F-445F-8843-7DAE553FA955}">
      <dsp:nvSpPr>
        <dsp:cNvPr id="0" name=""/>
        <dsp:cNvSpPr/>
      </dsp:nvSpPr>
      <dsp:spPr>
        <a:xfrm>
          <a:off x="542995" y="2690545"/>
          <a:ext cx="996421" cy="99642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C399C0-F5FC-4D5B-B0FB-FAD9C306F4E1}">
      <dsp:nvSpPr>
        <dsp:cNvPr id="0" name=""/>
        <dsp:cNvSpPr/>
      </dsp:nvSpPr>
      <dsp:spPr>
        <a:xfrm>
          <a:off x="584189" y="3986101"/>
          <a:ext cx="8029773" cy="7971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2728" tIns="50800" rIns="50800" bIns="50800" numCol="1" spcCol="1270" anchor="t" anchorCtr="0">
          <a:noAutofit/>
        </a:bodyPr>
        <a:lstStyle/>
        <a:p>
          <a:pPr marL="0" lvl="0" indent="0" algn="l" defTabSz="889000">
            <a:lnSpc>
              <a:spcPct val="90000"/>
            </a:lnSpc>
            <a:spcBef>
              <a:spcPct val="0"/>
            </a:spcBef>
            <a:spcAft>
              <a:spcPct val="35000"/>
            </a:spcAft>
            <a:buNone/>
          </a:pPr>
          <a:r>
            <a:rPr lang="en-US" sz="2000" kern="1200" dirty="0"/>
            <a:t>Recovery Crew:</a:t>
          </a:r>
        </a:p>
        <a:p>
          <a:pPr marL="228600" lvl="1" indent="-228600" algn="l" defTabSz="889000">
            <a:lnSpc>
              <a:spcPct val="90000"/>
            </a:lnSpc>
            <a:spcBef>
              <a:spcPct val="0"/>
            </a:spcBef>
            <a:spcAft>
              <a:spcPct val="15000"/>
            </a:spcAft>
            <a:buChar char="•"/>
          </a:pPr>
          <a:r>
            <a:rPr lang="en-US" sz="2000" kern="1200" dirty="0"/>
            <a:t>Maria Caceres &amp; Majlinda Malellari</a:t>
          </a:r>
        </a:p>
        <a:p>
          <a:pPr marL="228600" lvl="1" indent="-228600" algn="l" defTabSz="889000">
            <a:lnSpc>
              <a:spcPct val="90000"/>
            </a:lnSpc>
            <a:spcBef>
              <a:spcPct val="0"/>
            </a:spcBef>
            <a:spcAft>
              <a:spcPct val="15000"/>
            </a:spcAft>
            <a:buChar char="•"/>
          </a:pPr>
          <a:endParaRPr lang="en-US" sz="2000" kern="1200" dirty="0"/>
        </a:p>
      </dsp:txBody>
      <dsp:txXfrm>
        <a:off x="584189" y="3986101"/>
        <a:ext cx="8029773" cy="797137"/>
      </dsp:txXfrm>
    </dsp:sp>
    <dsp:sp modelId="{A411C5C5-5692-40E7-8DBA-A2ACE1EECD01}">
      <dsp:nvSpPr>
        <dsp:cNvPr id="0" name=""/>
        <dsp:cNvSpPr/>
      </dsp:nvSpPr>
      <dsp:spPr>
        <a:xfrm>
          <a:off x="85978" y="3886459"/>
          <a:ext cx="996421" cy="99642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dirty="0"/>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dirty="0"/>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dirty="0"/>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DEA91F83-514E-463A-8471-50DA73ACF3A0}" type="slidenum">
              <a:rPr lang="en-US"/>
              <a:pPr>
                <a:defRPr/>
              </a:pPr>
              <a:t>‹#›</a:t>
            </a:fld>
            <a:endParaRPr lang="en-US" dirty="0"/>
          </a:p>
        </p:txBody>
      </p:sp>
    </p:spTree>
    <p:extLst>
      <p:ext uri="{BB962C8B-B14F-4D97-AF65-F5344CB8AC3E}">
        <p14:creationId xmlns:p14="http://schemas.microsoft.com/office/powerpoint/2010/main" val="9601176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EA91F83-514E-463A-8471-50DA73ACF3A0}" type="slidenum">
              <a:rPr lang="en-US" smtClean="0"/>
              <a:pPr>
                <a:defRPr/>
              </a:pPr>
              <a:t>1</a:t>
            </a:fld>
            <a:endParaRPr lang="en-US" dirty="0"/>
          </a:p>
        </p:txBody>
      </p:sp>
    </p:spTree>
    <p:extLst>
      <p:ext uri="{BB962C8B-B14F-4D97-AF65-F5344CB8AC3E}">
        <p14:creationId xmlns:p14="http://schemas.microsoft.com/office/powerpoint/2010/main" val="2537331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EA91F83-514E-463A-8471-50DA73ACF3A0}" type="slidenum">
              <a:rPr lang="en-US" smtClean="0"/>
              <a:pPr>
                <a:defRPr/>
              </a:pPr>
              <a:t>4</a:t>
            </a:fld>
            <a:endParaRPr lang="en-US" dirty="0"/>
          </a:p>
        </p:txBody>
      </p:sp>
    </p:spTree>
    <p:extLst>
      <p:ext uri="{BB962C8B-B14F-4D97-AF65-F5344CB8AC3E}">
        <p14:creationId xmlns:p14="http://schemas.microsoft.com/office/powerpoint/2010/main" val="116191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EA91F83-514E-463A-8471-50DA73ACF3A0}" type="slidenum">
              <a:rPr lang="en-US" smtClean="0"/>
              <a:pPr>
                <a:defRPr/>
              </a:pPr>
              <a:t>52</a:t>
            </a:fld>
            <a:endParaRPr lang="en-US" dirty="0"/>
          </a:p>
        </p:txBody>
      </p:sp>
    </p:spTree>
    <p:extLst>
      <p:ext uri="{BB962C8B-B14F-4D97-AF65-F5344CB8AC3E}">
        <p14:creationId xmlns:p14="http://schemas.microsoft.com/office/powerpoint/2010/main" val="1771547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EA91F83-514E-463A-8471-50DA73ACF3A0}" type="slidenum">
              <a:rPr lang="en-US" smtClean="0"/>
              <a:pPr>
                <a:defRPr/>
              </a:pPr>
              <a:t>58</a:t>
            </a:fld>
            <a:endParaRPr lang="en-US" dirty="0"/>
          </a:p>
        </p:txBody>
      </p:sp>
    </p:spTree>
    <p:extLst>
      <p:ext uri="{BB962C8B-B14F-4D97-AF65-F5344CB8AC3E}">
        <p14:creationId xmlns:p14="http://schemas.microsoft.com/office/powerpoint/2010/main" val="2587275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EA91F83-514E-463A-8471-50DA73ACF3A0}" type="slidenum">
              <a:rPr lang="en-US" smtClean="0"/>
              <a:pPr>
                <a:defRPr/>
              </a:pPr>
              <a:t>72</a:t>
            </a:fld>
            <a:endParaRPr lang="en-US" dirty="0"/>
          </a:p>
        </p:txBody>
      </p:sp>
    </p:spTree>
    <p:extLst>
      <p:ext uri="{BB962C8B-B14F-4D97-AF65-F5344CB8AC3E}">
        <p14:creationId xmlns:p14="http://schemas.microsoft.com/office/powerpoint/2010/main" val="12428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C686909-0AF9-4B12-8A79-990487F241A0}" type="slidenum">
              <a:rPr lang="en-US" smtClean="0"/>
              <a:pPr eaLnBrk="1" hangingPunct="1"/>
              <a:t>107</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2418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EA91F83-514E-463A-8471-50DA73ACF3A0}" type="slidenum">
              <a:rPr lang="en-US" smtClean="0"/>
              <a:pPr>
                <a:defRPr/>
              </a:pPr>
              <a:t>167</a:t>
            </a:fld>
            <a:endParaRPr lang="en-US" dirty="0"/>
          </a:p>
        </p:txBody>
      </p:sp>
    </p:spTree>
    <p:extLst>
      <p:ext uri="{BB962C8B-B14F-4D97-AF65-F5344CB8AC3E}">
        <p14:creationId xmlns:p14="http://schemas.microsoft.com/office/powerpoint/2010/main" val="46657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userDrawn="1"/>
        </p:nvSpPr>
        <p:spPr bwMode="auto">
          <a:xfrm>
            <a:off x="228600" y="6400800"/>
            <a:ext cx="86868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 name="Line 8"/>
          <p:cNvSpPr>
            <a:spLocks noChangeShapeType="1"/>
          </p:cNvSpPr>
          <p:nvPr userDrawn="1"/>
        </p:nvSpPr>
        <p:spPr bwMode="auto">
          <a:xfrm>
            <a:off x="228600" y="990600"/>
            <a:ext cx="86868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6" name="Text Box 10"/>
          <p:cNvSpPr txBox="1">
            <a:spLocks noChangeArrowheads="1"/>
          </p:cNvSpPr>
          <p:nvPr userDrawn="1"/>
        </p:nvSpPr>
        <p:spPr bwMode="auto">
          <a:xfrm>
            <a:off x="76200" y="76200"/>
            <a:ext cx="1447800" cy="822325"/>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dirty="0"/>
              <a:t>Team Logo</a:t>
            </a:r>
          </a:p>
          <a:p>
            <a:pPr algn="ctr" eaLnBrk="1" hangingPunct="1"/>
            <a:r>
              <a:rPr lang="en-US" sz="1200" dirty="0"/>
              <a:t>Here</a:t>
            </a:r>
          </a:p>
        </p:txBody>
      </p:sp>
      <p:sp>
        <p:nvSpPr>
          <p:cNvPr id="11266" name="Rectangle 2"/>
          <p:cNvSpPr>
            <a:spLocks noGrp="1" noChangeArrowheads="1"/>
          </p:cNvSpPr>
          <p:nvPr>
            <p:ph type="ctrTitle"/>
          </p:nvPr>
        </p:nvSpPr>
        <p:spPr>
          <a:xfrm>
            <a:off x="685800" y="2130425"/>
            <a:ext cx="7772400" cy="1470025"/>
          </a:xfrm>
        </p:spPr>
        <p:txBody>
          <a:bodyPr/>
          <a:lstStyle>
            <a:lvl1pPr algn="ctr">
              <a:defRPr sz="3200"/>
            </a:lvl1pPr>
          </a:lstStyle>
          <a:p>
            <a:pPr lvl="0"/>
            <a:r>
              <a:rPr lang="en-US" noProof="0" dirty="0"/>
              <a:t>Click to edit Master title style</a:t>
            </a:r>
          </a:p>
        </p:txBody>
      </p:sp>
      <p:sp>
        <p:nvSpPr>
          <p:cNvPr id="11267" name="Rectangle 3"/>
          <p:cNvSpPr>
            <a:spLocks noGrp="1" noChangeArrowheads="1"/>
          </p:cNvSpPr>
          <p:nvPr>
            <p:ph type="subTitle" idx="1"/>
          </p:nvPr>
        </p:nvSpPr>
        <p:spPr>
          <a:xfrm>
            <a:off x="1371600" y="4343400"/>
            <a:ext cx="6400800" cy="1295400"/>
          </a:xfrm>
        </p:spPr>
        <p:txBody>
          <a:bodyPr/>
          <a:lstStyle>
            <a:lvl1pPr marL="0" indent="0" algn="ctr">
              <a:buFontTx/>
              <a:buNone/>
              <a:defRPr/>
            </a:lvl1pPr>
          </a:lstStyle>
          <a:p>
            <a:pPr lvl="0"/>
            <a:r>
              <a:rPr lang="en-US" noProof="0"/>
              <a:t>Click to edit Master subtitle style</a:t>
            </a:r>
          </a:p>
        </p:txBody>
      </p:sp>
      <p:sp>
        <p:nvSpPr>
          <p:cNvPr id="8" name="Rectangle 5"/>
          <p:cNvSpPr>
            <a:spLocks noGrp="1" noChangeArrowheads="1"/>
          </p:cNvSpPr>
          <p:nvPr>
            <p:ph type="ftr" sz="quarter" idx="10"/>
          </p:nvPr>
        </p:nvSpPr>
        <p:spPr/>
        <p:txBody>
          <a:bodyPr/>
          <a:lstStyle>
            <a:lvl1pPr>
              <a:defRPr dirty="0" err="1" smtClean="0"/>
            </a:lvl1pPr>
          </a:lstStyle>
          <a:p>
            <a:pPr>
              <a:defRPr/>
            </a:pPr>
            <a:r>
              <a:rPr lang="en-US"/>
              <a:t>CanSat 2015 CDR:  Team 4996 (Phoenix)</a:t>
            </a:r>
            <a:endParaRPr lang="en-US" dirty="0"/>
          </a:p>
        </p:txBody>
      </p:sp>
      <p:sp>
        <p:nvSpPr>
          <p:cNvPr id="9" name="Rectangle 6"/>
          <p:cNvSpPr>
            <a:spLocks noGrp="1" noChangeArrowheads="1"/>
          </p:cNvSpPr>
          <p:nvPr>
            <p:ph type="sldNum" sz="quarter" idx="11"/>
          </p:nvPr>
        </p:nvSpPr>
        <p:spPr>
          <a:xfrm>
            <a:off x="8001000" y="6477000"/>
            <a:ext cx="685800" cy="247650"/>
          </a:xfrm>
        </p:spPr>
        <p:txBody>
          <a:bodyPr/>
          <a:lstStyle>
            <a:lvl1pPr>
              <a:defRPr smtClean="0"/>
            </a:lvl1pPr>
          </a:lstStyle>
          <a:p>
            <a:pPr>
              <a:defRPr/>
            </a:pPr>
            <a:fld id="{E94A752C-1B91-4DBD-8A41-F5C80105EAB4}" type="slidenum">
              <a:rPr lang="en-US"/>
              <a:pPr>
                <a:defRPr/>
              </a:pPr>
              <a:t>‹#›</a:t>
            </a:fld>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34200" y="0"/>
            <a:ext cx="1955275" cy="951480"/>
          </a:xfrm>
          <a:prstGeom prst="rect">
            <a:avLst/>
          </a:prstGeom>
        </p:spPr>
      </p:pic>
      <p:sp>
        <p:nvSpPr>
          <p:cNvPr id="3" name="Rectangle 2"/>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672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6A2310D-1CE7-45C8-9301-9220DDD8AB78}" type="slidenum">
              <a:rPr lang="en-US"/>
              <a:pPr>
                <a:defRPr/>
              </a:pPr>
              <a:t>‹#›</a:t>
            </a:fld>
            <a:endParaRPr lang="en-US" dirty="0"/>
          </a:p>
        </p:txBody>
      </p:sp>
      <p:sp>
        <p:nvSpPr>
          <p:cNvPr id="7" name="Rectangle 6"/>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7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762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26541AE-9BA4-4FC3-9A67-C73637D198AA}" type="slidenum">
              <a:rPr lang="en-US"/>
              <a:pPr>
                <a:defRPr/>
              </a:pPr>
              <a:t>‹#›</a:t>
            </a:fld>
            <a:endParaRPr lang="en-US" dirty="0"/>
          </a:p>
        </p:txBody>
      </p:sp>
      <p:sp>
        <p:nvSpPr>
          <p:cNvPr id="7" name="Rectangle 6"/>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035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76200"/>
            <a:ext cx="5943600" cy="838200"/>
          </a:xfrm>
        </p:spPr>
        <p:txBody>
          <a:bodyPr/>
          <a:lstStyle/>
          <a:p>
            <a:r>
              <a:rPr lang="en-US"/>
              <a:t>Click to edit Master title style</a:t>
            </a:r>
          </a:p>
        </p:txBody>
      </p:sp>
      <p:sp>
        <p:nvSpPr>
          <p:cNvPr id="3" name="Text Placeholder 2"/>
          <p:cNvSpPr>
            <a:spLocks noGrp="1"/>
          </p:cNvSpPr>
          <p:nvPr>
            <p:ph type="body" sz="half" idx="1"/>
          </p:nvPr>
        </p:nvSpPr>
        <p:spPr>
          <a:xfrm>
            <a:off x="228600" y="1066800"/>
            <a:ext cx="8686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8600" y="3733800"/>
            <a:ext cx="8686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1629B5CD-6744-4325-87AC-A96E6A5A693E}" type="slidenum">
              <a:rPr lang="en-US"/>
              <a:pPr>
                <a:defRPr/>
              </a:pPr>
              <a:t>‹#›</a:t>
            </a:fld>
            <a:endParaRPr lang="en-US" dirty="0"/>
          </a:p>
        </p:txBody>
      </p:sp>
      <p:sp>
        <p:nvSpPr>
          <p:cNvPr id="8" name="Rectangle 7"/>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794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00200" y="76200"/>
            <a:ext cx="5943600" cy="838200"/>
          </a:xfrm>
        </p:spPr>
        <p:txBody>
          <a:bodyPr/>
          <a:lstStyle/>
          <a:p>
            <a:r>
              <a:rPr lang="en-US"/>
              <a:t>Click to edit Master title style</a:t>
            </a:r>
          </a:p>
        </p:txBody>
      </p:sp>
      <p:sp>
        <p:nvSpPr>
          <p:cNvPr id="3" name="Content Placeholder 2"/>
          <p:cNvSpPr>
            <a:spLocks noGrp="1"/>
          </p:cNvSpPr>
          <p:nvPr>
            <p:ph sz="half" idx="1"/>
          </p:nvPr>
        </p:nvSpPr>
        <p:spPr>
          <a:xfrm>
            <a:off x="228600" y="1066800"/>
            <a:ext cx="8686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3733800"/>
            <a:ext cx="8686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19A4957-7AB6-40F0-A5A2-E6253374DCE3}" type="slidenum">
              <a:rPr lang="en-US"/>
              <a:pPr>
                <a:defRPr/>
              </a:pPr>
              <a:t>‹#›</a:t>
            </a:fld>
            <a:endParaRPr lang="en-US" dirty="0"/>
          </a:p>
        </p:txBody>
      </p:sp>
      <p:sp>
        <p:nvSpPr>
          <p:cNvPr id="8" name="Rectangle 7"/>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966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76200"/>
            <a:ext cx="5943600" cy="838200"/>
          </a:xfrm>
        </p:spPr>
        <p:txBody>
          <a:bodyPr/>
          <a:lstStyle/>
          <a:p>
            <a:r>
              <a:rPr lang="en-US"/>
              <a:t>Click to edit Master title style</a:t>
            </a:r>
          </a:p>
        </p:txBody>
      </p:sp>
      <p:sp>
        <p:nvSpPr>
          <p:cNvPr id="3" name="Text Placeholder 2"/>
          <p:cNvSpPr>
            <a:spLocks noGrp="1"/>
          </p:cNvSpPr>
          <p:nvPr>
            <p:ph type="body" sz="half" idx="1"/>
          </p:nvPr>
        </p:nvSpPr>
        <p:spPr>
          <a:xfrm>
            <a:off x="228600" y="1066800"/>
            <a:ext cx="42672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66800"/>
            <a:ext cx="42672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B322626A-AF37-4CEB-83A2-B6A9D9CADFE2}" type="slidenum">
              <a:rPr lang="en-US"/>
              <a:pPr>
                <a:defRPr/>
              </a:pPr>
              <a:t>‹#›</a:t>
            </a:fld>
            <a:endParaRPr lang="en-US" dirty="0"/>
          </a:p>
        </p:txBody>
      </p:sp>
      <p:sp>
        <p:nvSpPr>
          <p:cNvPr id="8" name="Rectangle 7"/>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64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2D455A9B-6A32-48C0-82CD-4D1895E3425D}" type="slidenum">
              <a:rPr lang="en-US"/>
              <a:pPr>
                <a:defRPr/>
              </a:pPr>
              <a:t>‹#›</a:t>
            </a:fld>
            <a:endParaRPr lang="en-US" dirty="0"/>
          </a:p>
        </p:txBody>
      </p:sp>
      <p:sp>
        <p:nvSpPr>
          <p:cNvPr id="7" name="Rectangle 6"/>
          <p:cNvSpPr/>
          <p:nvPr userDrawn="1"/>
        </p:nvSpPr>
        <p:spPr>
          <a:xfrm>
            <a:off x="8153400" y="228600"/>
            <a:ext cx="533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18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27F8BBA5-49F0-417F-BCDA-F8F960CA755D}" type="slidenum">
              <a:rPr lang="en-US"/>
              <a:pPr>
                <a:defRPr/>
              </a:pPr>
              <a:t>‹#›</a:t>
            </a:fld>
            <a:endParaRPr lang="en-US" dirty="0"/>
          </a:p>
        </p:txBody>
      </p:sp>
      <p:sp>
        <p:nvSpPr>
          <p:cNvPr id="7" name="Rectangle 6"/>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450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0"/>
            <a:ext cx="42672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66800"/>
            <a:ext cx="42672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01847916-7E76-401D-8110-B71D89D4261C}" type="slidenum">
              <a:rPr lang="en-US"/>
              <a:pPr>
                <a:defRPr/>
              </a:pPr>
              <a:t>‹#›</a:t>
            </a:fld>
            <a:endParaRPr lang="en-US" dirty="0"/>
          </a:p>
        </p:txBody>
      </p:sp>
      <p:sp>
        <p:nvSpPr>
          <p:cNvPr id="8" name="Rectangle 7"/>
          <p:cNvSpPr/>
          <p:nvPr userDrawn="1"/>
        </p:nvSpPr>
        <p:spPr>
          <a:xfrm>
            <a:off x="8153400" y="228600"/>
            <a:ext cx="533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43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B12787E-B3A5-4FF2-AFDE-958562693768}" type="slidenum">
              <a:rPr lang="en-US"/>
              <a:pPr>
                <a:defRPr/>
              </a:pPr>
              <a:t>‹#›</a:t>
            </a:fld>
            <a:endParaRPr lang="en-US" dirty="0"/>
          </a:p>
        </p:txBody>
      </p:sp>
      <p:sp>
        <p:nvSpPr>
          <p:cNvPr id="10" name="Rectangle 9"/>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004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2BB84B8A-DA55-4921-BFE0-C435B400699E}" type="slidenum">
              <a:rPr lang="en-US"/>
              <a:pPr>
                <a:defRPr/>
              </a:pPr>
              <a:t>‹#›</a:t>
            </a:fld>
            <a:endParaRPr lang="en-US" dirty="0"/>
          </a:p>
        </p:txBody>
      </p:sp>
      <p:sp>
        <p:nvSpPr>
          <p:cNvPr id="6" name="Rectangle 5"/>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913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0D6194AF-2F2B-4D73-914C-3205BB6B86D4}" type="slidenum">
              <a:rPr lang="en-US"/>
              <a:pPr>
                <a:defRPr/>
              </a:pPr>
              <a:t>‹#›</a:t>
            </a:fld>
            <a:endParaRPr lang="en-US" dirty="0"/>
          </a:p>
        </p:txBody>
      </p:sp>
      <p:sp>
        <p:nvSpPr>
          <p:cNvPr id="5" name="Rectangle 4"/>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1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9F52F9FA-C6FC-45D9-B4B6-CFE568801C53}" type="slidenum">
              <a:rPr lang="en-US"/>
              <a:pPr>
                <a:defRPr/>
              </a:pPr>
              <a:t>‹#›</a:t>
            </a:fld>
            <a:endParaRPr lang="en-US" dirty="0"/>
          </a:p>
        </p:txBody>
      </p:sp>
      <p:sp>
        <p:nvSpPr>
          <p:cNvPr id="8" name="Rectangle 7"/>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475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CanSat 2015 CDR:  Team 4996 (Phoenix)</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CED509E-1355-426C-B128-82A6CA8F57C3}" type="slidenum">
              <a:rPr lang="en-US"/>
              <a:pPr>
                <a:defRPr/>
              </a:pPr>
              <a:t>‹#›</a:t>
            </a:fld>
            <a:endParaRPr lang="en-US" dirty="0"/>
          </a:p>
        </p:txBody>
      </p:sp>
      <p:sp>
        <p:nvSpPr>
          <p:cNvPr id="8" name="Rectangle 7"/>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94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200" y="76200"/>
            <a:ext cx="5943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8600" y="1066800"/>
            <a:ext cx="8686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28600" y="6477000"/>
            <a:ext cx="2362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smtClean="0"/>
            </a:lvl1pPr>
          </a:lstStyle>
          <a:p>
            <a:pPr>
              <a:defRPr/>
            </a:pPr>
            <a:endParaRPr lang="en-US" dirty="0"/>
          </a:p>
        </p:txBody>
      </p:sp>
      <p:sp>
        <p:nvSpPr>
          <p:cNvPr id="1029" name="Rectangle 5"/>
          <p:cNvSpPr>
            <a:spLocks noGrp="1" noChangeArrowheads="1"/>
          </p:cNvSpPr>
          <p:nvPr>
            <p:ph type="ftr" sz="quarter" idx="3"/>
          </p:nvPr>
        </p:nvSpPr>
        <p:spPr bwMode="auto">
          <a:xfrm>
            <a:off x="2743200" y="6477000"/>
            <a:ext cx="3657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smtClean="0"/>
            </a:lvl1pPr>
          </a:lstStyle>
          <a:p>
            <a:pPr>
              <a:defRPr/>
            </a:pPr>
            <a:r>
              <a:rPr lang="en-US"/>
              <a:t>CanSat 2015 CDR:  Team 4996 (Phoenix)</a:t>
            </a:r>
            <a:endParaRPr lang="en-US" dirty="0"/>
          </a:p>
        </p:txBody>
      </p:sp>
      <p:sp>
        <p:nvSpPr>
          <p:cNvPr id="1030" name="Rectangle 6"/>
          <p:cNvSpPr>
            <a:spLocks noGrp="1" noChangeArrowheads="1"/>
          </p:cNvSpPr>
          <p:nvPr>
            <p:ph type="sldNum" sz="quarter" idx="4"/>
          </p:nvPr>
        </p:nvSpPr>
        <p:spPr bwMode="auto">
          <a:xfrm>
            <a:off x="8001000" y="6461125"/>
            <a:ext cx="685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smtClean="0"/>
            </a:lvl1pPr>
          </a:lstStyle>
          <a:p>
            <a:pPr>
              <a:defRPr/>
            </a:pPr>
            <a:fld id="{9289B60D-236E-4D20-89A0-4DBC474BD76B}" type="slidenum">
              <a:rPr lang="en-US"/>
              <a:pPr>
                <a:defRPr/>
              </a:pPr>
              <a:t>‹#›</a:t>
            </a:fld>
            <a:endParaRPr lang="en-US" dirty="0"/>
          </a:p>
        </p:txBody>
      </p:sp>
      <p:sp>
        <p:nvSpPr>
          <p:cNvPr id="1031" name="Line 7"/>
          <p:cNvSpPr>
            <a:spLocks noChangeShapeType="1"/>
          </p:cNvSpPr>
          <p:nvPr userDrawn="1"/>
        </p:nvSpPr>
        <p:spPr bwMode="auto">
          <a:xfrm>
            <a:off x="228600" y="6400800"/>
            <a:ext cx="86868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32" name="Line 8"/>
          <p:cNvSpPr>
            <a:spLocks noChangeShapeType="1"/>
          </p:cNvSpPr>
          <p:nvPr userDrawn="1"/>
        </p:nvSpPr>
        <p:spPr bwMode="auto">
          <a:xfrm>
            <a:off x="228600" y="990600"/>
            <a:ext cx="86868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34" name="Text Box 10"/>
          <p:cNvSpPr txBox="1">
            <a:spLocks noChangeArrowheads="1"/>
          </p:cNvSpPr>
          <p:nvPr userDrawn="1"/>
        </p:nvSpPr>
        <p:spPr bwMode="auto">
          <a:xfrm>
            <a:off x="76200" y="76200"/>
            <a:ext cx="1447800" cy="822325"/>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dirty="0"/>
              <a:t>Team Logo</a:t>
            </a:r>
          </a:p>
          <a:p>
            <a:pPr algn="ctr" eaLnBrk="1" hangingPunct="1"/>
            <a:r>
              <a:rPr lang="en-US" sz="1200" dirty="0"/>
              <a:t>Here</a:t>
            </a:r>
          </a:p>
          <a:p>
            <a:pPr algn="ctr" eaLnBrk="1" hangingPunct="1"/>
            <a:r>
              <a:rPr lang="en-US" sz="1200" dirty="0"/>
              <a:t>(If You Want)</a:t>
            </a:r>
          </a:p>
        </p:txBody>
      </p:sp>
      <p:pic>
        <p:nvPicPr>
          <p:cNvPr id="11" name="Picture 13"/>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967537" y="9525"/>
            <a:ext cx="194786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8153400" y="3048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7"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dt="0"/>
  <p:txStyles>
    <p:titleStyle>
      <a:lvl1pPr algn="l" rtl="0" eaLnBrk="0" fontAlgn="base" hangingPunct="0">
        <a:spcBef>
          <a:spcPct val="0"/>
        </a:spcBef>
        <a:spcAft>
          <a:spcPct val="0"/>
        </a:spcAft>
        <a:defRPr sz="2400" b="1">
          <a:solidFill>
            <a:schemeClr val="accent2"/>
          </a:solidFill>
          <a:latin typeface="+mj-lt"/>
          <a:ea typeface="+mj-ea"/>
          <a:cs typeface="+mj-cs"/>
        </a:defRPr>
      </a:lvl1pPr>
      <a:lvl2pPr algn="l" rtl="0" eaLnBrk="0" fontAlgn="base" hangingPunct="0">
        <a:spcBef>
          <a:spcPct val="0"/>
        </a:spcBef>
        <a:spcAft>
          <a:spcPct val="0"/>
        </a:spcAft>
        <a:defRPr sz="2400" b="1">
          <a:solidFill>
            <a:schemeClr val="accent2"/>
          </a:solidFill>
          <a:latin typeface="Arial" charset="0"/>
        </a:defRPr>
      </a:lvl2pPr>
      <a:lvl3pPr algn="l" rtl="0" eaLnBrk="0" fontAlgn="base" hangingPunct="0">
        <a:spcBef>
          <a:spcPct val="0"/>
        </a:spcBef>
        <a:spcAft>
          <a:spcPct val="0"/>
        </a:spcAft>
        <a:defRPr sz="2400" b="1">
          <a:solidFill>
            <a:schemeClr val="accent2"/>
          </a:solidFill>
          <a:latin typeface="Arial" charset="0"/>
        </a:defRPr>
      </a:lvl3pPr>
      <a:lvl4pPr algn="l" rtl="0" eaLnBrk="0" fontAlgn="base" hangingPunct="0">
        <a:spcBef>
          <a:spcPct val="0"/>
        </a:spcBef>
        <a:spcAft>
          <a:spcPct val="0"/>
        </a:spcAft>
        <a:defRPr sz="2400" b="1">
          <a:solidFill>
            <a:schemeClr val="accent2"/>
          </a:solidFill>
          <a:latin typeface="Arial" charset="0"/>
        </a:defRPr>
      </a:lvl4pPr>
      <a:lvl5pPr algn="l" rtl="0" eaLnBrk="0" fontAlgn="base" hangingPunct="0">
        <a:spcBef>
          <a:spcPct val="0"/>
        </a:spcBef>
        <a:spcAft>
          <a:spcPct val="0"/>
        </a:spcAft>
        <a:defRPr sz="2400" b="1">
          <a:solidFill>
            <a:schemeClr val="accent2"/>
          </a:solidFill>
          <a:latin typeface="Arial" charset="0"/>
        </a:defRPr>
      </a:lvl5pPr>
      <a:lvl6pPr marL="457200" algn="l" rtl="0" fontAlgn="base">
        <a:spcBef>
          <a:spcPct val="0"/>
        </a:spcBef>
        <a:spcAft>
          <a:spcPct val="0"/>
        </a:spcAft>
        <a:defRPr sz="2400" b="1">
          <a:solidFill>
            <a:schemeClr val="accent2"/>
          </a:solidFill>
          <a:latin typeface="Arial" charset="0"/>
        </a:defRPr>
      </a:lvl6pPr>
      <a:lvl7pPr marL="914400" algn="l" rtl="0" fontAlgn="base">
        <a:spcBef>
          <a:spcPct val="0"/>
        </a:spcBef>
        <a:spcAft>
          <a:spcPct val="0"/>
        </a:spcAft>
        <a:defRPr sz="2400" b="1">
          <a:solidFill>
            <a:schemeClr val="accent2"/>
          </a:solidFill>
          <a:latin typeface="Arial" charset="0"/>
        </a:defRPr>
      </a:lvl7pPr>
      <a:lvl8pPr marL="1371600" algn="l" rtl="0" fontAlgn="base">
        <a:spcBef>
          <a:spcPct val="0"/>
        </a:spcBef>
        <a:spcAft>
          <a:spcPct val="0"/>
        </a:spcAft>
        <a:defRPr sz="2400" b="1">
          <a:solidFill>
            <a:schemeClr val="accent2"/>
          </a:solidFill>
          <a:latin typeface="Arial" charset="0"/>
        </a:defRPr>
      </a:lvl8pPr>
      <a:lvl9pPr marL="1828800" algn="l" rtl="0" fontAlgn="base">
        <a:spcBef>
          <a:spcPct val="0"/>
        </a:spcBef>
        <a:spcAft>
          <a:spcPct val="0"/>
        </a:spcAft>
        <a:defRPr sz="2400" b="1">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93.emf"/></Relationships>
</file>

<file path=ppt/slides/_rels/slide11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95.emf"/></Relationships>
</file>

<file path=ppt/slides/_rels/slide1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1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9.png"/><Relationship Id="rId7" Type="http://schemas.openxmlformats.org/officeDocument/2006/relationships/image" Target="NUL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ftr"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3075" name="Rectangle 6"/>
          <p:cNvSpPr>
            <a:spLocks noGrp="1" noChangeArrowheads="1"/>
          </p:cNvSpPr>
          <p:nvPr>
            <p:ph type="sldNum"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C9396BD-7866-4D77-B6D6-1AA17BB1DF4F}" type="slidenum">
              <a:rPr lang="en-US"/>
              <a:pPr eaLnBrk="1" hangingPunct="1"/>
              <a:t>1</a:t>
            </a:fld>
            <a:endParaRPr lang="en-US" dirty="0"/>
          </a:p>
        </p:txBody>
      </p:sp>
      <p:sp>
        <p:nvSpPr>
          <p:cNvPr id="3076" name="Rectangle 2"/>
          <p:cNvSpPr>
            <a:spLocks noGrp="1" noChangeArrowheads="1"/>
          </p:cNvSpPr>
          <p:nvPr>
            <p:ph type="ctrTitle"/>
          </p:nvPr>
        </p:nvSpPr>
        <p:spPr>
          <a:xfrm>
            <a:off x="685800" y="2130425"/>
            <a:ext cx="7772400" cy="1831975"/>
          </a:xfrm>
        </p:spPr>
        <p:txBody>
          <a:bodyPr/>
          <a:lstStyle/>
          <a:p>
            <a:pPr eaLnBrk="1" hangingPunct="1"/>
            <a:r>
              <a:rPr lang="en-US" dirty="0"/>
              <a:t>CanSat 2015</a:t>
            </a:r>
            <a:br>
              <a:rPr lang="en-US" dirty="0"/>
            </a:br>
            <a:r>
              <a:rPr lang="en-US" dirty="0"/>
              <a:t>Critical Design Review (CDR)</a:t>
            </a:r>
            <a:endParaRPr lang="en-US" i="1" dirty="0"/>
          </a:p>
        </p:txBody>
      </p:sp>
      <p:sp>
        <p:nvSpPr>
          <p:cNvPr id="3077" name="Rectangle 3"/>
          <p:cNvSpPr>
            <a:spLocks noGrp="1" noChangeArrowheads="1"/>
          </p:cNvSpPr>
          <p:nvPr>
            <p:ph type="subTitle" idx="1"/>
          </p:nvPr>
        </p:nvSpPr>
        <p:spPr/>
        <p:txBody>
          <a:bodyPr/>
          <a:lstStyle/>
          <a:p>
            <a:pPr eaLnBrk="1" hangingPunct="1"/>
            <a:r>
              <a:rPr lang="en-US" dirty="0"/>
              <a:t>Team 4996</a:t>
            </a:r>
          </a:p>
          <a:p>
            <a:pPr eaLnBrk="1" hangingPunct="1"/>
            <a:r>
              <a:rPr lang="en-US" dirty="0"/>
              <a:t>Team Phoenix</a:t>
            </a:r>
          </a:p>
        </p:txBody>
      </p:sp>
      <p:pic>
        <p:nvPicPr>
          <p:cNvPr id="6" name="Picture 2" descr="C:\Users\Rocket Rob\Desktop\club logo\Club Logo small wide.jpg"/>
          <p:cNvPicPr>
            <a:picLocks noChangeAspect="1" noChangeArrowheads="1"/>
          </p:cNvPicPr>
          <p:nvPr/>
        </p:nvPicPr>
        <p:blipFill>
          <a:blip r:embed="rId3" cstate="print"/>
          <a:srcRect/>
          <a:stretch>
            <a:fillRect/>
          </a:stretch>
        </p:blipFill>
        <p:spPr bwMode="auto">
          <a:xfrm>
            <a:off x="0" y="0"/>
            <a:ext cx="1828800" cy="9144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algn="ctr"/>
            <a:r>
              <a:rPr lang="en-US" dirty="0"/>
              <a:t>System Requirement </a:t>
            </a:r>
            <a:r>
              <a:rPr lang="en-US" kern="1200" dirty="0">
                <a:solidFill>
                  <a:srgbClr val="333399"/>
                </a:solidFill>
                <a:latin typeface="Arial" charset="0"/>
                <a:ea typeface="+mn-ea"/>
                <a:cs typeface="Arial" charset="0"/>
              </a:rPr>
              <a:t>Cont’d</a:t>
            </a:r>
            <a:endParaRPr lang="en-US" dirty="0"/>
          </a:p>
        </p:txBody>
      </p:sp>
      <p:sp>
        <p:nvSpPr>
          <p:cNvPr id="9218" name="Footer Placeholder 5"/>
          <p:cNvSpPr>
            <a:spLocks noGrp="1"/>
          </p:cNvSpPr>
          <p:nvPr>
            <p:ph type="ftr" sz="quarter" idx="11"/>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CanSat 2015 CDR:  Team 4996 (Phoenix)</a:t>
            </a:r>
            <a:endParaRPr lang="en-US" dirty="0"/>
          </a:p>
        </p:txBody>
      </p:sp>
      <p:sp>
        <p:nvSpPr>
          <p:cNvPr id="9219" name="Slide Number Placeholder 6"/>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40E53B2-0A8D-4DC0-81F6-46BB9C982D10}" type="slidenum">
              <a:rPr lang="en-US" smtClean="0"/>
              <a:pPr/>
              <a:t>10</a:t>
            </a:fld>
            <a:endParaRPr lang="en-US" dirty="0"/>
          </a:p>
        </p:txBody>
      </p:sp>
      <p:sp>
        <p:nvSpPr>
          <p:cNvPr id="9223"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Content Placeholder 1"/>
          <p:cNvSpPr>
            <a:spLocks noGrp="1"/>
          </p:cNvSpPr>
          <p:nvPr>
            <p:ph sz="half" idx="1"/>
          </p:nvPr>
        </p:nvSpPr>
        <p:spPr/>
        <p:txBody>
          <a:bodyPr/>
          <a:lstStyle/>
          <a:p>
            <a:endParaRPr lang="en-US"/>
          </a:p>
        </p:txBody>
      </p:sp>
      <p:graphicFrame>
        <p:nvGraphicFramePr>
          <p:cNvPr id="9" name="Content Placeholder 2"/>
          <p:cNvGraphicFramePr>
            <a:graphicFrameLocks/>
          </p:cNvGraphicFramePr>
          <p:nvPr>
            <p:extLst>
              <p:ext uri="{D42A27DB-BD31-4B8C-83A1-F6EECF244321}">
                <p14:modId xmlns:p14="http://schemas.microsoft.com/office/powerpoint/2010/main" val="2065912910"/>
              </p:ext>
            </p:extLst>
          </p:nvPr>
        </p:nvGraphicFramePr>
        <p:xfrm>
          <a:off x="228600" y="1066800"/>
          <a:ext cx="8686800" cy="521716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6019800">
                  <a:extLst>
                    <a:ext uri="{9D8B030D-6E8A-4147-A177-3AD203B41FA5}">
                      <a16:colId xmlns:a16="http://schemas.microsoft.com/office/drawing/2014/main" val="20002"/>
                    </a:ext>
                  </a:extLst>
                </a:gridCol>
              </a:tblGrid>
              <a:tr h="370840">
                <a:tc>
                  <a:txBody>
                    <a:bodyPr/>
                    <a:lstStyle/>
                    <a:p>
                      <a:pPr algn="ctr"/>
                      <a:r>
                        <a:rPr lang="en-US" sz="2000" dirty="0">
                          <a:solidFill>
                            <a:srgbClr val="FF0000"/>
                          </a:solidFill>
                          <a:latin typeface="Times New Roman" pitchFamily="18" charset="0"/>
                          <a:cs typeface="Times New Roman" pitchFamily="18" charset="0"/>
                        </a:rPr>
                        <a:t>ID</a:t>
                      </a:r>
                    </a:p>
                  </a:txBody>
                  <a:tcPr/>
                </a:tc>
                <a:tc>
                  <a:txBody>
                    <a:bodyPr/>
                    <a:lstStyle/>
                    <a:p>
                      <a:pPr algn="ctr"/>
                      <a:r>
                        <a:rPr lang="en-US" sz="2000" dirty="0">
                          <a:solidFill>
                            <a:srgbClr val="FF0000"/>
                          </a:solidFill>
                          <a:latin typeface="Times New Roman" pitchFamily="18" charset="0"/>
                          <a:cs typeface="Times New Roman" pitchFamily="18" charset="0"/>
                        </a:rPr>
                        <a:t>Req.</a:t>
                      </a:r>
                      <a:r>
                        <a:rPr lang="en-US" sz="2000" baseline="0" dirty="0">
                          <a:solidFill>
                            <a:srgbClr val="FF0000"/>
                          </a:solidFill>
                          <a:latin typeface="Times New Roman" pitchFamily="18" charset="0"/>
                          <a:cs typeface="Times New Roman" pitchFamily="18" charset="0"/>
                        </a:rPr>
                        <a:t> No</a:t>
                      </a:r>
                      <a:endParaRPr lang="en-US" sz="2000" dirty="0">
                        <a:solidFill>
                          <a:srgbClr val="FF0000"/>
                        </a:solidFill>
                        <a:latin typeface="Times New Roman" pitchFamily="18" charset="0"/>
                        <a:cs typeface="Times New Roman" pitchFamily="18" charset="0"/>
                      </a:endParaRPr>
                    </a:p>
                  </a:txBody>
                  <a:tcPr/>
                </a:tc>
                <a:tc>
                  <a:txBody>
                    <a:bodyPr/>
                    <a:lstStyle/>
                    <a:p>
                      <a:pPr algn="ctr"/>
                      <a:r>
                        <a:rPr lang="en-US" sz="2000" dirty="0">
                          <a:solidFill>
                            <a:srgbClr val="FF0000"/>
                          </a:solidFill>
                          <a:latin typeface="Times New Roman" pitchFamily="18" charset="0"/>
                          <a:cs typeface="Times New Roman" pitchFamily="18" charset="0"/>
                        </a:rPr>
                        <a:t>REQUIREMENT</a:t>
                      </a:r>
                    </a:p>
                  </a:txBody>
                  <a:tcPr/>
                </a:tc>
                <a:extLst>
                  <a:ext uri="{0D108BD9-81ED-4DB2-BD59-A6C34878D82A}">
                    <a16:rowId xmlns:a16="http://schemas.microsoft.com/office/drawing/2014/main" val="10000"/>
                  </a:ext>
                </a:extLst>
              </a:tr>
              <a:tr h="370840">
                <a:tc>
                  <a:txBody>
                    <a:bodyPr/>
                    <a:lstStyle/>
                    <a:p>
                      <a:r>
                        <a:rPr lang="en-US" sz="1600" dirty="0">
                          <a:latin typeface="+mn-lt"/>
                          <a:cs typeface="Times New Roman" pitchFamily="18" charset="0"/>
                        </a:rPr>
                        <a:t>MR-12</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16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All structures shall be built to survive 30 </a:t>
                      </a:r>
                      <a:r>
                        <a:rPr kumimoji="0" lang="en-US" sz="1600" b="0" i="0" u="none" strike="noStrike" cap="none" normalizeH="0" baseline="0" dirty="0" err="1">
                          <a:ln>
                            <a:noFill/>
                          </a:ln>
                          <a:solidFill>
                            <a:schemeClr val="tx1"/>
                          </a:solidFill>
                          <a:effectLst/>
                          <a:latin typeface="+mn-lt"/>
                          <a:cs typeface="Times New Roman" pitchFamily="18" charset="0"/>
                        </a:rPr>
                        <a:t>Gs</a:t>
                      </a:r>
                      <a:r>
                        <a:rPr kumimoji="0" lang="en-US" sz="1600" b="0" i="0" u="none" strike="noStrike" cap="none" normalizeH="0" baseline="0" dirty="0">
                          <a:ln>
                            <a:noFill/>
                          </a:ln>
                          <a:solidFill>
                            <a:schemeClr val="tx1"/>
                          </a:solidFill>
                          <a:effectLst/>
                          <a:latin typeface="+mn-lt"/>
                          <a:cs typeface="Times New Roman" pitchFamily="18" charset="0"/>
                        </a:rPr>
                        <a:t> of shock.</a:t>
                      </a:r>
                    </a:p>
                  </a:txBody>
                  <a:tcPr horzOverflow="overflow"/>
                </a:tc>
                <a:extLst>
                  <a:ext uri="{0D108BD9-81ED-4DB2-BD59-A6C34878D82A}">
                    <a16:rowId xmlns:a16="http://schemas.microsoft.com/office/drawing/2014/main" val="10001"/>
                  </a:ext>
                </a:extLst>
              </a:tr>
              <a:tr h="370840">
                <a:tc>
                  <a:txBody>
                    <a:bodyPr/>
                    <a:lstStyle/>
                    <a:p>
                      <a:r>
                        <a:rPr lang="en-US" sz="1600" dirty="0">
                          <a:latin typeface="+mn-lt"/>
                          <a:cs typeface="Times New Roman" pitchFamily="18" charset="0"/>
                        </a:rPr>
                        <a:t>MR-13</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18</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All mechanisms must be capable to maintain their configurations under all forces </a:t>
                      </a:r>
                    </a:p>
                  </a:txBody>
                  <a:tcPr horzOverflow="overflow"/>
                </a:tc>
                <a:extLst>
                  <a:ext uri="{0D108BD9-81ED-4DB2-BD59-A6C34878D82A}">
                    <a16:rowId xmlns:a16="http://schemas.microsoft.com/office/drawing/2014/main" val="10002"/>
                  </a:ext>
                </a:extLst>
              </a:tr>
              <a:tr h="370840">
                <a:tc>
                  <a:txBody>
                    <a:bodyPr/>
                    <a:lstStyle/>
                    <a:p>
                      <a:r>
                        <a:rPr lang="en-US" sz="1600" dirty="0">
                          <a:latin typeface="+mn-lt"/>
                          <a:cs typeface="Times New Roman" pitchFamily="18" charset="0"/>
                        </a:rPr>
                        <a:t>MR-14</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19</a:t>
                      </a:r>
                    </a:p>
                  </a:txBody>
                  <a:tcPr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cs typeface="Times New Roman" pitchFamily="18" charset="0"/>
                        </a:rPr>
                        <a:t>Mechanisms</a:t>
                      </a:r>
                      <a:r>
                        <a:rPr lang="en-US" sz="1600" baseline="0" dirty="0">
                          <a:latin typeface="+mn-lt"/>
                          <a:cs typeface="Times New Roman" pitchFamily="18" charset="0"/>
                        </a:rPr>
                        <a:t> shall not use pyrotechnics or chemical</a:t>
                      </a:r>
                      <a:endParaRPr lang="en-US" sz="1600" dirty="0">
                        <a:latin typeface="+mn-lt"/>
                        <a:cs typeface="Times New Roman" pitchFamily="18" charset="0"/>
                      </a:endParaRPr>
                    </a:p>
                  </a:txBody>
                  <a:tcPr horzOverflow="overflow"/>
                </a:tc>
                <a:extLst>
                  <a:ext uri="{0D108BD9-81ED-4DB2-BD59-A6C34878D82A}">
                    <a16:rowId xmlns:a16="http://schemas.microsoft.com/office/drawing/2014/main" val="10003"/>
                  </a:ext>
                </a:extLst>
              </a:tr>
              <a:tr h="370840">
                <a:tc>
                  <a:txBody>
                    <a:bodyPr/>
                    <a:lstStyle/>
                    <a:p>
                      <a:endParaRPr lang="en-US" sz="1600" dirty="0">
                        <a:latin typeface="+mn-lt"/>
                        <a:cs typeface="Times New Roman" pitchFamily="18" charset="0"/>
                      </a:endParaRPr>
                    </a:p>
                    <a:p>
                      <a:r>
                        <a:rPr lang="en-US" sz="1600" dirty="0">
                          <a:latin typeface="+mn-lt"/>
                          <a:cs typeface="Times New Roman" pitchFamily="18" charset="0"/>
                        </a:rPr>
                        <a:t>MR-15</a:t>
                      </a:r>
                    </a:p>
                  </a:txBody>
                  <a:tcPr/>
                </a:tc>
                <a:tc>
                  <a:txBody>
                    <a:bodyPr/>
                    <a:lstStyle/>
                    <a:p>
                      <a:pPr algn="ctr"/>
                      <a:endParaRPr lang="en-US" sz="1600" dirty="0">
                        <a:latin typeface="+mn-lt"/>
                        <a:cs typeface="Times New Roman" panose="02020603050405020304" pitchFamily="18" charset="0"/>
                      </a:endParaRPr>
                    </a:p>
                    <a:p>
                      <a:pPr algn="ctr"/>
                      <a:r>
                        <a:rPr lang="en-US" sz="1600" dirty="0">
                          <a:latin typeface="+mn-lt"/>
                          <a:cs typeface="Times New Roman" panose="02020603050405020304" pitchFamily="18" charset="0"/>
                        </a:rPr>
                        <a:t>21</a:t>
                      </a:r>
                    </a:p>
                  </a:txBody>
                  <a:tcPr horzOverflow="overflow"/>
                </a:tc>
                <a:tc>
                  <a:txBody>
                    <a:bodyPr/>
                    <a:lstStyle/>
                    <a:p>
                      <a:r>
                        <a:rPr lang="en-US" sz="1600" dirty="0">
                          <a:latin typeface="+mn-lt"/>
                          <a:cs typeface="Times New Roman" panose="02020603050405020304" pitchFamily="18" charset="0"/>
                        </a:rPr>
                        <a:t>During descent, the Science Vehicle shall collect and telemeter air pressure, outside and inside air temperature, flight software state, battery voltage, and bonus objective data.</a:t>
                      </a:r>
                    </a:p>
                  </a:txBody>
                  <a:tcPr horzOverflow="overflow"/>
                </a:tc>
                <a:extLst>
                  <a:ext uri="{0D108BD9-81ED-4DB2-BD59-A6C34878D82A}">
                    <a16:rowId xmlns:a16="http://schemas.microsoft.com/office/drawing/2014/main" val="10004"/>
                  </a:ext>
                </a:extLst>
              </a:tr>
              <a:tr h="370840">
                <a:tc>
                  <a:txBody>
                    <a:bodyPr/>
                    <a:lstStyle/>
                    <a:p>
                      <a:r>
                        <a:rPr lang="en-US" sz="1600" dirty="0">
                          <a:latin typeface="+mn-lt"/>
                          <a:cs typeface="Times New Roman" pitchFamily="18" charset="0"/>
                        </a:rPr>
                        <a:t>MR-16</a:t>
                      </a:r>
                    </a:p>
                  </a:txBody>
                  <a:tcPr/>
                </a:tc>
                <a:tc>
                  <a:txBody>
                    <a:bodyPr/>
                    <a:lstStyle/>
                    <a:p>
                      <a:pPr algn="ctr"/>
                      <a:r>
                        <a:rPr lang="en-US" sz="1600" dirty="0">
                          <a:latin typeface="+mn-lt"/>
                          <a:cs typeface="Times New Roman" panose="02020603050405020304" pitchFamily="18" charset="0"/>
                        </a:rPr>
                        <a:t>22</a:t>
                      </a:r>
                    </a:p>
                  </a:txBody>
                  <a:tcPr horzOverflow="overflow"/>
                </a:tc>
                <a:tc>
                  <a:txBody>
                    <a:bodyPr/>
                    <a:lstStyle/>
                    <a:p>
                      <a:r>
                        <a:rPr lang="en-US" sz="1600" dirty="0">
                          <a:latin typeface="+mn-lt"/>
                          <a:cs typeface="Times New Roman" panose="02020603050405020304" pitchFamily="18" charset="0"/>
                        </a:rPr>
                        <a:t>CanSat</a:t>
                      </a:r>
                      <a:r>
                        <a:rPr lang="en-US" sz="1600" baseline="0" dirty="0">
                          <a:latin typeface="+mn-lt"/>
                          <a:cs typeface="Times New Roman" panose="02020603050405020304" pitchFamily="18" charset="0"/>
                        </a:rPr>
                        <a:t> will transmit telemetry data every one second</a:t>
                      </a:r>
                      <a:endParaRPr lang="en-US" sz="1600" dirty="0">
                        <a:latin typeface="+mn-lt"/>
                        <a:cs typeface="Times New Roman" panose="02020603050405020304" pitchFamily="18" charset="0"/>
                      </a:endParaRPr>
                    </a:p>
                  </a:txBody>
                  <a:tcPr horzOverflow="overflow"/>
                </a:tc>
                <a:extLst>
                  <a:ext uri="{0D108BD9-81ED-4DB2-BD59-A6C34878D82A}">
                    <a16:rowId xmlns:a16="http://schemas.microsoft.com/office/drawing/2014/main" val="10005"/>
                  </a:ext>
                </a:extLst>
              </a:tr>
              <a:tr h="370840">
                <a:tc>
                  <a:txBody>
                    <a:bodyPr/>
                    <a:lstStyle/>
                    <a:p>
                      <a:r>
                        <a:rPr lang="en-US" sz="1600" dirty="0">
                          <a:latin typeface="+mn-lt"/>
                          <a:cs typeface="Times New Roman" pitchFamily="18" charset="0"/>
                        </a:rPr>
                        <a:t>MR-17</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24</a:t>
                      </a:r>
                    </a:p>
                  </a:txBody>
                  <a:tcPr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cs typeface="Times New Roman" pitchFamily="18" charset="0"/>
                        </a:rPr>
                        <a:t>900 MHz XBEE</a:t>
                      </a:r>
                      <a:r>
                        <a:rPr lang="en-US" sz="1600" baseline="0" dirty="0">
                          <a:latin typeface="+mn-lt"/>
                          <a:cs typeface="Times New Roman" pitchFamily="18" charset="0"/>
                        </a:rPr>
                        <a:t> Pro radio will be used</a:t>
                      </a:r>
                      <a:endParaRPr lang="en-US" sz="1600" dirty="0">
                        <a:latin typeface="+mn-lt"/>
                        <a:cs typeface="Times New Roman" pitchFamily="18" charset="0"/>
                      </a:endParaRPr>
                    </a:p>
                  </a:txBody>
                  <a:tcPr horzOverflow="overflow"/>
                </a:tc>
                <a:extLst>
                  <a:ext uri="{0D108BD9-81ED-4DB2-BD59-A6C34878D82A}">
                    <a16:rowId xmlns:a16="http://schemas.microsoft.com/office/drawing/2014/main" val="10006"/>
                  </a:ext>
                </a:extLst>
              </a:tr>
              <a:tr h="370840">
                <a:tc>
                  <a:txBody>
                    <a:bodyPr/>
                    <a:lstStyle/>
                    <a:p>
                      <a:r>
                        <a:rPr lang="en-US" sz="1600" dirty="0">
                          <a:latin typeface="+mn-lt"/>
                          <a:cs typeface="Times New Roman" pitchFamily="18" charset="0"/>
                        </a:rPr>
                        <a:t>MR-18</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25</a:t>
                      </a:r>
                    </a:p>
                  </a:txBody>
                  <a:tcPr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cs typeface="Times New Roman" pitchFamily="18" charset="0"/>
                        </a:rPr>
                        <a:t>XBEE NETID/PANID</a:t>
                      </a:r>
                      <a:r>
                        <a:rPr lang="en-US" sz="1600" baseline="0" dirty="0">
                          <a:latin typeface="+mn-lt"/>
                          <a:cs typeface="Times New Roman" pitchFamily="18" charset="0"/>
                        </a:rPr>
                        <a:t> set to the team number</a:t>
                      </a:r>
                      <a:endParaRPr lang="en-US" sz="1600" dirty="0">
                        <a:latin typeface="+mn-lt"/>
                        <a:cs typeface="Times New Roman" pitchFamily="18" charset="0"/>
                      </a:endParaRPr>
                    </a:p>
                  </a:txBody>
                  <a:tcPr horzOverflow="overflow"/>
                </a:tc>
                <a:extLst>
                  <a:ext uri="{0D108BD9-81ED-4DB2-BD59-A6C34878D82A}">
                    <a16:rowId xmlns:a16="http://schemas.microsoft.com/office/drawing/2014/main" val="10007"/>
                  </a:ext>
                </a:extLst>
              </a:tr>
              <a:tr h="370840">
                <a:tc>
                  <a:txBody>
                    <a:bodyPr/>
                    <a:lstStyle/>
                    <a:p>
                      <a:r>
                        <a:rPr lang="en-US" sz="1600" dirty="0">
                          <a:latin typeface="+mn-lt"/>
                          <a:cs typeface="Times New Roman" pitchFamily="18" charset="0"/>
                        </a:rPr>
                        <a:t>MR-19</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26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XBEE radio shall not use broadcast mode</a:t>
                      </a:r>
                    </a:p>
                  </a:txBody>
                  <a:tcPr horzOverflow="overflow"/>
                </a:tc>
                <a:extLst>
                  <a:ext uri="{0D108BD9-81ED-4DB2-BD59-A6C34878D82A}">
                    <a16:rowId xmlns:a16="http://schemas.microsoft.com/office/drawing/2014/main" val="10008"/>
                  </a:ext>
                </a:extLst>
              </a:tr>
              <a:tr h="370840">
                <a:tc>
                  <a:txBody>
                    <a:bodyPr/>
                    <a:lstStyle/>
                    <a:p>
                      <a:r>
                        <a:rPr lang="en-US" sz="1600" dirty="0">
                          <a:latin typeface="+mn-lt"/>
                          <a:cs typeface="Times New Roman" pitchFamily="18" charset="0"/>
                        </a:rPr>
                        <a:t>MR-20</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27-28</a:t>
                      </a:r>
                    </a:p>
                  </a:txBody>
                  <a:tcPr horzOverflow="overflow"/>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Times New Roman" pitchFamily="18" charset="0"/>
                        </a:rPr>
                        <a:t>The Science Vehicle shall have a video camera installed and recording the complete descent from deployment and landing and include time stamp on the video.</a:t>
                      </a:r>
                    </a:p>
                  </a:txBody>
                  <a:tcPr horzOverflow="overflow"/>
                </a:tc>
                <a:extLst>
                  <a:ext uri="{0D108BD9-81ED-4DB2-BD59-A6C34878D82A}">
                    <a16:rowId xmlns:a16="http://schemas.microsoft.com/office/drawing/2014/main" val="10009"/>
                  </a:ext>
                </a:extLst>
              </a:tr>
              <a:tr h="370840">
                <a:tc>
                  <a:txBody>
                    <a:bodyPr/>
                    <a:lstStyle/>
                    <a:p>
                      <a:pPr algn="l"/>
                      <a:r>
                        <a:rPr lang="en-US" sz="1600" dirty="0">
                          <a:latin typeface="+mn-lt"/>
                          <a:cs typeface="Times New Roman" pitchFamily="18" charset="0"/>
                        </a:rPr>
                        <a:t>MR-21</a:t>
                      </a:r>
                    </a:p>
                  </a:txBody>
                  <a:tcPr/>
                </a:tc>
                <a:tc>
                  <a:txBody>
                    <a:bodyPr/>
                    <a:lstStyle/>
                    <a:p>
                      <a:pPr algn="ctr"/>
                      <a:r>
                        <a:rPr lang="en-US" sz="1600" dirty="0">
                          <a:latin typeface="+mn-lt"/>
                          <a:cs typeface="Times New Roman" panose="02020603050405020304" pitchFamily="18" charset="0"/>
                        </a:rPr>
                        <a:t>29</a:t>
                      </a:r>
                    </a:p>
                  </a:txBody>
                  <a:tcPr horzOverflow="overflow"/>
                </a:tc>
                <a:tc>
                  <a:txBody>
                    <a:bodyPr/>
                    <a:lstStyle/>
                    <a:p>
                      <a:r>
                        <a:rPr lang="en-US" sz="1600" dirty="0">
                          <a:latin typeface="+mn-lt"/>
                          <a:cs typeface="Times New Roman" panose="02020603050405020304" pitchFamily="18" charset="0"/>
                        </a:rPr>
                        <a:t>Science</a:t>
                      </a:r>
                      <a:r>
                        <a:rPr lang="en-US" sz="1600" baseline="0" dirty="0">
                          <a:latin typeface="+mn-lt"/>
                          <a:cs typeface="Times New Roman" panose="02020603050405020304" pitchFamily="18" charset="0"/>
                        </a:rPr>
                        <a:t> Vehicle descent  needs to &lt;10m/s, but &gt;4m/s</a:t>
                      </a:r>
                      <a:endParaRPr lang="en-US" sz="1600" dirty="0">
                        <a:latin typeface="+mn-lt"/>
                        <a:cs typeface="Times New Roman" panose="02020603050405020304" pitchFamily="18" charset="0"/>
                      </a:endParaRPr>
                    </a:p>
                  </a:txBody>
                  <a:tcPr horzOverflow="overflow"/>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047379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FSW Requirements</a:t>
            </a:r>
          </a:p>
        </p:txBody>
      </p:sp>
      <p:sp>
        <p:nvSpPr>
          <p:cNvPr id="4" name="Footer Placeholder 3"/>
          <p:cNvSpPr>
            <a:spLocks noGrp="1"/>
          </p:cNvSpPr>
          <p:nvPr>
            <p:ph type="ftr" sz="quarter" idx="11"/>
          </p:nvPr>
        </p:nvSpPr>
        <p:spPr/>
        <p:txBody>
          <a:bodyPr/>
          <a:lstStyle/>
          <a:p>
            <a:pPr>
              <a:defRPr/>
            </a:pPr>
            <a:r>
              <a:rPr lang="en-US">
                <a:solidFill>
                  <a:srgbClr val="000000"/>
                </a:solidFill>
              </a:rPr>
              <a:t>CanSat 2015 CDR:  Team 4996 (Phoenix)</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solidFill>
                  <a:srgbClr val="000000"/>
                </a:solidFill>
              </a:rPr>
              <a:pPr>
                <a:defRPr/>
              </a:pPr>
              <a:t>100</a:t>
            </a:fld>
            <a:endParaRPr lang="en-US" dirty="0">
              <a:solidFill>
                <a:srgbClr val="000000"/>
              </a:solidFill>
            </a:endParaRPr>
          </a:p>
        </p:txBody>
      </p:sp>
      <p:sp>
        <p:nvSpPr>
          <p:cNvPr id="7" name="Text Box 4"/>
          <p:cNvSpPr txBox="1">
            <a:spLocks noChangeArrowheads="1"/>
          </p:cNvSpPr>
          <p:nvPr/>
        </p:nvSpPr>
        <p:spPr bwMode="auto">
          <a:xfrm>
            <a:off x="228600" y="6477000"/>
            <a:ext cx="2286000" cy="400110"/>
          </a:xfrm>
          <a:prstGeom prst="rect">
            <a:avLst/>
          </a:prstGeom>
          <a:noFill/>
          <a:ln w="9525">
            <a:noFill/>
            <a:miter lim="800000"/>
            <a:headEnd/>
            <a:tailEnd/>
          </a:ln>
        </p:spPr>
        <p:txBody>
          <a:bodyPr>
            <a:spAutoFit/>
          </a:bodyPr>
          <a:lstStyle/>
          <a:p>
            <a:pPr lvl="0"/>
            <a:r>
              <a:rPr lang="en-US" sz="1000" dirty="0">
                <a:solidFill>
                  <a:srgbClr val="000000"/>
                </a:solidFill>
              </a:rPr>
              <a:t>Presenter: </a:t>
            </a:r>
            <a:r>
              <a:rPr lang="en-US" sz="1000" dirty="0" err="1">
                <a:solidFill>
                  <a:srgbClr val="000000"/>
                </a:solidFill>
              </a:rPr>
              <a:t>Demetrios</a:t>
            </a:r>
            <a:r>
              <a:rPr lang="en-US" sz="1000" dirty="0">
                <a:solidFill>
                  <a:srgbClr val="000000"/>
                </a:solidFill>
              </a:rPr>
              <a:t> </a:t>
            </a:r>
            <a:r>
              <a:rPr lang="en-US" sz="1000" dirty="0" err="1">
                <a:solidFill>
                  <a:srgbClr val="000000"/>
                </a:solidFill>
              </a:rPr>
              <a:t>Doumas</a:t>
            </a:r>
            <a:endParaRPr lang="en-US" sz="1000" dirty="0">
              <a:solidFill>
                <a:srgbClr val="000000"/>
              </a:solidFill>
            </a:endParaRPr>
          </a:p>
          <a:p>
            <a:endParaRPr lang="en-US" sz="1000" dirty="0">
              <a:solidFill>
                <a:srgbClr val="000000"/>
              </a:solidFill>
            </a:endParaRPr>
          </a:p>
        </p:txBody>
      </p:sp>
      <p:graphicFrame>
        <p:nvGraphicFramePr>
          <p:cNvPr id="9" name="Content Placeholder 8"/>
          <p:cNvGraphicFramePr>
            <a:graphicFrameLocks noGrp="1"/>
          </p:cNvGraphicFramePr>
          <p:nvPr>
            <p:ph idx="1"/>
            <p:extLst/>
          </p:nvPr>
        </p:nvGraphicFramePr>
        <p:xfrm>
          <a:off x="228600" y="1219200"/>
          <a:ext cx="8686799" cy="4881784"/>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476999">
                  <a:extLst>
                    <a:ext uri="{9D8B030D-6E8A-4147-A177-3AD203B41FA5}">
                      <a16:colId xmlns:a16="http://schemas.microsoft.com/office/drawing/2014/main" val="20002"/>
                    </a:ext>
                  </a:extLst>
                </a:gridCol>
              </a:tblGrid>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Arial" charset="0"/>
                        </a:rPr>
                        <a:t>ID</a:t>
                      </a:r>
                      <a:endParaRPr kumimoji="0" lang="en-US" sz="2000" b="1" i="0" u="none" strike="noStrike" cap="none" normalizeH="0" baseline="0" dirty="0">
                        <a:ln>
                          <a:noFill/>
                        </a:ln>
                        <a:solidFill>
                          <a:srgbClr val="FF0000"/>
                        </a:solidFill>
                        <a:effectLst/>
                        <a:latin typeface="Times New Roman" pitchFamily="18" charset="0"/>
                        <a:cs typeface="Times New Roman" pitchFamily="18" charset="0"/>
                      </a:endParaRP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Times New Roman" pitchFamily="18" charset="0"/>
                        </a:rPr>
                        <a:t>Req. No</a:t>
                      </a: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Arial" charset="0"/>
                        </a:rPr>
                        <a:t>REQUIREMENT</a:t>
                      </a:r>
                      <a:endParaRPr kumimoji="0" lang="en-US" sz="2000" b="1" i="0" u="none" strike="noStrike" cap="none" normalizeH="0" baseline="0" dirty="0">
                        <a:ln>
                          <a:noFill/>
                        </a:ln>
                        <a:solidFill>
                          <a:srgbClr val="FF0000"/>
                        </a:solidFill>
                        <a:effectLst/>
                        <a:latin typeface="Times New Roman" pitchFamily="18" charset="0"/>
                        <a:cs typeface="Times New Roman" pitchFamily="18" charset="0"/>
                      </a:endParaRPr>
                    </a:p>
                  </a:txBody>
                  <a:tcPr marT="45712" marB="45712" anchor="ctr" horzOverflow="overflow"/>
                </a:tc>
                <a:extLst>
                  <a:ext uri="{0D108BD9-81ED-4DB2-BD59-A6C34878D82A}">
                    <a16:rowId xmlns:a16="http://schemas.microsoft.com/office/drawing/2014/main" val="10000"/>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FSWR-01</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algn="ctr" rtl="0"/>
                      <a:r>
                        <a:rPr lang="en-US" sz="1600" dirty="0">
                          <a:effectLst/>
                          <a:latin typeface="Times New Roman" pitchFamily="18" charset="0"/>
                          <a:cs typeface="Times New Roman" pitchFamily="18" charset="0"/>
                        </a:rPr>
                        <a:t>10</a:t>
                      </a:r>
                    </a:p>
                  </a:txBody>
                  <a:tcPr marT="45712" marB="45712" anchor="ctr" horzOverflow="overflow"/>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Container or Science Vehicle shall include electronics and mechanisms</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to determine the best conditions to release the Science Vehicle based on</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stability and pointing. It is up to the team to determine appropriate</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conditions for releasing the Science Vehicle.</a:t>
                      </a:r>
                      <a:endParaRPr lang="en-US" sz="1600" dirty="0">
                        <a:effectLst/>
                        <a:latin typeface="Times New Roman" pitchFamily="18" charset="0"/>
                        <a:cs typeface="Times New Roman" pitchFamily="18" charset="0"/>
                      </a:endParaRPr>
                    </a:p>
                  </a:txBody>
                  <a:tcPr marT="45712" marB="45712" anchor="ctr" horzOverflow="overflow"/>
                </a:tc>
                <a:extLst>
                  <a:ext uri="{0D108BD9-81ED-4DB2-BD59-A6C34878D82A}">
                    <a16:rowId xmlns:a16="http://schemas.microsoft.com/office/drawing/2014/main" val="10001"/>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FSWR-02</a:t>
                      </a:r>
                    </a:p>
                  </a:txBody>
                  <a:tcPr marT="45712" marB="45712" anchor="ctr" horzOverflow="overflow"/>
                </a:tc>
                <a:tc>
                  <a:txBody>
                    <a:bodyPr/>
                    <a:lstStyle/>
                    <a:p>
                      <a:pPr algn="ctr" rtl="0"/>
                      <a:r>
                        <a:rPr lang="en-US" sz="1600" dirty="0">
                          <a:effectLst/>
                          <a:latin typeface="Times New Roman" pitchFamily="18" charset="0"/>
                          <a:cs typeface="Times New Roman" pitchFamily="18" charset="0"/>
                        </a:rPr>
                        <a:t>21</a:t>
                      </a:r>
                    </a:p>
                  </a:txBody>
                  <a:tcPr marT="45712" marB="45712" anchor="ctr" horzOverflow="overflow"/>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During descent, the Science Vehicle shall collect and telemeter air pressure</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(for altitude determination), outside and inside air temperature, flight</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software state, battery voltage, and bonus objective data (accelerometer</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data and/or rotor rate).</a:t>
                      </a:r>
                      <a:endParaRPr lang="en-US" sz="1600" dirty="0">
                        <a:effectLst/>
                        <a:latin typeface="Times New Roman" pitchFamily="18" charset="0"/>
                        <a:cs typeface="Times New Roman" pitchFamily="18" charset="0"/>
                      </a:endParaRPr>
                    </a:p>
                  </a:txBody>
                  <a:tcPr marT="45712" marB="45712" anchor="ctr" horzOverflow="overflow"/>
                </a:tc>
                <a:extLst>
                  <a:ext uri="{0D108BD9-81ED-4DB2-BD59-A6C34878D82A}">
                    <a16:rowId xmlns:a16="http://schemas.microsoft.com/office/drawing/2014/main" val="10002"/>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FSWR-03</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algn="ctr" rtl="0"/>
                      <a:r>
                        <a:rPr lang="en-US" sz="1600" dirty="0">
                          <a:effectLst/>
                          <a:latin typeface="Times New Roman" pitchFamily="18" charset="0"/>
                          <a:cs typeface="Times New Roman" pitchFamily="18" charset="0"/>
                        </a:rPr>
                        <a:t>22</a:t>
                      </a:r>
                    </a:p>
                  </a:txBody>
                  <a:tcPr marT="45712" marB="45712" anchor="ctr" horzOverflow="overflow"/>
                </a:tc>
                <a:tc>
                  <a:txBody>
                    <a:bodyPr/>
                    <a:lstStyle/>
                    <a:p>
                      <a:pPr rtl="0"/>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Science Vehicle shall transmit telemetry at a 1 Hz rate.</a:t>
                      </a:r>
                      <a:endParaRPr lang="en-US" sz="1600" dirty="0">
                        <a:effectLst/>
                        <a:latin typeface="Times New Roman" pitchFamily="18" charset="0"/>
                        <a:cs typeface="Times New Roman" pitchFamily="18" charset="0"/>
                      </a:endParaRPr>
                    </a:p>
                  </a:txBody>
                  <a:tcPr marT="45712" marB="45712" anchor="ctr" horzOverflow="overflow"/>
                </a:tc>
                <a:extLst>
                  <a:ext uri="{0D108BD9-81ED-4DB2-BD59-A6C34878D82A}">
                    <a16:rowId xmlns:a16="http://schemas.microsoft.com/office/drawing/2014/main" val="10003"/>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FSWR-04</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algn="ctr" rtl="0"/>
                      <a:r>
                        <a:rPr lang="en-US" sz="1600" dirty="0">
                          <a:effectLst/>
                          <a:latin typeface="Times New Roman" pitchFamily="18" charset="0"/>
                          <a:cs typeface="Times New Roman" pitchFamily="18" charset="0"/>
                        </a:rPr>
                        <a:t>23</a:t>
                      </a:r>
                    </a:p>
                  </a:txBody>
                  <a:tcPr marT="45712" marB="45712" anchor="ctr" horzOverflow="overflow"/>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Telemetry shall include mission time with one second or better resolution,</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which begins when the Science Vehicle is powered on</a:t>
                      </a:r>
                      <a:r>
                        <a:rPr lang="en-US" sz="1600" dirty="0">
                          <a:effectLst/>
                          <a:latin typeface="Times New Roman" pitchFamily="18" charset="0"/>
                          <a:cs typeface="Times New Roman" pitchFamily="18" charset="0"/>
                        </a:rPr>
                        <a:t>.</a:t>
                      </a:r>
                    </a:p>
                  </a:txBody>
                  <a:tcPr marT="45712" marB="45712" anchor="ctr" horzOverflow="overflow"/>
                </a:tc>
                <a:extLst>
                  <a:ext uri="{0D108BD9-81ED-4DB2-BD59-A6C34878D82A}">
                    <a16:rowId xmlns:a16="http://schemas.microsoft.com/office/drawing/2014/main" val="10004"/>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FSWR-05</a:t>
                      </a:r>
                    </a:p>
                  </a:txBody>
                  <a:tcPr marT="45712" marB="45712" anchor="ctr" horzOverflow="overflow"/>
                </a:tc>
                <a:tc>
                  <a:txBody>
                    <a:bodyPr/>
                    <a:lstStyle/>
                    <a:p>
                      <a:pPr algn="ctr" rtl="0"/>
                      <a:r>
                        <a:rPr lang="en-US" sz="1600" dirty="0">
                          <a:effectLst/>
                          <a:latin typeface="Times New Roman" pitchFamily="18" charset="0"/>
                          <a:cs typeface="Times New Roman" pitchFamily="18" charset="0"/>
                        </a:rPr>
                        <a:t>27</a:t>
                      </a:r>
                    </a:p>
                  </a:txBody>
                  <a:tcPr marT="45712" marB="45712" anchor="ctr" horzOverflow="overflow"/>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Science Vehicle shall have a video camera installed and recording the</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complete descent from deployment to landing. The video recording can start</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at any time and must support up to one hour of recording.</a:t>
                      </a:r>
                      <a:endParaRPr lang="en-US" sz="1600" dirty="0">
                        <a:effectLst/>
                        <a:latin typeface="Times New Roman" pitchFamily="18" charset="0"/>
                        <a:cs typeface="Times New Roman" pitchFamily="18" charset="0"/>
                      </a:endParaRPr>
                    </a:p>
                  </a:txBody>
                  <a:tcPr marT="45712" marB="45712" anchor="ctr" horzOverflow="overflow"/>
                </a:tc>
                <a:extLst>
                  <a:ext uri="{0D108BD9-81ED-4DB2-BD59-A6C34878D82A}">
                    <a16:rowId xmlns:a16="http://schemas.microsoft.com/office/drawing/2014/main" val="10005"/>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FSWR-06</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algn="ctr" rtl="0"/>
                      <a:r>
                        <a:rPr lang="en-US" sz="1600" dirty="0">
                          <a:effectLst/>
                          <a:latin typeface="Times New Roman" pitchFamily="18" charset="0"/>
                          <a:cs typeface="Times New Roman" pitchFamily="18" charset="0"/>
                        </a:rPr>
                        <a:t>28</a:t>
                      </a:r>
                    </a:p>
                  </a:txBody>
                  <a:tcPr marT="45712" marB="45712" anchor="ctr" horzOverflow="overflow"/>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video camera shall include a time stamp on the video. The time stamp</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must work from the time of deployment to the time of landing.</a:t>
                      </a:r>
                      <a:endParaRPr lang="en-US" sz="1600" dirty="0">
                        <a:effectLst/>
                        <a:latin typeface="Times New Roman" pitchFamily="18" charset="0"/>
                        <a:cs typeface="Times New Roman" pitchFamily="18" charset="0"/>
                      </a:endParaRPr>
                    </a:p>
                  </a:txBody>
                  <a:tcPr marT="45712" marB="45712"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457681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FSW Requirements</a:t>
            </a:r>
          </a:p>
        </p:txBody>
      </p:sp>
      <p:sp>
        <p:nvSpPr>
          <p:cNvPr id="4" name="Footer Placeholder 3"/>
          <p:cNvSpPr>
            <a:spLocks noGrp="1"/>
          </p:cNvSpPr>
          <p:nvPr>
            <p:ph type="ftr" sz="quarter" idx="11"/>
          </p:nvPr>
        </p:nvSpPr>
        <p:spPr/>
        <p:txBody>
          <a:bodyPr/>
          <a:lstStyle/>
          <a:p>
            <a:pPr>
              <a:defRPr/>
            </a:pPr>
            <a:r>
              <a:rPr lang="en-US">
                <a:solidFill>
                  <a:srgbClr val="000000"/>
                </a:solidFill>
              </a:rPr>
              <a:t>CanSat 2015 CDR:  Team 4996 (Phoenix)</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solidFill>
                  <a:srgbClr val="000000"/>
                </a:solidFill>
              </a:rPr>
              <a:pPr>
                <a:defRPr/>
              </a:pPr>
              <a:t>101</a:t>
            </a:fld>
            <a:endParaRPr lang="en-US" dirty="0">
              <a:solidFill>
                <a:srgbClr val="000000"/>
              </a:solidFill>
            </a:endParaRPr>
          </a:p>
        </p:txBody>
      </p:sp>
      <p:sp>
        <p:nvSpPr>
          <p:cNvPr id="7"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pPr lvl="0"/>
            <a:r>
              <a:rPr lang="en-US" sz="1000" dirty="0">
                <a:solidFill>
                  <a:srgbClr val="000000"/>
                </a:solidFill>
              </a:rPr>
              <a:t>Presenter: </a:t>
            </a:r>
            <a:r>
              <a:rPr lang="en-US" sz="1000" dirty="0" err="1">
                <a:solidFill>
                  <a:srgbClr val="000000"/>
                </a:solidFill>
              </a:rPr>
              <a:t>Demetrios</a:t>
            </a:r>
            <a:r>
              <a:rPr lang="en-US" sz="1000" dirty="0">
                <a:solidFill>
                  <a:srgbClr val="000000"/>
                </a:solidFill>
              </a:rPr>
              <a:t> </a:t>
            </a:r>
            <a:r>
              <a:rPr lang="en-US" sz="1000" dirty="0" err="1">
                <a:solidFill>
                  <a:srgbClr val="000000"/>
                </a:solidFill>
              </a:rPr>
              <a:t>Doumas</a:t>
            </a:r>
            <a:endParaRPr lang="en-US" sz="1000" dirty="0">
              <a:solidFill>
                <a:srgbClr val="000000"/>
              </a:solidFill>
            </a:endParaRPr>
          </a:p>
        </p:txBody>
      </p:sp>
      <p:graphicFrame>
        <p:nvGraphicFramePr>
          <p:cNvPr id="9" name="Content Placeholder 8"/>
          <p:cNvGraphicFramePr>
            <a:graphicFrameLocks noGrp="1"/>
          </p:cNvGraphicFramePr>
          <p:nvPr>
            <p:ph idx="1"/>
            <p:extLst/>
          </p:nvPr>
        </p:nvGraphicFramePr>
        <p:xfrm>
          <a:off x="228600" y="1219200"/>
          <a:ext cx="8686799" cy="219452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476999">
                  <a:extLst>
                    <a:ext uri="{9D8B030D-6E8A-4147-A177-3AD203B41FA5}">
                      <a16:colId xmlns:a16="http://schemas.microsoft.com/office/drawing/2014/main" val="20002"/>
                    </a:ext>
                  </a:extLst>
                </a:gridCol>
              </a:tblGrid>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Arial" charset="0"/>
                        </a:rPr>
                        <a:t>ID</a:t>
                      </a:r>
                      <a:endParaRPr kumimoji="0" lang="en-US" sz="2000" b="1" i="0" u="none" strike="noStrike" cap="none" normalizeH="0" baseline="0" dirty="0">
                        <a:ln>
                          <a:noFill/>
                        </a:ln>
                        <a:solidFill>
                          <a:srgbClr val="FF0000"/>
                        </a:solidFill>
                        <a:effectLst/>
                        <a:latin typeface="Times New Roman" pitchFamily="18" charset="0"/>
                        <a:cs typeface="Times New Roman" pitchFamily="18" charset="0"/>
                      </a:endParaRP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Times New Roman" pitchFamily="18" charset="0"/>
                        </a:rPr>
                        <a:t>Req. No</a:t>
                      </a: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Arial" charset="0"/>
                        </a:rPr>
                        <a:t>REQUIREMENT</a:t>
                      </a:r>
                      <a:endParaRPr kumimoji="0" lang="en-US" sz="2000" b="1" i="0" u="none" strike="noStrike" cap="none" normalizeH="0" baseline="0" dirty="0">
                        <a:ln>
                          <a:noFill/>
                        </a:ln>
                        <a:solidFill>
                          <a:srgbClr val="FF0000"/>
                        </a:solidFill>
                        <a:effectLst/>
                        <a:latin typeface="Times New Roman" pitchFamily="18" charset="0"/>
                        <a:cs typeface="Times New Roman" pitchFamily="18" charset="0"/>
                      </a:endParaRPr>
                    </a:p>
                  </a:txBody>
                  <a:tcPr marT="45712" marB="45712" anchor="ctr" horzOverflow="overflow"/>
                </a:tc>
                <a:extLst>
                  <a:ext uri="{0D108BD9-81ED-4DB2-BD59-A6C34878D82A}">
                    <a16:rowId xmlns:a16="http://schemas.microsoft.com/office/drawing/2014/main" val="10000"/>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FSWR-07</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algn="ctr" rtl="0"/>
                      <a:r>
                        <a:rPr lang="en-US" sz="1600" dirty="0">
                          <a:effectLst/>
                          <a:latin typeface="Times New Roman" pitchFamily="18" charset="0"/>
                          <a:cs typeface="Times New Roman" pitchFamily="18" charset="0"/>
                        </a:rPr>
                        <a:t>40</a:t>
                      </a:r>
                    </a:p>
                  </a:txBody>
                  <a:tcPr marT="45712" marB="45712" anchor="ctr" horzOverflow="overflow"/>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CanSat flight software shall maintain and telemeter a variable indicating</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its operating state. In the case of processor reset, the flight software shall</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re-initialize to the correct state either by analyzing sensor data and/or</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reading stored state data from non-volatile memory. The states are to be</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defined by each team. Example states include: </a:t>
                      </a:r>
                      <a:r>
                        <a:rPr lang="en-US" sz="16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PreFlightTest</a:t>
                      </a: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a:t>
                      </a:r>
                    </a:p>
                    <a:p>
                      <a:r>
                        <a:rPr lang="en-US" sz="16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LaunchWait</a:t>
                      </a: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 Ascent(2), </a:t>
                      </a:r>
                      <a:r>
                        <a:rPr lang="en-US" sz="16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RocketDeployment</a:t>
                      </a: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(3), Stabilization(4),</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Separation(5), Descent(6), and Landed(7).</a:t>
                      </a:r>
                      <a:endParaRPr lang="en-US" sz="1600" dirty="0">
                        <a:effectLst/>
                        <a:latin typeface="Times New Roman" pitchFamily="18" charset="0"/>
                        <a:cs typeface="Times New Roman" pitchFamily="18" charset="0"/>
                      </a:endParaRPr>
                    </a:p>
                  </a:txBody>
                  <a:tcPr marT="45712" marB="45712"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2116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CanSat FSW State Diagram</a:t>
            </a:r>
          </a:p>
        </p:txBody>
      </p:sp>
      <p:sp>
        <p:nvSpPr>
          <p:cNvPr id="4" name="Footer Placeholder 3"/>
          <p:cNvSpPr>
            <a:spLocks noGrp="1"/>
          </p:cNvSpPr>
          <p:nvPr>
            <p:ph type="ftr" sz="quarter" idx="11"/>
          </p:nvPr>
        </p:nvSpPr>
        <p:spPr/>
        <p:txBody>
          <a:bodyPr/>
          <a:lstStyle/>
          <a:p>
            <a:pPr>
              <a:defRPr/>
            </a:pPr>
            <a:r>
              <a:rPr lang="en-US">
                <a:solidFill>
                  <a:srgbClr val="000000"/>
                </a:solidFill>
              </a:rPr>
              <a:t>CanSat 2015 CDR:  Team 4996 (Phoenix)</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solidFill>
                  <a:srgbClr val="000000"/>
                </a:solidFill>
              </a:rPr>
              <a:pPr>
                <a:defRPr/>
              </a:pPr>
              <a:t>102</a:t>
            </a:fld>
            <a:endParaRPr lang="en-US" dirty="0">
              <a:solidFill>
                <a:srgbClr val="000000"/>
              </a:solidFill>
            </a:endParaRPr>
          </a:p>
        </p:txBody>
      </p:sp>
      <p:graphicFrame>
        <p:nvGraphicFramePr>
          <p:cNvPr id="7" name="Content Placeholder 7"/>
          <p:cNvGraphicFramePr>
            <a:graphicFrameLocks noGrp="1"/>
          </p:cNvGraphicFramePr>
          <p:nvPr>
            <p:ph idx="1"/>
            <p:extLst/>
          </p:nvPr>
        </p:nvGraphicFramePr>
        <p:xfrm>
          <a:off x="228600" y="1066801"/>
          <a:ext cx="8686800" cy="5125035"/>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430801">
                <a:tc>
                  <a:txBody>
                    <a:bodyPr/>
                    <a:lstStyle/>
                    <a:p>
                      <a:r>
                        <a:rPr lang="en-US" dirty="0"/>
                        <a:t>States</a:t>
                      </a:r>
                    </a:p>
                  </a:txBody>
                  <a:tcPr>
                    <a:solidFill>
                      <a:schemeClr val="accent2">
                        <a:lumMod val="60000"/>
                        <a:lumOff val="40000"/>
                      </a:schemeClr>
                    </a:solidFill>
                  </a:tcPr>
                </a:tc>
                <a:tc>
                  <a:txBody>
                    <a:bodyPr/>
                    <a:lstStyle/>
                    <a:p>
                      <a:r>
                        <a:rPr lang="en-US" dirty="0"/>
                        <a:t>Conditions</a:t>
                      </a:r>
                    </a:p>
                  </a:txBody>
                  <a:tcPr>
                    <a:solidFill>
                      <a:schemeClr val="accent2">
                        <a:lumMod val="60000"/>
                        <a:lumOff val="40000"/>
                      </a:schemeClr>
                    </a:solidFill>
                  </a:tcPr>
                </a:tc>
                <a:tc>
                  <a:txBody>
                    <a:bodyPr/>
                    <a:lstStyle/>
                    <a:p>
                      <a:r>
                        <a:rPr lang="en-US" dirty="0"/>
                        <a:t>Sensors</a:t>
                      </a:r>
                    </a:p>
                  </a:txBody>
                  <a:tcPr>
                    <a:solidFill>
                      <a:schemeClr val="accent2">
                        <a:lumMod val="60000"/>
                        <a:lumOff val="40000"/>
                      </a:schemeClr>
                    </a:solidFill>
                  </a:tcPr>
                </a:tc>
                <a:extLst>
                  <a:ext uri="{0D108BD9-81ED-4DB2-BD59-A6C34878D82A}">
                    <a16:rowId xmlns:a16="http://schemas.microsoft.com/office/drawing/2014/main" val="10000"/>
                  </a:ext>
                </a:extLst>
              </a:tr>
              <a:tr h="430801">
                <a:tc>
                  <a:txBody>
                    <a:bodyPr/>
                    <a:lstStyle/>
                    <a:p>
                      <a:r>
                        <a:rPr lang="en-US" sz="1600" dirty="0"/>
                        <a:t>Pre-</a:t>
                      </a:r>
                      <a:r>
                        <a:rPr lang="en-US" sz="1600" dirty="0" err="1"/>
                        <a:t>FlightTest</a:t>
                      </a:r>
                      <a:r>
                        <a:rPr lang="en-US" sz="1600" dirty="0"/>
                        <a:t> (0)</a:t>
                      </a:r>
                    </a:p>
                  </a:txBody>
                  <a:tcPr/>
                </a:tc>
                <a:tc>
                  <a:txBody>
                    <a:bodyPr/>
                    <a:lstStyle/>
                    <a:p>
                      <a:r>
                        <a:rPr lang="en-US" sz="1600" dirty="0"/>
                        <a:t>CanSat Boot</a:t>
                      </a:r>
                    </a:p>
                  </a:txBody>
                  <a:tcPr/>
                </a:tc>
                <a:tc>
                  <a:txBody>
                    <a:bodyPr/>
                    <a:lstStyle/>
                    <a:p>
                      <a:r>
                        <a:rPr lang="en-US" sz="1600" dirty="0"/>
                        <a:t>External switch</a:t>
                      </a:r>
                    </a:p>
                  </a:txBody>
                  <a:tcPr/>
                </a:tc>
                <a:extLst>
                  <a:ext uri="{0D108BD9-81ED-4DB2-BD59-A6C34878D82A}">
                    <a16:rowId xmlns:a16="http://schemas.microsoft.com/office/drawing/2014/main" val="10001"/>
                  </a:ext>
                </a:extLst>
              </a:tr>
              <a:tr h="357597">
                <a:tc>
                  <a:txBody>
                    <a:bodyPr/>
                    <a:lstStyle/>
                    <a:p>
                      <a:r>
                        <a:rPr lang="en-US" sz="1600" dirty="0" err="1"/>
                        <a:t>LaunchWait</a:t>
                      </a:r>
                      <a:r>
                        <a:rPr lang="en-US" sz="1600" dirty="0"/>
                        <a:t>(1)</a:t>
                      </a:r>
                    </a:p>
                  </a:txBody>
                  <a:tcPr/>
                </a:tc>
                <a:tc>
                  <a:txBody>
                    <a:bodyPr/>
                    <a:lstStyle/>
                    <a:p>
                      <a:r>
                        <a:rPr lang="en-US" sz="1600" dirty="0"/>
                        <a:t>Passes</a:t>
                      </a:r>
                      <a:r>
                        <a:rPr lang="en-US" sz="1600" baseline="0" dirty="0"/>
                        <a:t> Pre-</a:t>
                      </a:r>
                      <a:r>
                        <a:rPr lang="en-US" sz="1600" baseline="0" dirty="0" err="1"/>
                        <a:t>FlightTest</a:t>
                      </a:r>
                      <a:endParaRPr lang="en-US" sz="1600" dirty="0"/>
                    </a:p>
                  </a:txBody>
                  <a:tcPr/>
                </a:tc>
                <a:tc>
                  <a:txBody>
                    <a:bodyPr/>
                    <a:lstStyle/>
                    <a:p>
                      <a:r>
                        <a:rPr lang="en-US" sz="1600" dirty="0"/>
                        <a:t> </a:t>
                      </a:r>
                    </a:p>
                  </a:txBody>
                  <a:tcPr/>
                </a:tc>
                <a:extLst>
                  <a:ext uri="{0D108BD9-81ED-4DB2-BD59-A6C34878D82A}">
                    <a16:rowId xmlns:a16="http://schemas.microsoft.com/office/drawing/2014/main" val="10002"/>
                  </a:ext>
                </a:extLst>
              </a:tr>
              <a:tr h="685800">
                <a:tc>
                  <a:txBody>
                    <a:bodyPr/>
                    <a:lstStyle/>
                    <a:p>
                      <a:r>
                        <a:rPr lang="en-US" sz="1600" dirty="0"/>
                        <a:t>Ascent(2)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Change</a:t>
                      </a:r>
                      <a:r>
                        <a:rPr lang="en-US" sz="1600" baseline="0" dirty="0"/>
                        <a:t> in Altitude is &gt;0</a:t>
                      </a:r>
                      <a:endParaRPr lang="en-US" sz="1600" dirty="0"/>
                    </a:p>
                    <a:p>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Accelerometer @ 1Hz, and</a:t>
                      </a:r>
                      <a:r>
                        <a:rPr lang="en-US" sz="1600" baseline="0" dirty="0"/>
                        <a:t> </a:t>
                      </a:r>
                      <a:r>
                        <a:rPr lang="en-US" sz="1600" dirty="0"/>
                        <a:t>Pressure</a:t>
                      </a:r>
                      <a:r>
                        <a:rPr lang="en-US" sz="1600" baseline="0" dirty="0"/>
                        <a:t> Sensor</a:t>
                      </a:r>
                      <a:r>
                        <a:rPr lang="en-US" sz="1600" dirty="0"/>
                        <a:t>  @ 1Hz </a:t>
                      </a:r>
                    </a:p>
                    <a:p>
                      <a:endParaRPr lang="en-US" sz="1600" dirty="0"/>
                    </a:p>
                  </a:txBody>
                  <a:tcPr/>
                </a:tc>
                <a:extLst>
                  <a:ext uri="{0D108BD9-81ED-4DB2-BD59-A6C34878D82A}">
                    <a16:rowId xmlns:a16="http://schemas.microsoft.com/office/drawing/2014/main" val="10003"/>
                  </a:ext>
                </a:extLst>
              </a:tr>
              <a:tr h="672758">
                <a:tc>
                  <a:txBody>
                    <a:bodyPr/>
                    <a:lstStyle/>
                    <a:p>
                      <a:r>
                        <a:rPr lang="en-US" sz="1600" dirty="0"/>
                        <a:t>Rocket</a:t>
                      </a:r>
                      <a:r>
                        <a:rPr lang="en-US" sz="1600" baseline="0" dirty="0"/>
                        <a:t> Deployment(3)</a:t>
                      </a:r>
                      <a:endParaRPr lang="en-US" sz="1600" dirty="0"/>
                    </a:p>
                  </a:txBody>
                  <a:tcPr/>
                </a:tc>
                <a:tc>
                  <a:txBody>
                    <a:bodyPr/>
                    <a:lstStyle/>
                    <a:p>
                      <a:r>
                        <a:rPr lang="en-US" sz="1600" dirty="0"/>
                        <a:t>Cansat</a:t>
                      </a:r>
                      <a:r>
                        <a:rPr lang="en-US" sz="1600" baseline="0" dirty="0"/>
                        <a:t> is expose to light</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 Luminosity sensor TSL2561</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 1Hz </a:t>
                      </a:r>
                    </a:p>
                  </a:txBody>
                  <a:tcPr/>
                </a:tc>
                <a:extLst>
                  <a:ext uri="{0D108BD9-81ED-4DB2-BD59-A6C34878D82A}">
                    <a16:rowId xmlns:a16="http://schemas.microsoft.com/office/drawing/2014/main" val="10004"/>
                  </a:ext>
                </a:extLst>
              </a:tr>
              <a:tr h="672758">
                <a:tc>
                  <a:txBody>
                    <a:bodyPr/>
                    <a:lstStyle/>
                    <a:p>
                      <a:r>
                        <a:rPr lang="en-US" sz="1600" baseline="0" dirty="0"/>
                        <a:t>Stabilization(4) </a:t>
                      </a:r>
                      <a:endParaRPr lang="en-US" sz="1600" dirty="0"/>
                    </a:p>
                  </a:txBody>
                  <a:tcPr/>
                </a:tc>
                <a:tc>
                  <a:txBody>
                    <a:bodyPr/>
                    <a:lstStyle/>
                    <a:p>
                      <a:r>
                        <a:rPr lang="en-US" sz="1600" dirty="0"/>
                        <a:t>Accelerometer tilt is closer</a:t>
                      </a:r>
                      <a:r>
                        <a:rPr lang="en-US" sz="1600" baseline="0" dirty="0"/>
                        <a:t> to zero. </a:t>
                      </a:r>
                      <a:endParaRPr lang="en-US" sz="1600" dirty="0"/>
                    </a:p>
                  </a:txBody>
                  <a:tcPr/>
                </a:tc>
                <a:tc>
                  <a:txBody>
                    <a:bodyPr/>
                    <a:lstStyle/>
                    <a:p>
                      <a:r>
                        <a:rPr lang="en-US" sz="1600" dirty="0"/>
                        <a:t>Accelerometer @ 1Hz</a:t>
                      </a:r>
                    </a:p>
                  </a:txBody>
                  <a:tcPr/>
                </a:tc>
                <a:extLst>
                  <a:ext uri="{0D108BD9-81ED-4DB2-BD59-A6C34878D82A}">
                    <a16:rowId xmlns:a16="http://schemas.microsoft.com/office/drawing/2014/main" val="10005"/>
                  </a:ext>
                </a:extLst>
              </a:tr>
              <a:tr h="560297">
                <a:tc>
                  <a:txBody>
                    <a:bodyPr/>
                    <a:lstStyle/>
                    <a:p>
                      <a:r>
                        <a:rPr lang="en-US" sz="1600" dirty="0"/>
                        <a:t>Separation(5)</a:t>
                      </a:r>
                    </a:p>
                  </a:txBody>
                  <a:tcPr/>
                </a:tc>
                <a:tc>
                  <a:txBody>
                    <a:bodyPr/>
                    <a:lstStyle/>
                    <a:p>
                      <a:r>
                        <a:rPr lang="en-US" sz="1600" dirty="0"/>
                        <a:t>Altitude</a:t>
                      </a:r>
                      <a:r>
                        <a:rPr lang="en-US" sz="1600" baseline="0" dirty="0"/>
                        <a:t> has reached 300 meters </a:t>
                      </a:r>
                      <a:endParaRPr lang="en-US" sz="1600" dirty="0"/>
                    </a:p>
                  </a:txBody>
                  <a:tcPr/>
                </a:tc>
                <a:tc>
                  <a:txBody>
                    <a:bodyPr/>
                    <a:lstStyle/>
                    <a:p>
                      <a:r>
                        <a:rPr lang="en-US" sz="1600" dirty="0"/>
                        <a:t>Pressure Sensor @  1Hz </a:t>
                      </a:r>
                    </a:p>
                  </a:txBody>
                  <a:tcPr/>
                </a:tc>
                <a:extLst>
                  <a:ext uri="{0D108BD9-81ED-4DB2-BD59-A6C34878D82A}">
                    <a16:rowId xmlns:a16="http://schemas.microsoft.com/office/drawing/2014/main" val="10006"/>
                  </a:ext>
                </a:extLst>
              </a:tr>
              <a:tr h="430801">
                <a:tc>
                  <a:txBody>
                    <a:bodyPr/>
                    <a:lstStyle/>
                    <a:p>
                      <a:r>
                        <a:rPr lang="en-US" sz="1600" dirty="0"/>
                        <a:t>Descent</a:t>
                      </a:r>
                      <a:r>
                        <a:rPr lang="en-US" sz="1600" baseline="0" dirty="0"/>
                        <a:t>(6)</a:t>
                      </a:r>
                      <a:endParaRPr lang="en-US" sz="1600" dirty="0"/>
                    </a:p>
                  </a:txBody>
                  <a:tcPr/>
                </a:tc>
                <a:tc>
                  <a:txBody>
                    <a:bodyPr/>
                    <a:lstStyle/>
                    <a:p>
                      <a:r>
                        <a:rPr lang="en-US" sz="1600" dirty="0"/>
                        <a:t>Change</a:t>
                      </a:r>
                      <a:r>
                        <a:rPr lang="en-US" sz="1600" baseline="0" dirty="0"/>
                        <a:t> in Altitude is &lt;0</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Accelerometer @ 1Hz</a:t>
                      </a:r>
                    </a:p>
                    <a:p>
                      <a:endParaRPr lang="en-US" sz="1600" dirty="0"/>
                    </a:p>
                  </a:txBody>
                  <a:tcPr/>
                </a:tc>
                <a:extLst>
                  <a:ext uri="{0D108BD9-81ED-4DB2-BD59-A6C34878D82A}">
                    <a16:rowId xmlns:a16="http://schemas.microsoft.com/office/drawing/2014/main" val="10007"/>
                  </a:ext>
                </a:extLst>
              </a:tr>
              <a:tr h="430801">
                <a:tc>
                  <a:txBody>
                    <a:bodyPr/>
                    <a:lstStyle/>
                    <a:p>
                      <a:r>
                        <a:rPr lang="en-US" sz="1600" dirty="0"/>
                        <a:t>Landed(7)</a:t>
                      </a:r>
                    </a:p>
                  </a:txBody>
                  <a:tcPr/>
                </a:tc>
                <a:tc>
                  <a:txBody>
                    <a:bodyPr/>
                    <a:lstStyle/>
                    <a:p>
                      <a:r>
                        <a:rPr lang="en-US" sz="1600" dirty="0"/>
                        <a:t>Altitude</a:t>
                      </a:r>
                      <a:r>
                        <a:rPr lang="en-US" sz="1600" baseline="0" dirty="0"/>
                        <a:t> at ground level</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Accelerometer @ 1Hz</a:t>
                      </a:r>
                    </a:p>
                    <a:p>
                      <a:endParaRPr lang="en-US" sz="1600" dirty="0"/>
                    </a:p>
                  </a:txBody>
                  <a:tcPr/>
                </a:tc>
                <a:extLst>
                  <a:ext uri="{0D108BD9-81ED-4DB2-BD59-A6C34878D82A}">
                    <a16:rowId xmlns:a16="http://schemas.microsoft.com/office/drawing/2014/main" val="10008"/>
                  </a:ext>
                </a:extLst>
              </a:tr>
            </a:tbl>
          </a:graphicData>
        </a:graphic>
      </p:graphicFrame>
      <p:sp>
        <p:nvSpPr>
          <p:cNvPr id="6" name="Text Box 4"/>
          <p:cNvSpPr txBox="1">
            <a:spLocks noChangeArrowheads="1"/>
          </p:cNvSpPr>
          <p:nvPr/>
        </p:nvSpPr>
        <p:spPr bwMode="auto">
          <a:xfrm>
            <a:off x="228600" y="6477000"/>
            <a:ext cx="2286000" cy="400110"/>
          </a:xfrm>
          <a:prstGeom prst="rect">
            <a:avLst/>
          </a:prstGeom>
          <a:noFill/>
          <a:ln w="9525">
            <a:noFill/>
            <a:miter lim="800000"/>
            <a:headEnd/>
            <a:tailEnd/>
          </a:ln>
        </p:spPr>
        <p:txBody>
          <a:bodyPr>
            <a:spAutoFit/>
          </a:bodyPr>
          <a:lstStyle/>
          <a:p>
            <a:pPr lvl="0"/>
            <a:r>
              <a:rPr lang="en-US" sz="1000" dirty="0">
                <a:solidFill>
                  <a:srgbClr val="000000"/>
                </a:solidFill>
              </a:rPr>
              <a:t>Presenter: </a:t>
            </a:r>
            <a:r>
              <a:rPr lang="en-US" sz="1000" dirty="0" err="1">
                <a:solidFill>
                  <a:srgbClr val="000000"/>
                </a:solidFill>
              </a:rPr>
              <a:t>Demetrios</a:t>
            </a:r>
            <a:r>
              <a:rPr lang="en-US" sz="1000" dirty="0">
                <a:solidFill>
                  <a:srgbClr val="000000"/>
                </a:solidFill>
              </a:rPr>
              <a:t> </a:t>
            </a:r>
            <a:r>
              <a:rPr lang="en-US" sz="1000" dirty="0" err="1">
                <a:solidFill>
                  <a:srgbClr val="000000"/>
                </a:solidFill>
              </a:rPr>
              <a:t>Doumas</a:t>
            </a:r>
            <a:endParaRPr lang="en-US" sz="1000" dirty="0">
              <a:solidFill>
                <a:srgbClr val="000000"/>
              </a:solidFill>
            </a:endParaRPr>
          </a:p>
          <a:p>
            <a:endParaRPr lang="en-US" sz="1000" dirty="0">
              <a:solidFill>
                <a:srgbClr val="000000"/>
              </a:solidFill>
            </a:endParaRPr>
          </a:p>
        </p:txBody>
      </p:sp>
      <p:sp>
        <p:nvSpPr>
          <p:cNvPr id="8" name="5-Point Star 7"/>
          <p:cNvSpPr/>
          <p:nvPr/>
        </p:nvSpPr>
        <p:spPr>
          <a:xfrm>
            <a:off x="8153400" y="228600"/>
            <a:ext cx="5334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Tree>
    <p:extLst>
      <p:ext uri="{BB962C8B-B14F-4D97-AF65-F5344CB8AC3E}">
        <p14:creationId xmlns:p14="http://schemas.microsoft.com/office/powerpoint/2010/main" val="13890414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CanSat FSW State UML-Diagram</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103</a:t>
            </a:fld>
            <a:endParaRPr lang="en-US"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48437" y="1066800"/>
            <a:ext cx="8447126"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69028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5939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5939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2562CA8-55F8-4718-B87C-6AFF26525269}" type="slidenum">
              <a:rPr lang="en-US"/>
              <a:pPr eaLnBrk="1" hangingPunct="1"/>
              <a:t>104</a:t>
            </a:fld>
            <a:endParaRPr lang="en-US"/>
          </a:p>
        </p:txBody>
      </p:sp>
      <p:sp>
        <p:nvSpPr>
          <p:cNvPr id="59396" name="Rectangle 2"/>
          <p:cNvSpPr>
            <a:spLocks noGrp="1" noChangeArrowheads="1"/>
          </p:cNvSpPr>
          <p:nvPr>
            <p:ph type="title"/>
          </p:nvPr>
        </p:nvSpPr>
        <p:spPr/>
        <p:txBody>
          <a:bodyPr/>
          <a:lstStyle/>
          <a:p>
            <a:pPr eaLnBrk="1" hangingPunct="1"/>
            <a:r>
              <a:rPr lang="en-US" dirty="0"/>
              <a:t>Software Development Plan</a:t>
            </a:r>
          </a:p>
        </p:txBody>
      </p:sp>
      <p:sp>
        <p:nvSpPr>
          <p:cNvPr id="59397" name="Rectangle 3"/>
          <p:cNvSpPr>
            <a:spLocks noGrp="1" noChangeArrowheads="1"/>
          </p:cNvSpPr>
          <p:nvPr>
            <p:ph type="body" idx="1"/>
          </p:nvPr>
        </p:nvSpPr>
        <p:spPr/>
        <p:txBody>
          <a:bodyPr/>
          <a:lstStyle/>
          <a:p>
            <a:pPr eaLnBrk="1" hangingPunct="1"/>
            <a:r>
              <a:rPr lang="en-US" dirty="0"/>
              <a:t>A common CanSat problem is late software development</a:t>
            </a:r>
          </a:p>
          <a:p>
            <a:pPr eaLnBrk="1" hangingPunct="1"/>
            <a:r>
              <a:rPr lang="en-US" dirty="0"/>
              <a:t>Present a slide describing the plan for software development and plans to reduce the risk of late software development</a:t>
            </a:r>
          </a:p>
          <a:p>
            <a:pPr eaLnBrk="1" hangingPunct="1"/>
            <a:r>
              <a:rPr lang="en-US" dirty="0"/>
              <a:t>Include:</a:t>
            </a:r>
          </a:p>
          <a:p>
            <a:pPr lvl="1" eaLnBrk="1" hangingPunct="1"/>
            <a:r>
              <a:rPr lang="en-US" dirty="0"/>
              <a:t>Prototyping and prototyping environments</a:t>
            </a:r>
          </a:p>
          <a:p>
            <a:pPr lvl="1" eaLnBrk="1" hangingPunct="1"/>
            <a:r>
              <a:rPr lang="en-US" dirty="0"/>
              <a:t>Software subsystem development sequence</a:t>
            </a:r>
          </a:p>
          <a:p>
            <a:pPr lvl="1" eaLnBrk="1" hangingPunct="1"/>
            <a:r>
              <a:rPr lang="en-US" dirty="0"/>
              <a:t>Development team</a:t>
            </a:r>
          </a:p>
          <a:p>
            <a:pPr lvl="1" eaLnBrk="1" hangingPunct="1"/>
            <a:r>
              <a:rPr lang="en-US" dirty="0"/>
              <a:t>Test methodology</a:t>
            </a:r>
          </a:p>
          <a:p>
            <a:pPr eaLnBrk="1" hangingPunct="1"/>
            <a:r>
              <a:rPr lang="en-US" dirty="0"/>
              <a:t>Discuss progress since PDR</a:t>
            </a:r>
          </a:p>
          <a:p>
            <a:pPr eaLnBrk="1" hangingPunct="1"/>
            <a:endParaRPr lang="en-US" dirty="0"/>
          </a:p>
        </p:txBody>
      </p:sp>
    </p:spTree>
    <p:extLst>
      <p:ext uri="{BB962C8B-B14F-4D97-AF65-F5344CB8AC3E}">
        <p14:creationId xmlns:p14="http://schemas.microsoft.com/office/powerpoint/2010/main" val="25312658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Software Development Progress</a:t>
            </a:r>
          </a:p>
        </p:txBody>
      </p:sp>
      <p:sp>
        <p:nvSpPr>
          <p:cNvPr id="3" name="Content Placeholder 2"/>
          <p:cNvSpPr>
            <a:spLocks noGrp="1"/>
          </p:cNvSpPr>
          <p:nvPr>
            <p:ph idx="1"/>
          </p:nvPr>
        </p:nvSpPr>
        <p:spPr/>
        <p:txBody>
          <a:bodyPr/>
          <a:lstStyle/>
          <a:p>
            <a:pPr marL="0" indent="0">
              <a:buNone/>
            </a:pPr>
            <a:r>
              <a:rPr lang="en-US" sz="2000" dirty="0"/>
              <a:t>Progress: </a:t>
            </a:r>
          </a:p>
          <a:p>
            <a:pPr marL="0" indent="0">
              <a:buNone/>
            </a:pPr>
            <a:r>
              <a:rPr lang="en-US" sz="2000" dirty="0"/>
              <a:t>1.) Calculate all required telemetry data.</a:t>
            </a:r>
          </a:p>
          <a:p>
            <a:pPr marL="0" indent="0">
              <a:buNone/>
            </a:pPr>
            <a:r>
              <a:rPr lang="en-US" sz="2000" dirty="0"/>
              <a:t>2.) Able to transmit telemetry data.</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105</a:t>
            </a:fld>
            <a:endParaRPr lang="en-US"/>
          </a:p>
        </p:txBody>
      </p:sp>
    </p:spTree>
    <p:extLst>
      <p:ext uri="{BB962C8B-B14F-4D97-AF65-F5344CB8AC3E}">
        <p14:creationId xmlns:p14="http://schemas.microsoft.com/office/powerpoint/2010/main" val="34255018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Software Development Plan</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106</a:t>
            </a:fld>
            <a:endParaRPr lang="en-US"/>
          </a:p>
        </p:txBody>
      </p:sp>
      <p:pic>
        <p:nvPicPr>
          <p:cNvPr id="1028" name="Picture 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066800"/>
            <a:ext cx="86106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10800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9635" name="Rectangle 6"/>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946C41A-094C-418B-817E-058964E56200}" type="slidenum">
              <a:rPr lang="en-US" smtClean="0"/>
              <a:pPr eaLnBrk="1" hangingPunct="1"/>
              <a:t>107</a:t>
            </a:fld>
            <a:endParaRPr lang="en-US"/>
          </a:p>
        </p:txBody>
      </p:sp>
      <p:sp>
        <p:nvSpPr>
          <p:cNvPr id="69636" name="Rectangle 4"/>
          <p:cNvSpPr>
            <a:spLocks noGrp="1" noChangeArrowheads="1"/>
          </p:cNvSpPr>
          <p:nvPr>
            <p:ph type="ctrTitle"/>
          </p:nvPr>
        </p:nvSpPr>
        <p:spPr/>
        <p:txBody>
          <a:bodyPr/>
          <a:lstStyle/>
          <a:p>
            <a:pPr eaLnBrk="1" hangingPunct="1"/>
            <a:r>
              <a:rPr lang="en-US" dirty="0"/>
              <a:t>Ground Control System (GCS) Design</a:t>
            </a:r>
          </a:p>
        </p:txBody>
      </p:sp>
      <p:sp>
        <p:nvSpPr>
          <p:cNvPr id="69637" name="Rectangle 5"/>
          <p:cNvSpPr>
            <a:spLocks noGrp="1" noChangeArrowheads="1"/>
          </p:cNvSpPr>
          <p:nvPr>
            <p:ph type="subTitle" idx="1"/>
          </p:nvPr>
        </p:nvSpPr>
        <p:spPr/>
        <p:txBody>
          <a:bodyPr/>
          <a:lstStyle/>
          <a:p>
            <a:pPr eaLnBrk="1" hangingPunct="1"/>
            <a:r>
              <a:rPr lang="en-US" dirty="0"/>
              <a:t>Demetrios Doumas</a:t>
            </a:r>
          </a:p>
          <a:p>
            <a:pPr eaLnBrk="1" hangingPunct="1"/>
            <a:endParaRPr lang="en-US" dirty="0"/>
          </a:p>
        </p:txBody>
      </p:sp>
      <p:pic>
        <p:nvPicPr>
          <p:cNvPr id="6" name="Picture 2" descr="C:\Users\Rocket Rob\Desktop\club logo\Club Logo small wide.jpg"/>
          <p:cNvPicPr>
            <a:picLocks noChangeAspect="1" noChangeArrowheads="1"/>
          </p:cNvPicPr>
          <p:nvPr/>
        </p:nvPicPr>
        <p:blipFill>
          <a:blip r:embed="rId3"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7384966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GCS Overview</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108</a:t>
            </a:fld>
            <a:endParaRPr lang="en-US"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429000"/>
            <a:ext cx="1219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3090333"/>
            <a:ext cx="981075"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3231091"/>
            <a:ext cx="1176337" cy="54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1828800"/>
            <a:ext cx="1169987"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a:stCxn id="1029" idx="1"/>
            <a:endCxn id="1027" idx="3"/>
          </p:cNvCxnSpPr>
          <p:nvPr/>
        </p:nvCxnSpPr>
        <p:spPr>
          <a:xfrm flipH="1">
            <a:off x="5476875" y="2228057"/>
            <a:ext cx="1381125" cy="12067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27" idx="1"/>
            <a:endCxn id="1028" idx="3"/>
          </p:cNvCxnSpPr>
          <p:nvPr/>
        </p:nvCxnSpPr>
        <p:spPr>
          <a:xfrm flipH="1">
            <a:off x="3690937" y="3434821"/>
            <a:ext cx="804863" cy="703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28" idx="1"/>
            <a:endCxn id="1026" idx="3"/>
          </p:cNvCxnSpPr>
          <p:nvPr/>
        </p:nvCxnSpPr>
        <p:spPr>
          <a:xfrm flipH="1">
            <a:off x="1828800" y="3505200"/>
            <a:ext cx="685800" cy="533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5800" y="1182469"/>
            <a:ext cx="2743200" cy="369332"/>
          </a:xfrm>
          <a:prstGeom prst="rect">
            <a:avLst/>
          </a:prstGeom>
          <a:noFill/>
        </p:spPr>
        <p:txBody>
          <a:bodyPr wrap="square" rtlCol="0">
            <a:spAutoFit/>
          </a:bodyPr>
          <a:lstStyle/>
          <a:p>
            <a:r>
              <a:rPr lang="en-US" dirty="0"/>
              <a:t>Telemetry data flow:</a:t>
            </a:r>
          </a:p>
        </p:txBody>
      </p:sp>
      <p:sp>
        <p:nvSpPr>
          <p:cNvPr id="14" name="TextBox 13"/>
          <p:cNvSpPr txBox="1"/>
          <p:nvPr/>
        </p:nvSpPr>
        <p:spPr>
          <a:xfrm>
            <a:off x="762000" y="4800600"/>
            <a:ext cx="914400" cy="276999"/>
          </a:xfrm>
          <a:prstGeom prst="rect">
            <a:avLst/>
          </a:prstGeom>
          <a:noFill/>
        </p:spPr>
        <p:txBody>
          <a:bodyPr wrap="square" rtlCol="0">
            <a:spAutoFit/>
          </a:bodyPr>
          <a:lstStyle/>
          <a:p>
            <a:r>
              <a:rPr lang="en-US" sz="1200" dirty="0">
                <a:latin typeface="Times New Roman" pitchFamily="18" charset="0"/>
                <a:cs typeface="Times New Roman" pitchFamily="18" charset="0"/>
              </a:rPr>
              <a:t>Laptop</a:t>
            </a:r>
          </a:p>
        </p:txBody>
      </p:sp>
      <p:sp>
        <p:nvSpPr>
          <p:cNvPr id="15" name="TextBox 14"/>
          <p:cNvSpPr txBox="1"/>
          <p:nvPr/>
        </p:nvSpPr>
        <p:spPr>
          <a:xfrm>
            <a:off x="2209800" y="4114800"/>
            <a:ext cx="1040670" cy="276999"/>
          </a:xfrm>
          <a:prstGeom prst="rect">
            <a:avLst/>
          </a:prstGeom>
          <a:noFill/>
        </p:spPr>
        <p:txBody>
          <a:bodyPr wrap="none" rtlCol="0">
            <a:spAutoFit/>
          </a:bodyPr>
          <a:lstStyle/>
          <a:p>
            <a:r>
              <a:rPr lang="en-US" sz="1200" dirty="0" err="1">
                <a:latin typeface="Times New Roman" pitchFamily="18" charset="0"/>
                <a:cs typeface="Times New Roman" pitchFamily="18" charset="0"/>
              </a:rPr>
              <a:t>Xbee</a:t>
            </a:r>
            <a:r>
              <a:rPr lang="en-US" sz="1200" dirty="0">
                <a:latin typeface="Times New Roman" pitchFamily="18" charset="0"/>
                <a:cs typeface="Times New Roman" pitchFamily="18" charset="0"/>
              </a:rPr>
              <a:t> Series 3</a:t>
            </a:r>
          </a:p>
        </p:txBody>
      </p:sp>
      <p:sp>
        <p:nvSpPr>
          <p:cNvPr id="17" name="TextBox 16"/>
          <p:cNvSpPr txBox="1"/>
          <p:nvPr/>
        </p:nvSpPr>
        <p:spPr>
          <a:xfrm>
            <a:off x="3886200" y="3962400"/>
            <a:ext cx="2720617" cy="738664"/>
          </a:xfrm>
          <a:prstGeom prst="rect">
            <a:avLst/>
          </a:prstGeom>
          <a:noFill/>
        </p:spPr>
        <p:txBody>
          <a:bodyPr wrap="square" rtlCol="0">
            <a:spAutoFit/>
          </a:bodyPr>
          <a:lstStyle/>
          <a:p>
            <a:r>
              <a:rPr lang="en-US" sz="1200" dirty="0">
                <a:latin typeface="Times New Roman" pitchFamily="18" charset="0"/>
                <a:cs typeface="Times New Roman" pitchFamily="18" charset="0"/>
              </a:rPr>
              <a:t>Quad-Band Omni-directional Antenna</a:t>
            </a:r>
            <a:endParaRPr lang="en-US" sz="1200" dirty="0">
              <a:solidFill>
                <a:schemeClr val="lt1"/>
              </a:solidFill>
              <a:latin typeface="Times New Roman" pitchFamily="18" charset="0"/>
              <a:cs typeface="Times New Roman" pitchFamily="18" charset="0"/>
            </a:endParaRPr>
          </a:p>
          <a:p>
            <a:r>
              <a:rPr lang="en-US" sz="1200" dirty="0">
                <a:solidFill>
                  <a:schemeClr val="lt1"/>
                </a:solidFill>
                <a:latin typeface="Times New Roman" pitchFamily="18" charset="0"/>
                <a:cs typeface="Times New Roman" pitchFamily="18" charset="0"/>
              </a:rPr>
              <a:t> </a:t>
            </a:r>
            <a:r>
              <a:rPr lang="en-US" sz="1200" dirty="0">
                <a:latin typeface="Times New Roman" pitchFamily="18" charset="0"/>
                <a:cs typeface="Times New Roman" pitchFamily="18" charset="0"/>
              </a:rPr>
              <a:t>FG16397 </a:t>
            </a:r>
            <a:r>
              <a:rPr lang="en-US" sz="1200" b="1" dirty="0">
                <a:latin typeface="Times New Roman" pitchFamily="18" charset="0"/>
                <a:cs typeface="Times New Roman" pitchFamily="18" charset="0"/>
              </a:rPr>
              <a:t> </a:t>
            </a:r>
          </a:p>
          <a:p>
            <a:endParaRPr lang="en-US" dirty="0"/>
          </a:p>
        </p:txBody>
      </p:sp>
      <p:sp>
        <p:nvSpPr>
          <p:cNvPr id="19" name="TextBox 18"/>
          <p:cNvSpPr txBox="1"/>
          <p:nvPr/>
        </p:nvSpPr>
        <p:spPr>
          <a:xfrm>
            <a:off x="7086600" y="2895600"/>
            <a:ext cx="604653" cy="276999"/>
          </a:xfrm>
          <a:prstGeom prst="rect">
            <a:avLst/>
          </a:prstGeom>
          <a:noFill/>
        </p:spPr>
        <p:txBody>
          <a:bodyPr wrap="none" rtlCol="0">
            <a:spAutoFit/>
          </a:bodyPr>
          <a:lstStyle/>
          <a:p>
            <a:r>
              <a:rPr lang="en-US" sz="1200" dirty="0" err="1">
                <a:latin typeface="Times New Roman" pitchFamily="18" charset="0"/>
                <a:cs typeface="Times New Roman" pitchFamily="18" charset="0"/>
              </a:rPr>
              <a:t>Cansat</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1530544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a:xfrm>
            <a:off x="1752600" y="76200"/>
            <a:ext cx="5943600" cy="838200"/>
          </a:xfrm>
        </p:spPr>
        <p:txBody>
          <a:bodyPr/>
          <a:lstStyle/>
          <a:p>
            <a:r>
              <a:rPr lang="en-US" dirty="0"/>
              <a:t>GCS Requirements</a:t>
            </a:r>
          </a:p>
        </p:txBody>
      </p:sp>
      <p:graphicFrame>
        <p:nvGraphicFramePr>
          <p:cNvPr id="3" name="Content Placeholder 2"/>
          <p:cNvGraphicFramePr>
            <a:graphicFrameLocks noGrp="1"/>
          </p:cNvGraphicFramePr>
          <p:nvPr>
            <p:ph idx="1"/>
            <p:extLst/>
          </p:nvPr>
        </p:nvGraphicFramePr>
        <p:xfrm>
          <a:off x="228600" y="1173480"/>
          <a:ext cx="8686800" cy="530352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6400800">
                  <a:extLst>
                    <a:ext uri="{9D8B030D-6E8A-4147-A177-3AD203B41FA5}">
                      <a16:colId xmlns:a16="http://schemas.microsoft.com/office/drawing/2014/main" val="20002"/>
                    </a:ext>
                  </a:extLst>
                </a:gridCol>
              </a:tblGrid>
              <a:tr h="370840">
                <a:tc>
                  <a:txBody>
                    <a:bodyPr/>
                    <a:lstStyle/>
                    <a:p>
                      <a:pPr algn="ctr"/>
                      <a:r>
                        <a:rPr lang="en-US" sz="2000" dirty="0">
                          <a:solidFill>
                            <a:srgbClr val="FF0000"/>
                          </a:solidFill>
                          <a:latin typeface="Times New Roman" pitchFamily="18" charset="0"/>
                          <a:cs typeface="Times New Roman" pitchFamily="18" charset="0"/>
                        </a:rPr>
                        <a:t>ID</a:t>
                      </a:r>
                    </a:p>
                  </a:txBody>
                  <a:tcPr/>
                </a:tc>
                <a:tc>
                  <a:txBody>
                    <a:bodyPr/>
                    <a:lstStyle/>
                    <a:p>
                      <a:pPr algn="ctr"/>
                      <a:r>
                        <a:rPr lang="en-US" sz="2000" dirty="0">
                          <a:solidFill>
                            <a:srgbClr val="FF0000"/>
                          </a:solidFill>
                          <a:latin typeface="Times New Roman" pitchFamily="18" charset="0"/>
                          <a:cs typeface="Times New Roman" pitchFamily="18" charset="0"/>
                        </a:rPr>
                        <a:t>Req. No</a:t>
                      </a:r>
                    </a:p>
                  </a:txBody>
                  <a:tcPr/>
                </a:tc>
                <a:tc>
                  <a:txBody>
                    <a:bodyPr/>
                    <a:lstStyle/>
                    <a:p>
                      <a:pPr algn="ctr"/>
                      <a:r>
                        <a:rPr lang="en-US" sz="2000" dirty="0">
                          <a:solidFill>
                            <a:srgbClr val="FF0000"/>
                          </a:solidFill>
                          <a:latin typeface="Times New Roman" pitchFamily="18" charset="0"/>
                          <a:cs typeface="Times New Roman" pitchFamily="18" charset="0"/>
                        </a:rPr>
                        <a:t>REQUIREMENT</a:t>
                      </a:r>
                    </a:p>
                  </a:txBody>
                  <a:tcPr/>
                </a:tc>
                <a:extLst>
                  <a:ext uri="{0D108BD9-81ED-4DB2-BD59-A6C34878D82A}">
                    <a16:rowId xmlns:a16="http://schemas.microsoft.com/office/drawing/2014/main" val="10000"/>
                  </a:ext>
                </a:extLst>
              </a:tr>
              <a:tr h="370840">
                <a:tc>
                  <a:txBody>
                    <a:bodyPr/>
                    <a:lstStyle/>
                    <a:p>
                      <a:pPr algn="ctr"/>
                      <a:r>
                        <a:rPr lang="en-US" sz="1600" dirty="0">
                          <a:latin typeface="Times New Roman" pitchFamily="18" charset="0"/>
                          <a:cs typeface="Times New Roman" pitchFamily="18" charset="0"/>
                        </a:rPr>
                        <a:t>GCSR-01</a:t>
                      </a:r>
                    </a:p>
                  </a:txBody>
                  <a:tcPr/>
                </a:tc>
                <a:tc>
                  <a:txBody>
                    <a:bodyPr/>
                    <a:lstStyle/>
                    <a:p>
                      <a:pPr algn="ctr"/>
                      <a:r>
                        <a:rPr lang="en-US" sz="1600" dirty="0">
                          <a:latin typeface="Times New Roman" pitchFamily="18" charset="0"/>
                          <a:cs typeface="Times New Roman" pitchFamily="18" charset="0"/>
                        </a:rPr>
                        <a:t>24</a:t>
                      </a:r>
                    </a:p>
                  </a:txBody>
                  <a:tcPr/>
                </a:tc>
                <a:tc>
                  <a:txBody>
                    <a:bodyPr/>
                    <a:lstStyle/>
                    <a:p>
                      <a:r>
                        <a:rPr lang="en-US" sz="1600" dirty="0">
                          <a:latin typeface="Times New Roman" pitchFamily="18" charset="0"/>
                          <a:cs typeface="Times New Roman" pitchFamily="18" charset="0"/>
                        </a:rPr>
                        <a:t>XBEE radios shall be used for telemetry. 2.4 GHz Series 1 and 2 radios are allowed. 900MHZ</a:t>
                      </a:r>
                      <a:r>
                        <a:rPr lang="en-US" sz="1600" baseline="0" dirty="0">
                          <a:latin typeface="Times New Roman" pitchFamily="18" charset="0"/>
                          <a:cs typeface="Times New Roman" pitchFamily="18" charset="0"/>
                        </a:rPr>
                        <a:t> XBEE Pro radios are also allowed.</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algn="ctr"/>
                      <a:r>
                        <a:rPr lang="en-US" sz="1600" dirty="0">
                          <a:latin typeface="Times New Roman" pitchFamily="18" charset="0"/>
                          <a:cs typeface="Times New Roman" pitchFamily="18" charset="0"/>
                        </a:rPr>
                        <a:t>GCSR-02</a:t>
                      </a:r>
                    </a:p>
                  </a:txBody>
                  <a:tcPr/>
                </a:tc>
                <a:tc>
                  <a:txBody>
                    <a:bodyPr/>
                    <a:lstStyle/>
                    <a:p>
                      <a:pPr algn="ctr"/>
                      <a:r>
                        <a:rPr lang="en-US" sz="1600" dirty="0">
                          <a:latin typeface="Times New Roman" pitchFamily="18" charset="0"/>
                          <a:cs typeface="Times New Roman" pitchFamily="18" charset="0"/>
                        </a:rPr>
                        <a:t>25</a:t>
                      </a:r>
                    </a:p>
                  </a:txBody>
                  <a:tcPr/>
                </a:tc>
                <a:tc>
                  <a:txBody>
                    <a:bodyPr/>
                    <a:lstStyle/>
                    <a:p>
                      <a:r>
                        <a:rPr lang="en-US" sz="1600" dirty="0">
                          <a:latin typeface="Times New Roman" pitchFamily="18" charset="0"/>
                          <a:cs typeface="Times New Roman" pitchFamily="18" charset="0"/>
                        </a:rPr>
                        <a:t>XBEE radios shall have their NETID/PANID</a:t>
                      </a:r>
                      <a:r>
                        <a:rPr lang="en-US" sz="1600" baseline="0" dirty="0">
                          <a:latin typeface="Times New Roman" pitchFamily="18" charset="0"/>
                          <a:cs typeface="Times New Roman" pitchFamily="18" charset="0"/>
                        </a:rPr>
                        <a:t> set to their team number.</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r>
                        <a:rPr lang="en-US" sz="1600" dirty="0">
                          <a:latin typeface="Times New Roman" pitchFamily="18" charset="0"/>
                          <a:cs typeface="Times New Roman" pitchFamily="18" charset="0"/>
                        </a:rPr>
                        <a:t>GCSR-03</a:t>
                      </a:r>
                    </a:p>
                    <a:p>
                      <a:pPr algn="ctr"/>
                      <a:endParaRPr lang="en-US"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26</a:t>
                      </a:r>
                    </a:p>
                  </a:txBody>
                  <a:tcPr/>
                </a:tc>
                <a:tc>
                  <a:txBody>
                    <a:bodyPr/>
                    <a:lstStyle/>
                    <a:p>
                      <a:r>
                        <a:rPr lang="en-US" sz="1600" dirty="0">
                          <a:latin typeface="Times New Roman" pitchFamily="18" charset="0"/>
                          <a:cs typeface="Times New Roman" pitchFamily="18" charset="0"/>
                        </a:rPr>
                        <a:t>XBEE radios shall not use broadcast mode.</a:t>
                      </a:r>
                    </a:p>
                  </a:txBody>
                  <a:tcPr/>
                </a:tc>
                <a:extLst>
                  <a:ext uri="{0D108BD9-81ED-4DB2-BD59-A6C34878D82A}">
                    <a16:rowId xmlns:a16="http://schemas.microsoft.com/office/drawing/2014/main" val="10003"/>
                  </a:ext>
                </a:extLst>
              </a:tr>
              <a:tr h="817880">
                <a:tc>
                  <a:txBody>
                    <a:bodyPr/>
                    <a:lstStyle/>
                    <a:p>
                      <a:pPr algn="ctr"/>
                      <a:r>
                        <a:rPr lang="en-US" sz="1600" dirty="0">
                          <a:latin typeface="Times New Roman" pitchFamily="18" charset="0"/>
                          <a:cs typeface="Times New Roman" pitchFamily="18" charset="0"/>
                        </a:rPr>
                        <a:t>GCSR-04</a:t>
                      </a:r>
                    </a:p>
                    <a:p>
                      <a:pPr algn="ctr"/>
                      <a:endParaRPr lang="en-US"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32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Each team shall develop</a:t>
                      </a:r>
                      <a:r>
                        <a:rPr lang="en-US" sz="1600" baseline="0" dirty="0">
                          <a:latin typeface="Times New Roman" pitchFamily="18" charset="0"/>
                          <a:cs typeface="Times New Roman" pitchFamily="18" charset="0"/>
                        </a:rPr>
                        <a:t> their own ground station.</a:t>
                      </a:r>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370840">
                <a:tc>
                  <a:txBody>
                    <a:bodyPr/>
                    <a:lstStyle/>
                    <a:p>
                      <a:pPr algn="ctr"/>
                      <a:r>
                        <a:rPr lang="en-US" sz="1600" dirty="0">
                          <a:latin typeface="Times New Roman" pitchFamily="18" charset="0"/>
                          <a:cs typeface="Times New Roman" pitchFamily="18" charset="0"/>
                        </a:rPr>
                        <a:t>GCSR-05</a:t>
                      </a:r>
                    </a:p>
                    <a:p>
                      <a:pPr algn="ctr"/>
                      <a:endParaRPr lang="en-US"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33</a:t>
                      </a:r>
                    </a:p>
                  </a:txBody>
                  <a:tcPr/>
                </a:tc>
                <a:tc>
                  <a:txBody>
                    <a:bodyPr/>
                    <a:lstStyle/>
                    <a:p>
                      <a:r>
                        <a:rPr lang="en-US" sz="1600" dirty="0">
                          <a:latin typeface="Times New Roman" pitchFamily="18" charset="0"/>
                          <a:cs typeface="Times New Roman" pitchFamily="18" charset="0"/>
                        </a:rPr>
                        <a:t>All telemetry</a:t>
                      </a:r>
                      <a:r>
                        <a:rPr lang="en-US" sz="1600" baseline="0" dirty="0">
                          <a:latin typeface="Times New Roman" pitchFamily="18" charset="0"/>
                          <a:cs typeface="Times New Roman" pitchFamily="18" charset="0"/>
                        </a:rPr>
                        <a:t> shall displayed in real time during descent.</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370840">
                <a:tc>
                  <a:txBody>
                    <a:bodyPr/>
                    <a:lstStyle/>
                    <a:p>
                      <a:pPr algn="ctr"/>
                      <a:r>
                        <a:rPr lang="en-US" sz="1600" dirty="0">
                          <a:latin typeface="Times New Roman" pitchFamily="18" charset="0"/>
                          <a:cs typeface="Times New Roman" pitchFamily="18" charset="0"/>
                        </a:rPr>
                        <a:t>GCSR-06</a:t>
                      </a:r>
                    </a:p>
                    <a:p>
                      <a:pPr algn="ctr"/>
                      <a:endParaRPr lang="en-US"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34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All telemetry shall be displayed in engineering units (meters, meter/sec, Celsius,</a:t>
                      </a:r>
                      <a:r>
                        <a:rPr lang="en-US" sz="1600" baseline="0" dirty="0">
                          <a:latin typeface="Times New Roman" pitchFamily="18" charset="0"/>
                          <a:cs typeface="Times New Roman" pitchFamily="18" charset="0"/>
                        </a:rPr>
                        <a:t> </a:t>
                      </a:r>
                      <a:r>
                        <a:rPr lang="en-US" sz="1600" baseline="0" dirty="0" err="1">
                          <a:latin typeface="Times New Roman" pitchFamily="18" charset="0"/>
                          <a:cs typeface="Times New Roman" pitchFamily="18" charset="0"/>
                        </a:rPr>
                        <a:t>etc</a:t>
                      </a:r>
                      <a:r>
                        <a:rPr lang="en-US" sz="1600" dirty="0">
                          <a:latin typeface="Times New Roman" pitchFamily="18" charset="0"/>
                          <a:cs typeface="Times New Roman" pitchFamily="18" charset="0"/>
                        </a:rPr>
                        <a:t>).</a:t>
                      </a:r>
                    </a:p>
                  </a:txBody>
                  <a:tcPr/>
                </a:tc>
                <a:extLst>
                  <a:ext uri="{0D108BD9-81ED-4DB2-BD59-A6C34878D82A}">
                    <a16:rowId xmlns:a16="http://schemas.microsoft.com/office/drawing/2014/main" val="10006"/>
                  </a:ext>
                </a:extLst>
              </a:tr>
              <a:tr h="370840">
                <a:tc>
                  <a:txBody>
                    <a:bodyPr/>
                    <a:lstStyle/>
                    <a:p>
                      <a:pPr algn="ctr"/>
                      <a:r>
                        <a:rPr lang="en-US" sz="1600" dirty="0">
                          <a:latin typeface="Times New Roman" pitchFamily="18" charset="0"/>
                          <a:cs typeface="Times New Roman" pitchFamily="18" charset="0"/>
                        </a:rPr>
                        <a:t>GCSR-07</a:t>
                      </a:r>
                    </a:p>
                    <a:p>
                      <a:pPr algn="ctr"/>
                      <a:endParaRPr lang="en-US"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35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Teams shall plot data in real time during flight on ground station computer.</a:t>
                      </a:r>
                    </a:p>
                    <a:p>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7"/>
                  </a:ext>
                </a:extLst>
              </a:tr>
              <a:tr h="370840">
                <a:tc>
                  <a:txBody>
                    <a:bodyPr/>
                    <a:lstStyle/>
                    <a:p>
                      <a:pPr algn="ctr"/>
                      <a:r>
                        <a:rPr lang="en-US" sz="1600" dirty="0">
                          <a:latin typeface="Times New Roman" pitchFamily="18" charset="0"/>
                          <a:cs typeface="Times New Roman" pitchFamily="18" charset="0"/>
                        </a:rPr>
                        <a:t>GCSR-08</a:t>
                      </a:r>
                    </a:p>
                    <a:p>
                      <a:pPr algn="ctr"/>
                      <a:endParaRPr lang="en-US"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36</a:t>
                      </a:r>
                    </a:p>
                  </a:txBody>
                  <a:tcPr/>
                </a:tc>
                <a:tc>
                  <a:txBody>
                    <a:bodyPr/>
                    <a:lstStyle/>
                    <a:p>
                      <a:r>
                        <a:rPr lang="en-US" sz="1600" dirty="0">
                          <a:latin typeface="Times New Roman" pitchFamily="18" charset="0"/>
                          <a:cs typeface="Times New Roman" pitchFamily="18" charset="0"/>
                        </a:rPr>
                        <a:t>The ground control station shall include one laptop computer with a </a:t>
                      </a:r>
                      <a:r>
                        <a:rPr lang="en-US" sz="1600" dirty="0" err="1">
                          <a:latin typeface="Times New Roman" pitchFamily="18" charset="0"/>
                          <a:cs typeface="Times New Roman" pitchFamily="18" charset="0"/>
                        </a:rPr>
                        <a:t>minum</a:t>
                      </a:r>
                      <a:r>
                        <a:rPr lang="en-US" sz="1600" dirty="0">
                          <a:latin typeface="Times New Roman" pitchFamily="18" charset="0"/>
                          <a:cs typeface="Times New Roman" pitchFamily="18" charset="0"/>
                        </a:rPr>
                        <a:t> of two hours of battery operation, XBEE radio and a hand held or table top</a:t>
                      </a:r>
                    </a:p>
                    <a:p>
                      <a:r>
                        <a:rPr lang="en-US" sz="1600" dirty="0">
                          <a:latin typeface="Times New Roman" pitchFamily="18" charset="0"/>
                          <a:cs typeface="Times New Roman" pitchFamily="18" charset="0"/>
                        </a:rPr>
                        <a:t>Antenna.</a:t>
                      </a:r>
                    </a:p>
                  </a:txBody>
                  <a:tcPr/>
                </a:tc>
                <a:extLst>
                  <a:ext uri="{0D108BD9-81ED-4DB2-BD59-A6C34878D82A}">
                    <a16:rowId xmlns:a16="http://schemas.microsoft.com/office/drawing/2014/main" val="10008"/>
                  </a:ext>
                </a:extLst>
              </a:tr>
            </a:tbl>
          </a:graphicData>
        </a:graphic>
      </p:graphicFrame>
      <p:sp>
        <p:nvSpPr>
          <p:cNvPr id="213026" name="Footer Placeholder 3"/>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13027" name="Slide Number Placeholder 4"/>
          <p:cNvSpPr>
            <a:spLocks noGrp="1"/>
          </p:cNvSpPr>
          <p:nvPr>
            <p:ph type="sldNum" sz="quarter" idx="12"/>
          </p:nvPr>
        </p:nvSpPr>
        <p:spPr>
          <a:noFill/>
          <a:ln>
            <a:miter lim="800000"/>
            <a:headEnd/>
            <a:tailEnd/>
          </a:ln>
        </p:spPr>
        <p:txBody>
          <a:bodyPr/>
          <a:lstStyle/>
          <a:p>
            <a:pPr fontAlgn="base">
              <a:spcBef>
                <a:spcPct val="0"/>
              </a:spcBef>
              <a:spcAft>
                <a:spcPct val="0"/>
              </a:spcAft>
            </a:pPr>
            <a:fld id="{7C69A7BF-FAC3-4F8C-AB21-E6FEFF8C2D34}" type="slidenum">
              <a:rPr lang="en-US" smtClean="0">
                <a:cs typeface="Arial" charset="0"/>
              </a:rPr>
              <a:pPr fontAlgn="base">
                <a:spcBef>
                  <a:spcPct val="0"/>
                </a:spcBef>
                <a:spcAft>
                  <a:spcPct val="0"/>
                </a:spcAft>
              </a:pPr>
              <a:t>109</a:t>
            </a:fld>
            <a:endParaRPr lang="en-US">
              <a:cs typeface="Arial" charset="0"/>
            </a:endParaRP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extBox 1"/>
          <p:cNvSpPr txBox="1"/>
          <p:nvPr/>
        </p:nvSpPr>
        <p:spPr>
          <a:xfrm>
            <a:off x="304800" y="6477000"/>
            <a:ext cx="2743200" cy="523220"/>
          </a:xfrm>
          <a:prstGeom prst="rect">
            <a:avLst/>
          </a:prstGeom>
          <a:noFill/>
        </p:spPr>
        <p:txBody>
          <a:bodyPr wrap="square" rtlCol="0">
            <a:spAutoFit/>
          </a:bodyPr>
          <a:lstStyle/>
          <a:p>
            <a:r>
              <a:rPr lang="en-US" sz="1000" dirty="0"/>
              <a:t>Presenter: </a:t>
            </a:r>
            <a:r>
              <a:rPr lang="en-US" sz="1000" dirty="0" err="1"/>
              <a:t>Demetrios</a:t>
            </a:r>
            <a:r>
              <a:rPr lang="en-US" sz="1000" dirty="0"/>
              <a:t> </a:t>
            </a:r>
            <a:r>
              <a:rPr lang="en-US" sz="1000" dirty="0" err="1"/>
              <a:t>Doumas</a:t>
            </a:r>
            <a:endParaRPr lang="en-US" sz="1000" dirty="0"/>
          </a:p>
          <a:p>
            <a:endParaRPr lang="en-US" dirty="0"/>
          </a:p>
        </p:txBody>
      </p:sp>
    </p:spTree>
    <p:extLst>
      <p:ext uri="{BB962C8B-B14F-4D97-AF65-F5344CB8AC3E}">
        <p14:creationId xmlns:p14="http://schemas.microsoft.com/office/powerpoint/2010/main" val="312949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algn="ctr"/>
            <a:r>
              <a:rPr lang="en-US" dirty="0"/>
              <a:t>System Requirement </a:t>
            </a:r>
            <a:r>
              <a:rPr lang="en-US" kern="1200" dirty="0">
                <a:solidFill>
                  <a:srgbClr val="333399"/>
                </a:solidFill>
                <a:latin typeface="Arial" charset="0"/>
                <a:ea typeface="+mn-ea"/>
                <a:cs typeface="Arial" charset="0"/>
              </a:rPr>
              <a:t>Cont’d</a:t>
            </a:r>
            <a:endParaRPr lang="en-US" dirty="0"/>
          </a:p>
        </p:txBody>
      </p:sp>
      <p:sp>
        <p:nvSpPr>
          <p:cNvPr id="9218" name="Footer Placeholder 5"/>
          <p:cNvSpPr>
            <a:spLocks noGrp="1"/>
          </p:cNvSpPr>
          <p:nvPr>
            <p:ph type="ftr" sz="quarter" idx="11"/>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CanSat 2015 CDR:  Team 4996 (Phoenix)</a:t>
            </a:r>
            <a:endParaRPr lang="en-US" dirty="0"/>
          </a:p>
        </p:txBody>
      </p:sp>
      <p:sp>
        <p:nvSpPr>
          <p:cNvPr id="9219" name="Slide Number Placeholder 6"/>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40E53B2-0A8D-4DC0-81F6-46BB9C982D10}" type="slidenum">
              <a:rPr lang="en-US" smtClean="0"/>
              <a:pPr/>
              <a:t>11</a:t>
            </a:fld>
            <a:endParaRPr lang="en-US" dirty="0"/>
          </a:p>
        </p:txBody>
      </p:sp>
      <p:sp>
        <p:nvSpPr>
          <p:cNvPr id="9223"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Content Placeholder 1"/>
          <p:cNvSpPr>
            <a:spLocks noGrp="1"/>
          </p:cNvSpPr>
          <p:nvPr>
            <p:ph sz="half" idx="1"/>
          </p:nvPr>
        </p:nvSpPr>
        <p:spPr/>
        <p:txBody>
          <a:bodyPr/>
          <a:lstStyle/>
          <a:p>
            <a:endParaRPr lang="en-US"/>
          </a:p>
        </p:txBody>
      </p:sp>
      <p:graphicFrame>
        <p:nvGraphicFramePr>
          <p:cNvPr id="9" name="Content Placeholder 2"/>
          <p:cNvGraphicFramePr>
            <a:graphicFrameLocks/>
          </p:cNvGraphicFramePr>
          <p:nvPr>
            <p:extLst>
              <p:ext uri="{D42A27DB-BD31-4B8C-83A1-F6EECF244321}">
                <p14:modId xmlns:p14="http://schemas.microsoft.com/office/powerpoint/2010/main" val="1918553088"/>
              </p:ext>
            </p:extLst>
          </p:nvPr>
        </p:nvGraphicFramePr>
        <p:xfrm>
          <a:off x="228600" y="1066800"/>
          <a:ext cx="8686800" cy="53086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6019800">
                  <a:extLst>
                    <a:ext uri="{9D8B030D-6E8A-4147-A177-3AD203B41FA5}">
                      <a16:colId xmlns:a16="http://schemas.microsoft.com/office/drawing/2014/main" val="20002"/>
                    </a:ext>
                  </a:extLst>
                </a:gridCol>
              </a:tblGrid>
              <a:tr h="370840">
                <a:tc>
                  <a:txBody>
                    <a:bodyPr/>
                    <a:lstStyle/>
                    <a:p>
                      <a:pPr algn="ctr"/>
                      <a:r>
                        <a:rPr lang="en-US" sz="2000" dirty="0">
                          <a:solidFill>
                            <a:srgbClr val="FF0000"/>
                          </a:solidFill>
                          <a:latin typeface="Times New Roman" pitchFamily="18" charset="0"/>
                          <a:cs typeface="Times New Roman" pitchFamily="18" charset="0"/>
                        </a:rPr>
                        <a:t>ID</a:t>
                      </a:r>
                    </a:p>
                  </a:txBody>
                  <a:tcPr/>
                </a:tc>
                <a:tc>
                  <a:txBody>
                    <a:bodyPr/>
                    <a:lstStyle/>
                    <a:p>
                      <a:pPr algn="ctr"/>
                      <a:r>
                        <a:rPr lang="en-US" sz="2000" dirty="0">
                          <a:solidFill>
                            <a:srgbClr val="FF0000"/>
                          </a:solidFill>
                          <a:latin typeface="Times New Roman" pitchFamily="18" charset="0"/>
                          <a:cs typeface="Times New Roman" pitchFamily="18" charset="0"/>
                        </a:rPr>
                        <a:t>Req.</a:t>
                      </a:r>
                      <a:r>
                        <a:rPr lang="en-US" sz="2000" baseline="0" dirty="0">
                          <a:solidFill>
                            <a:srgbClr val="FF0000"/>
                          </a:solidFill>
                          <a:latin typeface="Times New Roman" pitchFamily="18" charset="0"/>
                          <a:cs typeface="Times New Roman" pitchFamily="18" charset="0"/>
                        </a:rPr>
                        <a:t> No</a:t>
                      </a:r>
                      <a:endParaRPr lang="en-US" sz="2000" dirty="0">
                        <a:solidFill>
                          <a:srgbClr val="FF0000"/>
                        </a:solidFill>
                        <a:latin typeface="Times New Roman" pitchFamily="18" charset="0"/>
                        <a:cs typeface="Times New Roman" pitchFamily="18" charset="0"/>
                      </a:endParaRPr>
                    </a:p>
                  </a:txBody>
                  <a:tcPr/>
                </a:tc>
                <a:tc>
                  <a:txBody>
                    <a:bodyPr/>
                    <a:lstStyle/>
                    <a:p>
                      <a:pPr algn="ctr"/>
                      <a:r>
                        <a:rPr lang="en-US" sz="2000" dirty="0">
                          <a:solidFill>
                            <a:srgbClr val="FF0000"/>
                          </a:solidFill>
                          <a:latin typeface="Times New Roman" pitchFamily="18" charset="0"/>
                          <a:cs typeface="Times New Roman" pitchFamily="18" charset="0"/>
                        </a:rPr>
                        <a:t>REQUIREMENT</a:t>
                      </a:r>
                    </a:p>
                  </a:txBody>
                  <a:tcPr/>
                </a:tc>
                <a:extLst>
                  <a:ext uri="{0D108BD9-81ED-4DB2-BD59-A6C34878D82A}">
                    <a16:rowId xmlns:a16="http://schemas.microsoft.com/office/drawing/2014/main" val="10000"/>
                  </a:ext>
                </a:extLst>
              </a:tr>
              <a:tr h="370840">
                <a:tc>
                  <a:txBody>
                    <a:bodyPr/>
                    <a:lstStyle/>
                    <a:p>
                      <a:r>
                        <a:rPr lang="en-US" sz="1600" dirty="0">
                          <a:latin typeface="+mn-lt"/>
                          <a:cs typeface="Times New Roman" pitchFamily="18" charset="0"/>
                        </a:rPr>
                        <a:t>MR-22</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30</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During descent, the video camera must not rotate. The image of the ground shall maintain one orientation with no more than +/- 90 degree rotation.</a:t>
                      </a:r>
                    </a:p>
                  </a:txBody>
                  <a:tcPr horzOverflow="overflow"/>
                </a:tc>
                <a:extLst>
                  <a:ext uri="{0D108BD9-81ED-4DB2-BD59-A6C34878D82A}">
                    <a16:rowId xmlns:a16="http://schemas.microsoft.com/office/drawing/2014/main" val="10001"/>
                  </a:ext>
                </a:extLst>
              </a:tr>
              <a:tr h="370840">
                <a:tc>
                  <a:txBody>
                    <a:bodyPr/>
                    <a:lstStyle/>
                    <a:p>
                      <a:r>
                        <a:rPr lang="en-US" sz="1600" dirty="0">
                          <a:latin typeface="+mn-lt"/>
                          <a:cs typeface="Times New Roman" pitchFamily="18" charset="0"/>
                        </a:rPr>
                        <a:t>MR-23</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31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Budget: $1000</a:t>
                      </a:r>
                    </a:p>
                  </a:txBody>
                  <a:tcPr horzOverflow="overflow"/>
                </a:tc>
                <a:extLst>
                  <a:ext uri="{0D108BD9-81ED-4DB2-BD59-A6C34878D82A}">
                    <a16:rowId xmlns:a16="http://schemas.microsoft.com/office/drawing/2014/main" val="10002"/>
                  </a:ext>
                </a:extLst>
              </a:tr>
              <a:tr h="370840">
                <a:tc>
                  <a:txBody>
                    <a:bodyPr/>
                    <a:lstStyle/>
                    <a:p>
                      <a:r>
                        <a:rPr lang="en-US" sz="1600" dirty="0">
                          <a:latin typeface="+mn-lt"/>
                          <a:cs typeface="Times New Roman" pitchFamily="18" charset="0"/>
                        </a:rPr>
                        <a:t>MR-24</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33-34</a:t>
                      </a:r>
                    </a:p>
                  </a:txBody>
                  <a:tcPr horzOverflow="overflow"/>
                </a:tc>
                <a:tc>
                  <a:txBody>
                    <a:bodyPr/>
                    <a:lstStyle/>
                    <a:p>
                      <a:r>
                        <a:rPr lang="en-US" sz="1600" dirty="0">
                          <a:latin typeface="+mn-lt"/>
                          <a:cs typeface="Times New Roman" pitchFamily="18" charset="0"/>
                        </a:rPr>
                        <a:t>Telemetry must be display in real</a:t>
                      </a:r>
                      <a:r>
                        <a:rPr lang="en-US" sz="1600" baseline="0" dirty="0">
                          <a:latin typeface="+mn-lt"/>
                          <a:cs typeface="Times New Roman" pitchFamily="18" charset="0"/>
                        </a:rPr>
                        <a:t> time and engineering unit during descent</a:t>
                      </a:r>
                      <a:endParaRPr lang="en-US" sz="1600" dirty="0">
                        <a:latin typeface="+mn-lt"/>
                        <a:cs typeface="Times New Roman" pitchFamily="18" charset="0"/>
                      </a:endParaRPr>
                    </a:p>
                  </a:txBody>
                  <a:tcPr horzOverflow="overflow"/>
                </a:tc>
                <a:extLst>
                  <a:ext uri="{0D108BD9-81ED-4DB2-BD59-A6C34878D82A}">
                    <a16:rowId xmlns:a16="http://schemas.microsoft.com/office/drawing/2014/main" val="10003"/>
                  </a:ext>
                </a:extLst>
              </a:tr>
              <a:tr h="370840">
                <a:tc>
                  <a:txBody>
                    <a:bodyPr/>
                    <a:lstStyle/>
                    <a:p>
                      <a:r>
                        <a:rPr lang="en-US" sz="1600" dirty="0">
                          <a:latin typeface="+mn-lt"/>
                          <a:cs typeface="Times New Roman" pitchFamily="18" charset="0"/>
                        </a:rPr>
                        <a:t>MR-25</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35</a:t>
                      </a:r>
                    </a:p>
                  </a:txBody>
                  <a:tcPr horzOverflow="overflow"/>
                </a:tc>
                <a:tc>
                  <a:txBody>
                    <a:bodyPr/>
                    <a:lstStyle/>
                    <a:p>
                      <a:r>
                        <a:rPr lang="en-US" sz="1600" dirty="0">
                          <a:latin typeface="+mn-lt"/>
                          <a:cs typeface="Times New Roman" pitchFamily="18" charset="0"/>
                        </a:rPr>
                        <a:t>Teams shall plot data in real time during flight on the ground station computer.</a:t>
                      </a:r>
                    </a:p>
                  </a:txBody>
                  <a:tcPr horzOverflow="overflow"/>
                </a:tc>
                <a:extLst>
                  <a:ext uri="{0D108BD9-81ED-4DB2-BD59-A6C34878D82A}">
                    <a16:rowId xmlns:a16="http://schemas.microsoft.com/office/drawing/2014/main" val="10004"/>
                  </a:ext>
                </a:extLst>
              </a:tr>
              <a:tr h="370840">
                <a:tc>
                  <a:txBody>
                    <a:bodyPr/>
                    <a:lstStyle/>
                    <a:p>
                      <a:r>
                        <a:rPr lang="en-US" sz="1600" dirty="0">
                          <a:latin typeface="+mn-lt"/>
                          <a:cs typeface="Times New Roman" pitchFamily="18" charset="0"/>
                        </a:rPr>
                        <a:t>MR-26</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36-37</a:t>
                      </a:r>
                    </a:p>
                  </a:txBody>
                  <a:tcPr horzOverflow="overflow"/>
                </a:tc>
                <a:tc>
                  <a:txBody>
                    <a:bodyPr/>
                    <a:lstStyle/>
                    <a:p>
                      <a:r>
                        <a:rPr lang="en-US" sz="1600" dirty="0">
                          <a:latin typeface="+mn-lt"/>
                          <a:cs typeface="Times New Roman" panose="02020603050405020304" pitchFamily="18" charset="0"/>
                        </a:rPr>
                        <a:t>The ground station shall include one laptop computer,</a:t>
                      </a:r>
                      <a:r>
                        <a:rPr lang="en-US" sz="1600" baseline="0" dirty="0">
                          <a:latin typeface="+mn-lt"/>
                          <a:cs typeface="Times New Roman" panose="02020603050405020304" pitchFamily="18" charset="0"/>
                        </a:rPr>
                        <a:t> </a:t>
                      </a:r>
                      <a:r>
                        <a:rPr lang="en-US" sz="1600" baseline="0" dirty="0" err="1">
                          <a:latin typeface="+mn-lt"/>
                          <a:cs typeface="Times New Roman" panose="02020603050405020304" pitchFamily="18" charset="0"/>
                        </a:rPr>
                        <a:t>xbee</a:t>
                      </a:r>
                      <a:r>
                        <a:rPr lang="en-US" sz="1600" baseline="0" dirty="0">
                          <a:latin typeface="+mn-lt"/>
                          <a:cs typeface="Times New Roman" panose="02020603050405020304" pitchFamily="18" charset="0"/>
                        </a:rPr>
                        <a:t> radio and ah and held or table top antenna. Ground station shall be portable.</a:t>
                      </a:r>
                      <a:endParaRPr lang="en-US" sz="1600" dirty="0">
                        <a:latin typeface="+mn-lt"/>
                        <a:cs typeface="Times New Roman" panose="02020603050405020304" pitchFamily="18" charset="0"/>
                      </a:endParaRPr>
                    </a:p>
                  </a:txBody>
                  <a:tcPr horzOverflow="overflow"/>
                </a:tc>
                <a:extLst>
                  <a:ext uri="{0D108BD9-81ED-4DB2-BD59-A6C34878D82A}">
                    <a16:rowId xmlns:a16="http://schemas.microsoft.com/office/drawing/2014/main" val="10005"/>
                  </a:ext>
                </a:extLst>
              </a:tr>
              <a:tr h="370840">
                <a:tc>
                  <a:txBody>
                    <a:bodyPr/>
                    <a:lstStyle/>
                    <a:p>
                      <a:r>
                        <a:rPr lang="en-US" sz="1600" dirty="0">
                          <a:latin typeface="+mn-lt"/>
                          <a:cs typeface="Times New Roman" pitchFamily="18" charset="0"/>
                        </a:rPr>
                        <a:t>MR-27</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38</a:t>
                      </a:r>
                    </a:p>
                  </a:txBody>
                  <a:tcPr horzOverflow="overflow"/>
                </a:tc>
                <a:tc>
                  <a:txBody>
                    <a:bodyPr/>
                    <a:lstStyle/>
                    <a:p>
                      <a:r>
                        <a:rPr lang="en-US" sz="1600" dirty="0">
                          <a:latin typeface="+mn-lt"/>
                          <a:cs typeface="Times New Roman" panose="02020603050405020304" pitchFamily="18" charset="0"/>
                        </a:rPr>
                        <a:t>The Science Vehicle shall hold one large raw hen’s egg which shall survive launch, deployment and landing.</a:t>
                      </a:r>
                    </a:p>
                  </a:txBody>
                  <a:tcPr horzOverflow="overflow"/>
                </a:tc>
                <a:extLst>
                  <a:ext uri="{0D108BD9-81ED-4DB2-BD59-A6C34878D82A}">
                    <a16:rowId xmlns:a16="http://schemas.microsoft.com/office/drawing/2014/main" val="10006"/>
                  </a:ext>
                </a:extLst>
              </a:tr>
              <a:tr h="370840">
                <a:tc>
                  <a:txBody>
                    <a:bodyPr/>
                    <a:lstStyle/>
                    <a:p>
                      <a:r>
                        <a:rPr lang="en-US" sz="1600" dirty="0">
                          <a:latin typeface="+mn-lt"/>
                          <a:cs typeface="Times New Roman" pitchFamily="18" charset="0"/>
                        </a:rPr>
                        <a:t>MR-28</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40</a:t>
                      </a:r>
                    </a:p>
                  </a:txBody>
                  <a:tcPr horzOverflow="overflow"/>
                </a:tc>
                <a:tc>
                  <a:txBody>
                    <a:bodyPr/>
                    <a:lstStyle/>
                    <a:p>
                      <a:r>
                        <a:rPr lang="en-US" sz="1600" dirty="0">
                          <a:latin typeface="+mn-lt"/>
                          <a:cs typeface="Times New Roman" panose="02020603050405020304" pitchFamily="18" charset="0"/>
                        </a:rPr>
                        <a:t>The CanSat flight software shall maintain and telemeter a variable indicating its operating state.</a:t>
                      </a:r>
                    </a:p>
                  </a:txBody>
                  <a:tcPr horzOverflow="overflow"/>
                </a:tc>
                <a:extLst>
                  <a:ext uri="{0D108BD9-81ED-4DB2-BD59-A6C34878D82A}">
                    <a16:rowId xmlns:a16="http://schemas.microsoft.com/office/drawing/2014/main" val="10007"/>
                  </a:ext>
                </a:extLst>
              </a:tr>
              <a:tr h="370840">
                <a:tc>
                  <a:txBody>
                    <a:bodyPr/>
                    <a:lstStyle/>
                    <a:p>
                      <a:r>
                        <a:rPr lang="en-US" sz="1600" dirty="0">
                          <a:latin typeface="+mn-lt"/>
                          <a:cs typeface="Times New Roman" pitchFamily="18" charset="0"/>
                        </a:rPr>
                        <a:t>MR-28</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42</a:t>
                      </a:r>
                    </a:p>
                  </a:txBody>
                  <a:tcPr horzOverflow="overflow"/>
                </a:tc>
                <a:tc>
                  <a:txBody>
                    <a:bodyPr/>
                    <a:lstStyle/>
                    <a:p>
                      <a:r>
                        <a:rPr lang="en-US" sz="1600" dirty="0">
                          <a:latin typeface="+mn-lt"/>
                          <a:cs typeface="Times New Roman" panose="02020603050405020304" pitchFamily="18" charset="0"/>
                        </a:rPr>
                        <a:t>Include</a:t>
                      </a:r>
                      <a:r>
                        <a:rPr lang="en-US" sz="1600" baseline="0" dirty="0">
                          <a:latin typeface="+mn-lt"/>
                          <a:cs typeface="Times New Roman" panose="02020603050405020304" pitchFamily="18" charset="0"/>
                        </a:rPr>
                        <a:t> an easily accessible power switch which does not require removal from the container for access.</a:t>
                      </a:r>
                      <a:endParaRPr lang="en-US" sz="1600" dirty="0">
                        <a:latin typeface="+mn-lt"/>
                        <a:cs typeface="Times New Roman" panose="02020603050405020304" pitchFamily="18" charset="0"/>
                      </a:endParaRPr>
                    </a:p>
                  </a:txBody>
                  <a:tcPr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832324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p:cNvSpPr>
          <p:nvPr>
            <p:ph type="title"/>
          </p:nvPr>
        </p:nvSpPr>
        <p:spPr>
          <a:xfrm>
            <a:off x="1828800" y="76200"/>
            <a:ext cx="5943600" cy="838200"/>
          </a:xfrm>
        </p:spPr>
        <p:txBody>
          <a:bodyPr/>
          <a:lstStyle/>
          <a:p>
            <a:r>
              <a:rPr lang="en-US" dirty="0"/>
              <a:t>GCS Requirements Cont’d</a:t>
            </a:r>
          </a:p>
        </p:txBody>
      </p:sp>
      <p:graphicFrame>
        <p:nvGraphicFramePr>
          <p:cNvPr id="3" name="Content Placeholder 2"/>
          <p:cNvGraphicFramePr>
            <a:graphicFrameLocks noGrp="1"/>
          </p:cNvGraphicFramePr>
          <p:nvPr>
            <p:ph idx="1"/>
            <p:extLst/>
          </p:nvPr>
        </p:nvGraphicFramePr>
        <p:xfrm>
          <a:off x="228600" y="1295400"/>
          <a:ext cx="8686800" cy="12192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6400800">
                  <a:extLst>
                    <a:ext uri="{9D8B030D-6E8A-4147-A177-3AD203B41FA5}">
                      <a16:colId xmlns:a16="http://schemas.microsoft.com/office/drawing/2014/main" val="20002"/>
                    </a:ext>
                  </a:extLst>
                </a:gridCol>
              </a:tblGrid>
              <a:tr h="370840">
                <a:tc>
                  <a:txBody>
                    <a:bodyPr/>
                    <a:lstStyle/>
                    <a:p>
                      <a:pPr algn="ctr"/>
                      <a:r>
                        <a:rPr lang="en-US" sz="2000" dirty="0">
                          <a:solidFill>
                            <a:srgbClr val="FF0000"/>
                          </a:solidFill>
                          <a:latin typeface="Times New Roman" pitchFamily="18" charset="0"/>
                          <a:cs typeface="Times New Roman" pitchFamily="18" charset="0"/>
                        </a:rPr>
                        <a:t>ID</a:t>
                      </a:r>
                    </a:p>
                  </a:txBody>
                  <a:tcPr/>
                </a:tc>
                <a:tc>
                  <a:txBody>
                    <a:bodyPr/>
                    <a:lstStyle/>
                    <a:p>
                      <a:pPr algn="ctr"/>
                      <a:r>
                        <a:rPr lang="en-US" sz="2000" dirty="0">
                          <a:solidFill>
                            <a:srgbClr val="FF0000"/>
                          </a:solidFill>
                          <a:latin typeface="Times New Roman" pitchFamily="18" charset="0"/>
                          <a:cs typeface="Times New Roman" pitchFamily="18" charset="0"/>
                        </a:rPr>
                        <a:t>Req. </a:t>
                      </a:r>
                      <a:r>
                        <a:rPr lang="en-US" sz="2000" baseline="0" dirty="0">
                          <a:solidFill>
                            <a:srgbClr val="FF0000"/>
                          </a:solidFill>
                          <a:latin typeface="Times New Roman" pitchFamily="18" charset="0"/>
                          <a:cs typeface="Times New Roman" pitchFamily="18" charset="0"/>
                        </a:rPr>
                        <a:t>No</a:t>
                      </a:r>
                      <a:endParaRPr lang="en-US" sz="2000" dirty="0">
                        <a:solidFill>
                          <a:srgbClr val="FF0000"/>
                        </a:solidFill>
                        <a:latin typeface="Times New Roman" pitchFamily="18" charset="0"/>
                        <a:cs typeface="Times New Roman" pitchFamily="18" charset="0"/>
                      </a:endParaRPr>
                    </a:p>
                  </a:txBody>
                  <a:tcPr/>
                </a:tc>
                <a:tc>
                  <a:txBody>
                    <a:bodyPr/>
                    <a:lstStyle/>
                    <a:p>
                      <a:pPr algn="ctr"/>
                      <a:r>
                        <a:rPr lang="en-US" sz="2000" dirty="0">
                          <a:solidFill>
                            <a:srgbClr val="FF0000"/>
                          </a:solidFill>
                          <a:latin typeface="Times New Roman" pitchFamily="18" charset="0"/>
                          <a:cs typeface="Times New Roman" pitchFamily="18" charset="0"/>
                        </a:rPr>
                        <a:t>REQUIREMENT</a:t>
                      </a:r>
                    </a:p>
                  </a:txBody>
                  <a:tcPr/>
                </a:tc>
                <a:extLst>
                  <a:ext uri="{0D108BD9-81ED-4DB2-BD59-A6C34878D82A}">
                    <a16:rowId xmlns:a16="http://schemas.microsoft.com/office/drawing/2014/main" val="10000"/>
                  </a:ext>
                </a:extLst>
              </a:tr>
              <a:tr h="370840">
                <a:tc>
                  <a:txBody>
                    <a:bodyPr/>
                    <a:lstStyle/>
                    <a:p>
                      <a:pPr algn="ctr"/>
                      <a:r>
                        <a:rPr lang="en-US" sz="1600" dirty="0">
                          <a:latin typeface="Times New Roman" pitchFamily="18" charset="0"/>
                          <a:cs typeface="Times New Roman" pitchFamily="18" charset="0"/>
                        </a:rPr>
                        <a:t>GCSR-09</a:t>
                      </a:r>
                    </a:p>
                  </a:txBody>
                  <a:tcPr/>
                </a:tc>
                <a:tc>
                  <a:txBody>
                    <a:bodyPr/>
                    <a:lstStyle/>
                    <a:p>
                      <a:pPr algn="ctr"/>
                      <a:r>
                        <a:rPr lang="en-US" sz="1600" dirty="0">
                          <a:latin typeface="Times New Roman" pitchFamily="18" charset="0"/>
                          <a:cs typeface="Times New Roman" pitchFamily="18" charset="0"/>
                        </a:rPr>
                        <a:t>37</a:t>
                      </a:r>
                    </a:p>
                  </a:txBody>
                  <a:tcPr/>
                </a:tc>
                <a:tc>
                  <a:txBody>
                    <a:bodyPr/>
                    <a:lstStyle/>
                    <a:p>
                      <a:r>
                        <a:rPr lang="en-US" sz="1600" dirty="0">
                          <a:latin typeface="Times New Roman" pitchFamily="18" charset="0"/>
                          <a:cs typeface="Times New Roman" pitchFamily="18" charset="0"/>
                        </a:rPr>
                        <a:t>The</a:t>
                      </a:r>
                      <a:r>
                        <a:rPr lang="en-US" sz="1600" baseline="0" dirty="0">
                          <a:latin typeface="Times New Roman" pitchFamily="18" charset="0"/>
                          <a:cs typeface="Times New Roman" pitchFamily="18" charset="0"/>
                        </a:rPr>
                        <a:t> ground station shall be portable so the team can be positioned at the ground station operation site along the flight line. AC power will not be available at the ground station operation site.</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sp>
        <p:nvSpPr>
          <p:cNvPr id="214038" name="Footer Placeholder 3"/>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14039" name="Slide Number Placeholder 4"/>
          <p:cNvSpPr>
            <a:spLocks noGrp="1"/>
          </p:cNvSpPr>
          <p:nvPr>
            <p:ph type="sldNum" sz="quarter" idx="12"/>
          </p:nvPr>
        </p:nvSpPr>
        <p:spPr>
          <a:noFill/>
          <a:ln>
            <a:miter lim="800000"/>
            <a:headEnd/>
            <a:tailEnd/>
          </a:ln>
        </p:spPr>
        <p:txBody>
          <a:bodyPr/>
          <a:lstStyle/>
          <a:p>
            <a:pPr fontAlgn="base">
              <a:spcBef>
                <a:spcPct val="0"/>
              </a:spcBef>
              <a:spcAft>
                <a:spcPct val="0"/>
              </a:spcAft>
            </a:pPr>
            <a:fld id="{1EC75FBE-A8C9-441C-96DE-2780A9B4ABD5}" type="slidenum">
              <a:rPr lang="en-US" smtClean="0">
                <a:cs typeface="Arial" charset="0"/>
              </a:rPr>
              <a:pPr fontAlgn="base">
                <a:spcBef>
                  <a:spcPct val="0"/>
                </a:spcBef>
                <a:spcAft>
                  <a:spcPct val="0"/>
                </a:spcAft>
              </a:pPr>
              <a:t>110</a:t>
            </a:fld>
            <a:endParaRPr lang="en-US">
              <a:cs typeface="Arial" charset="0"/>
            </a:endParaRP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Rectangle 1"/>
          <p:cNvSpPr/>
          <p:nvPr/>
        </p:nvSpPr>
        <p:spPr>
          <a:xfrm>
            <a:off x="168994" y="6523910"/>
            <a:ext cx="1903085" cy="246221"/>
          </a:xfrm>
          <a:prstGeom prst="rect">
            <a:avLst/>
          </a:prstGeom>
        </p:spPr>
        <p:txBody>
          <a:bodyPr wrap="none">
            <a:spAutoFit/>
          </a:bodyPr>
          <a:lstStyle/>
          <a:p>
            <a:r>
              <a:rPr lang="en-US" sz="1000" dirty="0"/>
              <a:t>Presenter: </a:t>
            </a:r>
            <a:r>
              <a:rPr lang="en-US" sz="1000" dirty="0" err="1"/>
              <a:t>Demetrios</a:t>
            </a:r>
            <a:r>
              <a:rPr lang="en-US" sz="1000" dirty="0"/>
              <a:t> </a:t>
            </a:r>
            <a:r>
              <a:rPr lang="en-US" sz="1000" dirty="0" err="1"/>
              <a:t>Doumas</a:t>
            </a:r>
            <a:endParaRPr lang="en-US" sz="1000" dirty="0"/>
          </a:p>
        </p:txBody>
      </p:sp>
      <p:sp>
        <p:nvSpPr>
          <p:cNvPr id="8" name="5-Point Star 7"/>
          <p:cNvSpPr/>
          <p:nvPr/>
        </p:nvSpPr>
        <p:spPr>
          <a:xfrm>
            <a:off x="8153400" y="228600"/>
            <a:ext cx="5334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Tree>
    <p:extLst>
      <p:ext uri="{BB962C8B-B14F-4D97-AF65-F5344CB8AC3E}">
        <p14:creationId xmlns:p14="http://schemas.microsoft.com/office/powerpoint/2010/main" val="8446542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270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FE858A8-D1B5-4DE4-B30A-D9CA98848783}" type="slidenum">
              <a:rPr lang="en-US" smtClean="0"/>
              <a:pPr eaLnBrk="1" hangingPunct="1"/>
              <a:t>111</a:t>
            </a:fld>
            <a:endParaRPr lang="en-US"/>
          </a:p>
        </p:txBody>
      </p:sp>
      <p:sp>
        <p:nvSpPr>
          <p:cNvPr id="72709" name="Rectangle 2"/>
          <p:cNvSpPr>
            <a:spLocks noGrp="1" noChangeArrowheads="1"/>
          </p:cNvSpPr>
          <p:nvPr>
            <p:ph type="title"/>
          </p:nvPr>
        </p:nvSpPr>
        <p:spPr/>
        <p:txBody>
          <a:bodyPr/>
          <a:lstStyle/>
          <a:p>
            <a:pPr algn="ctr" eaLnBrk="1" hangingPunct="1"/>
            <a:r>
              <a:rPr lang="en-US" dirty="0"/>
              <a:t>GCS Antenna</a:t>
            </a:r>
          </a:p>
        </p:txBody>
      </p:sp>
      <p:sp>
        <p:nvSpPr>
          <p:cNvPr id="72710" name="Rectangle 3"/>
          <p:cNvSpPr>
            <a:spLocks noGrp="1" noChangeArrowheads="1"/>
          </p:cNvSpPr>
          <p:nvPr>
            <p:ph type="body" idx="1"/>
          </p:nvPr>
        </p:nvSpPr>
        <p:spPr/>
        <p:txBody>
          <a:bodyPr/>
          <a:lstStyle/>
          <a:p>
            <a:pPr eaLnBrk="1" hangingPunct="1"/>
            <a:r>
              <a:rPr lang="en-US" dirty="0"/>
              <a:t>Discussion of the selection of the GCS antenna</a:t>
            </a:r>
          </a:p>
          <a:p>
            <a:pPr eaLnBrk="1" hangingPunct="1"/>
            <a:r>
              <a:rPr lang="en-US" dirty="0"/>
              <a:t>Include:</a:t>
            </a:r>
          </a:p>
          <a:p>
            <a:pPr lvl="1"/>
            <a:r>
              <a:rPr lang="en-US" dirty="0"/>
              <a:t>Antenna placement and coverage</a:t>
            </a:r>
          </a:p>
          <a:p>
            <a:pPr lvl="2"/>
            <a:r>
              <a:rPr lang="en-US" dirty="0"/>
              <a:t>Diagram is recommended</a:t>
            </a:r>
          </a:p>
          <a:p>
            <a:pPr lvl="1"/>
            <a:r>
              <a:rPr lang="en-US" dirty="0"/>
              <a:t>Antenna height and mounting strategy</a:t>
            </a:r>
          </a:p>
          <a:p>
            <a:pPr lvl="2"/>
            <a:r>
              <a:rPr lang="en-US" dirty="0"/>
              <a:t>Launch day construction</a:t>
            </a:r>
          </a:p>
          <a:p>
            <a:pPr lvl="1"/>
            <a:r>
              <a:rPr lang="en-US" dirty="0"/>
              <a:t>Distance link predictions and margins</a:t>
            </a:r>
          </a:p>
          <a:p>
            <a:pPr lvl="1"/>
            <a:r>
              <a:rPr lang="en-US" dirty="0"/>
              <a:t>Screen shot of ground control software in operation</a:t>
            </a:r>
          </a:p>
          <a:p>
            <a:pPr lvl="1" eaLnBrk="1" hangingPunct="1"/>
            <a:endParaRPr lang="en-US" dirty="0"/>
          </a:p>
        </p:txBody>
      </p:sp>
      <p:sp>
        <p:nvSpPr>
          <p:cNvPr id="6" name="5-Point Star 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5721272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a:xfrm>
            <a:off x="1600200" y="76200"/>
            <a:ext cx="5257800" cy="838200"/>
          </a:xfrm>
        </p:spPr>
        <p:txBody>
          <a:bodyPr/>
          <a:lstStyle/>
          <a:p>
            <a:r>
              <a:rPr lang="en-US" dirty="0"/>
              <a:t>Screen shot of ground control software in operation</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112</a:t>
            </a:fld>
            <a:endParaRPr lang="en-US"/>
          </a:p>
        </p:txBody>
      </p:sp>
      <p:pic>
        <p:nvPicPr>
          <p:cNvPr id="7" name="Picture 3"/>
          <p:cNvPicPr>
            <a:picLocks noGrp="1" noChangeAspect="1" noChangeArrowheads="1"/>
          </p:cNvPicPr>
          <p:nvPr>
            <p:ph idx="1"/>
          </p:nvPr>
        </p:nvPicPr>
        <p:blipFill>
          <a:blip r:embed="rId3" cstate="print"/>
          <a:srcRect/>
          <a:stretch>
            <a:fillRect/>
          </a:stretch>
        </p:blipFill>
        <p:spPr bwMode="auto">
          <a:xfrm>
            <a:off x="228600" y="1428214"/>
            <a:ext cx="8686800" cy="4458771"/>
          </a:xfrm>
          <a:prstGeom prst="rect">
            <a:avLst/>
          </a:prstGeom>
          <a:noFill/>
          <a:ln w="9525">
            <a:noFill/>
            <a:miter lim="800000"/>
            <a:headEnd/>
            <a:tailEnd/>
          </a:ln>
        </p:spPr>
      </p:pic>
    </p:spTree>
    <p:extLst>
      <p:ext uri="{BB962C8B-B14F-4D97-AF65-F5344CB8AC3E}">
        <p14:creationId xmlns:p14="http://schemas.microsoft.com/office/powerpoint/2010/main" val="11299212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a:xfrm>
            <a:off x="685800" y="152400"/>
            <a:ext cx="8229600" cy="792162"/>
          </a:xfrm>
        </p:spPr>
        <p:txBody>
          <a:bodyPr/>
          <a:lstStyle/>
          <a:p>
            <a:r>
              <a:rPr lang="en-US"/>
              <a:t>               GCS Antenna Trade selection </a:t>
            </a:r>
          </a:p>
        </p:txBody>
      </p:sp>
      <p:sp>
        <p:nvSpPr>
          <p:cNvPr id="216066" name="Footer Placeholder 3"/>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16067" name="Slide Number Placeholder 4"/>
          <p:cNvSpPr>
            <a:spLocks noGrp="1"/>
          </p:cNvSpPr>
          <p:nvPr>
            <p:ph type="sldNum" sz="quarter" idx="12"/>
          </p:nvPr>
        </p:nvSpPr>
        <p:spPr>
          <a:noFill/>
          <a:ln>
            <a:miter lim="800000"/>
            <a:headEnd/>
            <a:tailEnd/>
          </a:ln>
        </p:spPr>
        <p:txBody>
          <a:bodyPr/>
          <a:lstStyle/>
          <a:p>
            <a:pPr fontAlgn="base">
              <a:spcBef>
                <a:spcPct val="0"/>
              </a:spcBef>
              <a:spcAft>
                <a:spcPct val="0"/>
              </a:spcAft>
            </a:pPr>
            <a:fld id="{89A16175-8F3C-48C2-859B-0CBC588585BB}" type="slidenum">
              <a:rPr lang="en-US" smtClean="0">
                <a:cs typeface="Arial" charset="0"/>
              </a:rPr>
              <a:pPr fontAlgn="base">
                <a:spcBef>
                  <a:spcPct val="0"/>
                </a:spcBef>
                <a:spcAft>
                  <a:spcPct val="0"/>
                </a:spcAft>
              </a:pPr>
              <a:t>113</a:t>
            </a:fld>
            <a:endParaRPr lang="en-US">
              <a:cs typeface="Arial" charset="0"/>
            </a:endParaRPr>
          </a:p>
        </p:txBody>
      </p:sp>
      <p:graphicFrame>
        <p:nvGraphicFramePr>
          <p:cNvPr id="3" name="Table 2"/>
          <p:cNvGraphicFramePr>
            <a:graphicFrameLocks noGrp="1"/>
          </p:cNvGraphicFramePr>
          <p:nvPr>
            <p:extLst/>
          </p:nvPr>
        </p:nvGraphicFramePr>
        <p:xfrm>
          <a:off x="228600" y="1066800"/>
          <a:ext cx="8382000" cy="4849893"/>
        </p:xfrm>
        <a:graphic>
          <a:graphicData uri="http://schemas.openxmlformats.org/drawingml/2006/table">
            <a:tbl>
              <a:tblPr firstRow="1" bandRow="1">
                <a:tableStyleId>{21E4AEA4-8DFA-4A89-87EB-49C32662AFE0}</a:tableStyleId>
              </a:tblPr>
              <a:tblGrid>
                <a:gridCol w="2095500">
                  <a:extLst>
                    <a:ext uri="{9D8B030D-6E8A-4147-A177-3AD203B41FA5}">
                      <a16:colId xmlns:a16="http://schemas.microsoft.com/office/drawing/2014/main" val="20000"/>
                    </a:ext>
                  </a:extLst>
                </a:gridCol>
                <a:gridCol w="23241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2095500">
                  <a:extLst>
                    <a:ext uri="{9D8B030D-6E8A-4147-A177-3AD203B41FA5}">
                      <a16:colId xmlns:a16="http://schemas.microsoft.com/office/drawing/2014/main" val="20003"/>
                    </a:ext>
                  </a:extLst>
                </a:gridCol>
              </a:tblGrid>
              <a:tr h="1066800">
                <a:tc>
                  <a:txBody>
                    <a:bodyPr/>
                    <a:lstStyle/>
                    <a:p>
                      <a:r>
                        <a:rPr lang="en-US" dirty="0">
                          <a:solidFill>
                            <a:schemeClr val="tx1"/>
                          </a:solidFill>
                        </a:rPr>
                        <a:t>Criteria</a:t>
                      </a:r>
                    </a:p>
                  </a:txBody>
                  <a:tcPr>
                    <a:solidFill>
                      <a:schemeClr val="accent1"/>
                    </a:solidFill>
                  </a:tcPr>
                </a:tc>
                <a:tc>
                  <a:txBody>
                    <a:bodyPr/>
                    <a:lstStyle/>
                    <a:p>
                      <a:r>
                        <a:rPr lang="en-US" sz="1800" b="1" i="0" u="none" strike="noStrike" kern="1200" dirty="0">
                          <a:solidFill>
                            <a:schemeClr val="tx1"/>
                          </a:solidFill>
                          <a:effectLst/>
                          <a:latin typeface="Times New Roman" pitchFamily="18" charset="0"/>
                          <a:ea typeface="+mn-ea"/>
                          <a:cs typeface="Times New Roman" pitchFamily="18" charset="0"/>
                        </a:rPr>
                        <a:t>Quad-Band Omni-directional Antenna</a:t>
                      </a:r>
                      <a:endParaRPr lang="en-US" sz="1800" b="0" i="0" u="none" strike="noStrike" kern="1200" baseline="0" dirty="0">
                        <a:solidFill>
                          <a:schemeClr val="lt1"/>
                        </a:solidFill>
                        <a:latin typeface="+mn-lt"/>
                        <a:ea typeface="+mn-ea"/>
                        <a:cs typeface="+mn-cs"/>
                      </a:endParaRPr>
                    </a:p>
                    <a:p>
                      <a:r>
                        <a:rPr lang="en-US" sz="1800" b="0" i="0" u="none" strike="noStrike" kern="1200" baseline="0" dirty="0">
                          <a:solidFill>
                            <a:schemeClr val="lt1"/>
                          </a:solidFill>
                          <a:latin typeface="+mn-lt"/>
                          <a:ea typeface="+mn-ea"/>
                          <a:cs typeface="+mn-cs"/>
                        </a:rPr>
                        <a:t> </a:t>
                      </a:r>
                      <a:r>
                        <a:rPr lang="en-US" sz="1800" b="0" i="0" u="none" strike="noStrike" kern="1200" baseline="0" dirty="0">
                          <a:solidFill>
                            <a:schemeClr val="tx1"/>
                          </a:solidFill>
                          <a:latin typeface="+mn-lt"/>
                          <a:ea typeface="+mn-ea"/>
                          <a:cs typeface="+mn-cs"/>
                        </a:rPr>
                        <a:t>FG16397 </a:t>
                      </a:r>
                      <a:r>
                        <a:rPr lang="en-US" sz="1800" b="1" i="0" u="none" strike="noStrike" kern="1200" dirty="0">
                          <a:solidFill>
                            <a:schemeClr val="tx1"/>
                          </a:solidFill>
                          <a:effectLst/>
                          <a:latin typeface="Times New Roman" pitchFamily="18" charset="0"/>
                          <a:ea typeface="+mn-ea"/>
                          <a:cs typeface="Times New Roman" pitchFamily="18" charset="0"/>
                        </a:rPr>
                        <a:t> </a:t>
                      </a:r>
                    </a:p>
                  </a:txBody>
                  <a:tcPr>
                    <a:solidFill>
                      <a:schemeClr val="accent1"/>
                    </a:solidFill>
                  </a:tcPr>
                </a:tc>
                <a:tc>
                  <a:txBody>
                    <a:bodyPr/>
                    <a:lstStyle/>
                    <a:p>
                      <a:r>
                        <a:rPr lang="en-US" dirty="0">
                          <a:solidFill>
                            <a:schemeClr val="tx1"/>
                          </a:solidFill>
                          <a:latin typeface="Times New Roman" pitchFamily="18" charset="0"/>
                          <a:cs typeface="Times New Roman" pitchFamily="18" charset="0"/>
                        </a:rPr>
                        <a:t>Hyper Link Yagi HG903YE</a:t>
                      </a:r>
                    </a:p>
                  </a:txBody>
                  <a:tcPr>
                    <a:solidFill>
                      <a:schemeClr val="accent1"/>
                    </a:solidFill>
                  </a:tcPr>
                </a:tc>
                <a:tc>
                  <a:txBody>
                    <a:bodyPr/>
                    <a:lstStyle/>
                    <a:p>
                      <a:r>
                        <a:rPr lang="en-US" dirty="0">
                          <a:solidFill>
                            <a:schemeClr val="tx1"/>
                          </a:solidFill>
                          <a:latin typeface="Times New Roman" pitchFamily="18" charset="0"/>
                          <a:cs typeface="Times New Roman" pitchFamily="18" charset="0"/>
                        </a:rPr>
                        <a:t>Die Cast Grid Antenna</a:t>
                      </a:r>
                    </a:p>
                  </a:txBody>
                  <a:tcPr>
                    <a:solidFill>
                      <a:schemeClr val="accent1"/>
                    </a:solidFill>
                  </a:tcPr>
                </a:tc>
                <a:extLst>
                  <a:ext uri="{0D108BD9-81ED-4DB2-BD59-A6C34878D82A}">
                    <a16:rowId xmlns:a16="http://schemas.microsoft.com/office/drawing/2014/main" val="10000"/>
                  </a:ext>
                </a:extLst>
              </a:tr>
              <a:tr h="10398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2">
                            <a:lumMod val="60000"/>
                            <a:lumOff val="40000"/>
                          </a:schemeClr>
                        </a:solidFill>
                      </a:endParaRPr>
                    </a:p>
                  </a:txBody>
                  <a:tcPr>
                    <a:solidFill>
                      <a:schemeClr val="accent1"/>
                    </a:solid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10001"/>
                  </a:ext>
                </a:extLst>
              </a:tr>
              <a:tr h="353522">
                <a:tc>
                  <a:txBody>
                    <a:bodyPr/>
                    <a:lstStyle/>
                    <a:p>
                      <a:r>
                        <a:rPr lang="en-US" b="1" dirty="0"/>
                        <a:t>Gain:</a:t>
                      </a:r>
                    </a:p>
                  </a:txBody>
                  <a:tcPr>
                    <a:noFill/>
                  </a:tcPr>
                </a:tc>
                <a:tc>
                  <a:txBody>
                    <a:bodyPr/>
                    <a:lstStyle/>
                    <a:p>
                      <a:r>
                        <a:rPr lang="en-US" dirty="0"/>
                        <a:t>1dBi</a:t>
                      </a:r>
                    </a:p>
                  </a:txBody>
                  <a:tcPr>
                    <a:solidFill>
                      <a:schemeClr val="accent1"/>
                    </a:solidFill>
                  </a:tcPr>
                </a:tc>
                <a:tc>
                  <a:txBody>
                    <a:bodyPr/>
                    <a:lstStyle/>
                    <a:p>
                      <a:r>
                        <a:rPr lang="en-US" dirty="0"/>
                        <a:t>3</a:t>
                      </a:r>
                      <a:r>
                        <a:rPr lang="en-US" baseline="0" dirty="0"/>
                        <a:t>dBi</a:t>
                      </a:r>
                      <a:endParaRPr lang="en-US" dirty="0"/>
                    </a:p>
                  </a:txBody>
                  <a:tcPr>
                    <a:noFill/>
                  </a:tcPr>
                </a:tc>
                <a:tc>
                  <a:txBody>
                    <a:bodyPr/>
                    <a:lstStyle/>
                    <a:p>
                      <a:r>
                        <a:rPr lang="en-US" dirty="0"/>
                        <a:t>15dBi</a:t>
                      </a:r>
                    </a:p>
                  </a:txBody>
                  <a:tcPr>
                    <a:noFill/>
                  </a:tcPr>
                </a:tc>
                <a:extLst>
                  <a:ext uri="{0D108BD9-81ED-4DB2-BD59-A6C34878D82A}">
                    <a16:rowId xmlns:a16="http://schemas.microsoft.com/office/drawing/2014/main" val="10002"/>
                  </a:ext>
                </a:extLst>
              </a:tr>
              <a:tr h="353522">
                <a:tc>
                  <a:txBody>
                    <a:bodyPr/>
                    <a:lstStyle/>
                    <a:p>
                      <a:r>
                        <a:rPr lang="en-US" b="1" dirty="0"/>
                        <a:t>Type: </a:t>
                      </a:r>
                    </a:p>
                  </a:txBody>
                  <a:tcPr>
                    <a:noFill/>
                  </a:tcPr>
                </a:tc>
                <a:tc>
                  <a:txBody>
                    <a:bodyPr/>
                    <a:lstStyle/>
                    <a:p>
                      <a:r>
                        <a:rPr lang="en-US" dirty="0"/>
                        <a:t>Omni Directional</a:t>
                      </a:r>
                    </a:p>
                  </a:txBody>
                  <a:tcPr>
                    <a:solidFill>
                      <a:schemeClr val="accent1"/>
                    </a:solidFill>
                  </a:tcPr>
                </a:tc>
                <a:tc>
                  <a:txBody>
                    <a:bodyPr/>
                    <a:lstStyle/>
                    <a:p>
                      <a:r>
                        <a:rPr lang="en-US" dirty="0"/>
                        <a:t>Directional</a:t>
                      </a:r>
                    </a:p>
                  </a:txBody>
                  <a:tcPr>
                    <a:noFill/>
                  </a:tcPr>
                </a:tc>
                <a:tc>
                  <a:txBody>
                    <a:bodyPr/>
                    <a:lstStyle/>
                    <a:p>
                      <a:r>
                        <a:rPr lang="en-US" dirty="0"/>
                        <a:t>Directional</a:t>
                      </a:r>
                    </a:p>
                  </a:txBody>
                  <a:tcPr>
                    <a:noFill/>
                  </a:tcPr>
                </a:tc>
                <a:extLst>
                  <a:ext uri="{0D108BD9-81ED-4DB2-BD59-A6C34878D82A}">
                    <a16:rowId xmlns:a16="http://schemas.microsoft.com/office/drawing/2014/main" val="10003"/>
                  </a:ext>
                </a:extLst>
              </a:tr>
              <a:tr h="353522">
                <a:tc>
                  <a:txBody>
                    <a:bodyPr/>
                    <a:lstStyle/>
                    <a:p>
                      <a:r>
                        <a:rPr lang="en-US" b="1" dirty="0"/>
                        <a:t>Cost:</a:t>
                      </a:r>
                    </a:p>
                  </a:txBody>
                  <a:tcPr>
                    <a:noFill/>
                  </a:tcPr>
                </a:tc>
                <a:tc>
                  <a:txBody>
                    <a:bodyPr/>
                    <a:lstStyle/>
                    <a:p>
                      <a:r>
                        <a:rPr lang="en-US" dirty="0"/>
                        <a:t>$100</a:t>
                      </a:r>
                    </a:p>
                  </a:txBody>
                  <a:tcPr>
                    <a:solidFill>
                      <a:schemeClr val="accent1"/>
                    </a:solidFill>
                  </a:tcPr>
                </a:tc>
                <a:tc>
                  <a:txBody>
                    <a:bodyPr/>
                    <a:lstStyle/>
                    <a:p>
                      <a:r>
                        <a:rPr lang="en-US" dirty="0"/>
                        <a:t>$30</a:t>
                      </a:r>
                    </a:p>
                  </a:txBody>
                  <a:tcPr>
                    <a:noFill/>
                  </a:tcPr>
                </a:tc>
                <a:tc>
                  <a:txBody>
                    <a:bodyPr/>
                    <a:lstStyle/>
                    <a:p>
                      <a:r>
                        <a:rPr lang="en-US" dirty="0"/>
                        <a:t>$</a:t>
                      </a:r>
                      <a:r>
                        <a:rPr lang="en-US" baseline="0" dirty="0"/>
                        <a:t> 90</a:t>
                      </a:r>
                      <a:endParaRPr lang="en-US" dirty="0"/>
                    </a:p>
                  </a:txBody>
                  <a:tcPr>
                    <a:noFill/>
                  </a:tcPr>
                </a:tc>
                <a:extLst>
                  <a:ext uri="{0D108BD9-81ED-4DB2-BD59-A6C34878D82A}">
                    <a16:rowId xmlns:a16="http://schemas.microsoft.com/office/drawing/2014/main" val="10004"/>
                  </a:ext>
                </a:extLst>
              </a:tr>
              <a:tr h="353522">
                <a:tc>
                  <a:txBody>
                    <a:bodyPr/>
                    <a:lstStyle/>
                    <a:p>
                      <a:r>
                        <a:rPr lang="en-US" b="1" dirty="0"/>
                        <a:t>Weight:</a:t>
                      </a:r>
                    </a:p>
                  </a:txBody>
                  <a:tcPr>
                    <a:noFill/>
                  </a:tcPr>
                </a:tc>
                <a:tc>
                  <a:txBody>
                    <a:bodyPr/>
                    <a:lstStyle/>
                    <a:p>
                      <a:r>
                        <a:rPr lang="en-US" dirty="0"/>
                        <a:t>0.844 lbs</a:t>
                      </a:r>
                    </a:p>
                  </a:txBody>
                  <a:tcPr>
                    <a:solidFill>
                      <a:schemeClr val="accent1"/>
                    </a:solidFill>
                  </a:tcPr>
                </a:tc>
                <a:tc>
                  <a:txBody>
                    <a:bodyPr/>
                    <a:lstStyle/>
                    <a:p>
                      <a:r>
                        <a:rPr lang="en-US" dirty="0"/>
                        <a:t>1.5 lbs</a:t>
                      </a:r>
                    </a:p>
                  </a:txBody>
                  <a:tcPr>
                    <a:noFill/>
                  </a:tcPr>
                </a:tc>
                <a:tc>
                  <a:txBody>
                    <a:bodyPr/>
                    <a:lstStyle/>
                    <a:p>
                      <a:r>
                        <a:rPr lang="en-US" dirty="0"/>
                        <a:t>6.55 lbs</a:t>
                      </a:r>
                    </a:p>
                  </a:txBody>
                  <a:tcPr>
                    <a:noFill/>
                  </a:tcPr>
                </a:tc>
                <a:extLst>
                  <a:ext uri="{0D108BD9-81ED-4DB2-BD59-A6C34878D82A}">
                    <a16:rowId xmlns:a16="http://schemas.microsoft.com/office/drawing/2014/main" val="10005"/>
                  </a:ext>
                </a:extLst>
              </a:tr>
              <a:tr h="618664">
                <a:tc>
                  <a:txBody>
                    <a:bodyPr/>
                    <a:lstStyle/>
                    <a:p>
                      <a:r>
                        <a:rPr lang="en-US" b="1" dirty="0"/>
                        <a:t>Polarization:</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Linear</a:t>
                      </a:r>
                      <a:r>
                        <a:rPr lang="en-US" baseline="0" dirty="0"/>
                        <a:t> </a:t>
                      </a:r>
                      <a:r>
                        <a:rPr lang="en-US" dirty="0"/>
                        <a:t>vertical</a:t>
                      </a:r>
                    </a:p>
                    <a:p>
                      <a:endParaRPr lang="en-US" dirty="0"/>
                    </a:p>
                  </a:txBody>
                  <a:tcPr>
                    <a:solidFill>
                      <a:schemeClr val="accent1"/>
                    </a:solidFill>
                  </a:tcPr>
                </a:tc>
                <a:tc>
                  <a:txBody>
                    <a:bodyPr/>
                    <a:lstStyle/>
                    <a:p>
                      <a:r>
                        <a:rPr lang="en-US" dirty="0"/>
                        <a:t>Horizontal or vertical</a:t>
                      </a:r>
                    </a:p>
                  </a:txBody>
                  <a:tcPr>
                    <a:noFill/>
                  </a:tcPr>
                </a:tc>
                <a:tc>
                  <a:txBody>
                    <a:bodyPr/>
                    <a:lstStyle/>
                    <a:p>
                      <a:r>
                        <a:rPr lang="en-US" dirty="0"/>
                        <a:t>Horizontal or vertical</a:t>
                      </a:r>
                    </a:p>
                  </a:txBody>
                  <a:tcPr>
                    <a:noFill/>
                  </a:tcPr>
                </a:tc>
                <a:extLst>
                  <a:ext uri="{0D108BD9-81ED-4DB2-BD59-A6C34878D82A}">
                    <a16:rowId xmlns:a16="http://schemas.microsoft.com/office/drawing/2014/main" val="10006"/>
                  </a:ext>
                </a:extLst>
              </a:tr>
              <a:tr h="618664">
                <a:tc>
                  <a:txBody>
                    <a:bodyPr/>
                    <a:lstStyle/>
                    <a:p>
                      <a:r>
                        <a:rPr lang="en-US" b="1" dirty="0"/>
                        <a:t>Frequency:</a:t>
                      </a:r>
                    </a:p>
                  </a:txBody>
                  <a:tcPr>
                    <a:noFill/>
                  </a:tcPr>
                </a:tc>
                <a:tc>
                  <a:txBody>
                    <a:bodyPr/>
                    <a:lstStyle/>
                    <a:p>
                      <a:r>
                        <a:rPr lang="en-US" dirty="0"/>
                        <a:t>900MHz</a:t>
                      </a:r>
                    </a:p>
                  </a:txBody>
                  <a:tcPr>
                    <a:solidFill>
                      <a:schemeClr val="accent1"/>
                    </a:solidFill>
                  </a:tcPr>
                </a:tc>
                <a:tc>
                  <a:txBody>
                    <a:bodyPr/>
                    <a:lstStyle/>
                    <a:p>
                      <a:r>
                        <a:rPr lang="en-US" dirty="0"/>
                        <a:t>900MHz</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824~960 Hz</a:t>
                      </a:r>
                    </a:p>
                    <a:p>
                      <a:endParaRPr lang="en-US" dirty="0"/>
                    </a:p>
                  </a:txBody>
                  <a:tcPr>
                    <a:noFill/>
                  </a:tcPr>
                </a:tc>
                <a:extLst>
                  <a:ext uri="{0D108BD9-81ED-4DB2-BD59-A6C34878D82A}">
                    <a16:rowId xmlns:a16="http://schemas.microsoft.com/office/drawing/2014/main" val="10007"/>
                  </a:ext>
                </a:extLst>
              </a:tr>
            </a:tbl>
          </a:graphicData>
        </a:graphic>
      </p:graphicFrame>
      <p:pic>
        <p:nvPicPr>
          <p:cNvPr id="216115" name="Picture 3"/>
          <p:cNvPicPr>
            <a:picLocks noChangeAspect="1" noChangeArrowheads="1"/>
          </p:cNvPicPr>
          <p:nvPr/>
        </p:nvPicPr>
        <p:blipFill>
          <a:blip r:embed="rId2" cstate="print"/>
          <a:srcRect/>
          <a:stretch>
            <a:fillRect/>
          </a:stretch>
        </p:blipFill>
        <p:spPr bwMode="auto">
          <a:xfrm>
            <a:off x="4774324" y="2324100"/>
            <a:ext cx="1524000" cy="762000"/>
          </a:xfrm>
          <a:prstGeom prst="rect">
            <a:avLst/>
          </a:prstGeom>
          <a:noFill/>
          <a:ln w="9525">
            <a:noFill/>
            <a:miter lim="800000"/>
            <a:headEnd/>
            <a:tailEnd/>
          </a:ln>
        </p:spPr>
      </p:pic>
      <p:pic>
        <p:nvPicPr>
          <p:cNvPr id="216116" name="Picture 4"/>
          <p:cNvPicPr>
            <a:picLocks noChangeAspect="1" noChangeArrowheads="1"/>
          </p:cNvPicPr>
          <p:nvPr/>
        </p:nvPicPr>
        <p:blipFill>
          <a:blip r:embed="rId3" cstate="print"/>
          <a:srcRect/>
          <a:stretch>
            <a:fillRect/>
          </a:stretch>
        </p:blipFill>
        <p:spPr bwMode="auto">
          <a:xfrm>
            <a:off x="6562397" y="2324100"/>
            <a:ext cx="1828800" cy="609600"/>
          </a:xfrm>
          <a:prstGeom prst="rect">
            <a:avLst/>
          </a:prstGeom>
          <a:noFill/>
          <a:ln w="9525">
            <a:noFill/>
            <a:miter lim="800000"/>
            <a:headEnd/>
            <a:tailEnd/>
          </a:ln>
        </p:spPr>
      </p:pic>
      <p:pic>
        <p:nvPicPr>
          <p:cNvPr id="216117" name="Picture 6"/>
          <p:cNvPicPr>
            <a:picLocks noChangeAspect="1" noChangeArrowheads="1"/>
          </p:cNvPicPr>
          <p:nvPr/>
        </p:nvPicPr>
        <p:blipFill>
          <a:blip r:embed="rId4" cstate="print"/>
          <a:srcRect/>
          <a:stretch>
            <a:fillRect/>
          </a:stretch>
        </p:blipFill>
        <p:spPr bwMode="auto">
          <a:xfrm>
            <a:off x="2971800" y="2324100"/>
            <a:ext cx="979488" cy="685800"/>
          </a:xfrm>
          <a:prstGeom prst="rect">
            <a:avLst/>
          </a:prstGeom>
          <a:noFill/>
          <a:ln w="9525">
            <a:noFill/>
            <a:miter lim="800000"/>
            <a:headEnd/>
            <a:tailEnd/>
          </a:ln>
        </p:spPr>
      </p:pic>
      <p:pic>
        <p:nvPicPr>
          <p:cNvPr id="9" name="Picture 2" descr="C:\Users\Rocket Rob\Desktop\club logo\Club Logo small wide.jpg"/>
          <p:cNvPicPr>
            <a:picLocks noChangeAspect="1" noChangeArrowheads="1"/>
          </p:cNvPicPr>
          <p:nvPr/>
        </p:nvPicPr>
        <p:blipFill>
          <a:blip r:embed="rId5" cstate="print"/>
          <a:srcRect/>
          <a:stretch>
            <a:fillRect/>
          </a:stretch>
        </p:blipFill>
        <p:spPr bwMode="auto">
          <a:xfrm>
            <a:off x="0" y="0"/>
            <a:ext cx="1828800" cy="914400"/>
          </a:xfrm>
          <a:prstGeom prst="rect">
            <a:avLst/>
          </a:prstGeom>
          <a:noFill/>
          <a:ln w="9525">
            <a:noFill/>
            <a:miter lim="800000"/>
            <a:headEnd/>
            <a:tailEnd/>
          </a:ln>
        </p:spPr>
      </p:pic>
      <p:sp>
        <p:nvSpPr>
          <p:cNvPr id="2" name="TextBox 1"/>
          <p:cNvSpPr txBox="1"/>
          <p:nvPr/>
        </p:nvSpPr>
        <p:spPr>
          <a:xfrm>
            <a:off x="304800" y="6477000"/>
            <a:ext cx="2514600" cy="523220"/>
          </a:xfrm>
          <a:prstGeom prst="rect">
            <a:avLst/>
          </a:prstGeom>
          <a:noFill/>
        </p:spPr>
        <p:txBody>
          <a:bodyPr wrap="square" rtlCol="0">
            <a:spAutoFit/>
          </a:bodyPr>
          <a:lstStyle/>
          <a:p>
            <a:r>
              <a:rPr lang="en-US" sz="1000" dirty="0"/>
              <a:t>Presenter: </a:t>
            </a:r>
            <a:r>
              <a:rPr lang="en-US" sz="1000" dirty="0" err="1"/>
              <a:t>Demetrios</a:t>
            </a:r>
            <a:r>
              <a:rPr lang="en-US" sz="1000" dirty="0"/>
              <a:t> </a:t>
            </a:r>
            <a:r>
              <a:rPr lang="en-US" sz="1000" dirty="0" err="1"/>
              <a:t>Doumas</a:t>
            </a:r>
            <a:endParaRPr lang="en-US" sz="1000" dirty="0"/>
          </a:p>
          <a:p>
            <a:endParaRPr lang="en-US" dirty="0"/>
          </a:p>
        </p:txBody>
      </p:sp>
      <p:sp>
        <p:nvSpPr>
          <p:cNvPr id="11" name="5-Point Star 10"/>
          <p:cNvSpPr/>
          <p:nvPr/>
        </p:nvSpPr>
        <p:spPr>
          <a:xfrm>
            <a:off x="8153400" y="228600"/>
            <a:ext cx="5334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Tree>
    <p:extLst>
      <p:ext uri="{BB962C8B-B14F-4D97-AF65-F5344CB8AC3E}">
        <p14:creationId xmlns:p14="http://schemas.microsoft.com/office/powerpoint/2010/main" val="20801091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p:cNvSpPr>
            <a:spLocks noGrp="1"/>
          </p:cNvSpPr>
          <p:nvPr>
            <p:ph type="title"/>
          </p:nvPr>
        </p:nvSpPr>
        <p:spPr>
          <a:xfrm>
            <a:off x="1828800" y="76200"/>
            <a:ext cx="5410200" cy="838200"/>
          </a:xfrm>
        </p:spPr>
        <p:txBody>
          <a:bodyPr/>
          <a:lstStyle/>
          <a:p>
            <a:r>
              <a:rPr lang="en-US" dirty="0"/>
              <a:t>Distance Link and Predictions</a:t>
            </a:r>
          </a:p>
        </p:txBody>
      </p:sp>
      <p:sp>
        <p:nvSpPr>
          <p:cNvPr id="218114"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18115"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022F6AD9-288D-4E5C-8FEA-A38F19DCB803}" type="slidenum">
              <a:rPr lang="en-US" smtClean="0">
                <a:cs typeface="Arial" charset="0"/>
              </a:rPr>
              <a:pPr fontAlgn="base">
                <a:spcBef>
                  <a:spcPct val="0"/>
                </a:spcBef>
                <a:spcAft>
                  <a:spcPct val="0"/>
                </a:spcAft>
              </a:pPr>
              <a:t>114</a:t>
            </a:fld>
            <a:endParaRPr lang="en-US">
              <a:cs typeface="Arial" charset="0"/>
            </a:endParaRPr>
          </a:p>
        </p:txBody>
      </p:sp>
      <p:sp>
        <p:nvSpPr>
          <p:cNvPr id="7" name="TextBox 6"/>
          <p:cNvSpPr txBox="1"/>
          <p:nvPr/>
        </p:nvSpPr>
        <p:spPr>
          <a:xfrm>
            <a:off x="228600" y="1143000"/>
            <a:ext cx="8305800" cy="954107"/>
          </a:xfrm>
          <a:prstGeom prst="rect">
            <a:avLst/>
          </a:prstGeom>
          <a:noFill/>
        </p:spPr>
        <p:txBody>
          <a:bodyPr>
            <a:spAutoFit/>
          </a:bodyPr>
          <a:lstStyle/>
          <a:p>
            <a:pPr marL="285750" indent="-285750">
              <a:buFont typeface="Wingdings" pitchFamily="2" charset="2"/>
              <a:buChar char="Ø"/>
              <a:defRPr/>
            </a:pPr>
            <a:r>
              <a:rPr lang="en-US" dirty="0">
                <a:solidFill>
                  <a:srgbClr val="000000"/>
                </a:solidFill>
                <a:latin typeface="Times New Roman" pitchFamily="18" charset="0"/>
                <a:cs typeface="Times New Roman" pitchFamily="18" charset="0"/>
              </a:rPr>
              <a:t>The antenna will be mounted as a tabletop antenna during the launch day.</a:t>
            </a:r>
          </a:p>
          <a:p>
            <a:pPr marL="285750" indent="-285750">
              <a:buFont typeface="Wingdings" pitchFamily="2" charset="2"/>
              <a:buChar char="Ø"/>
              <a:defRPr/>
            </a:pPr>
            <a:r>
              <a:rPr lang="en-US" dirty="0">
                <a:solidFill>
                  <a:srgbClr val="000000"/>
                </a:solidFill>
                <a:latin typeface="Times New Roman" pitchFamily="18" charset="0"/>
                <a:cs typeface="Times New Roman" pitchFamily="18" charset="0"/>
              </a:rPr>
              <a:t>The selected antenna radiation pattern is:</a:t>
            </a:r>
          </a:p>
          <a:p>
            <a:pPr marL="285750" indent="-285750">
              <a:buFont typeface="Wingdings" pitchFamily="2" charset="2"/>
              <a:buChar char="Ø"/>
              <a:defRPr/>
            </a:pPr>
            <a:endParaRPr lang="en-US" sz="2000" dirty="0">
              <a:solidFill>
                <a:srgbClr val="000000"/>
              </a:solidFill>
              <a:latin typeface="Times New Roman" pitchFamily="18" charset="0"/>
              <a:cs typeface="Times New Roman" pitchFamily="18" charset="0"/>
            </a:endParaRPr>
          </a:p>
        </p:txBody>
      </p:sp>
      <p:sp>
        <p:nvSpPr>
          <p:cNvPr id="2" name="TextBox 1"/>
          <p:cNvSpPr txBox="1"/>
          <p:nvPr/>
        </p:nvSpPr>
        <p:spPr>
          <a:xfrm>
            <a:off x="1291167" y="1820108"/>
            <a:ext cx="1219200" cy="369332"/>
          </a:xfrm>
          <a:prstGeom prst="rect">
            <a:avLst/>
          </a:prstGeom>
          <a:noFill/>
        </p:spPr>
        <p:txBody>
          <a:bodyPr wrap="square" rtlCol="0">
            <a:spAutoFit/>
          </a:bodyPr>
          <a:lstStyle/>
          <a:p>
            <a:r>
              <a:rPr lang="en-US" dirty="0"/>
              <a:t>Azimuth </a:t>
            </a:r>
            <a:endParaRPr lang="en-US" dirty="0">
              <a:latin typeface="Times New Roman" pitchFamily="18" charset="0"/>
              <a:cs typeface="Times New Roman" pitchFamily="18" charset="0"/>
            </a:endParaRPr>
          </a:p>
        </p:txBody>
      </p:sp>
      <p:sp>
        <p:nvSpPr>
          <p:cNvPr id="3" name="TextBox 2"/>
          <p:cNvSpPr txBox="1"/>
          <p:nvPr/>
        </p:nvSpPr>
        <p:spPr>
          <a:xfrm>
            <a:off x="6019800" y="1820108"/>
            <a:ext cx="1371600" cy="369332"/>
          </a:xfrm>
          <a:prstGeom prst="rect">
            <a:avLst/>
          </a:prstGeom>
          <a:noFill/>
        </p:spPr>
        <p:txBody>
          <a:bodyPr wrap="square" rtlCol="0">
            <a:spAutoFit/>
          </a:bodyPr>
          <a:lstStyle/>
          <a:p>
            <a:r>
              <a:rPr lang="en-US" dirty="0"/>
              <a:t>Elevation</a:t>
            </a:r>
            <a:endParaRPr lang="en-US" dirty="0">
              <a:latin typeface="Times New Roman" pitchFamily="18" charset="0"/>
              <a:cs typeface="Times New Roman" pitchFamily="18" charset="0"/>
            </a:endParaRPr>
          </a:p>
        </p:txBody>
      </p:sp>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4" name="TextBox 3"/>
          <p:cNvSpPr txBox="1"/>
          <p:nvPr/>
        </p:nvSpPr>
        <p:spPr>
          <a:xfrm>
            <a:off x="381000" y="6477000"/>
            <a:ext cx="2438400" cy="523220"/>
          </a:xfrm>
          <a:prstGeom prst="rect">
            <a:avLst/>
          </a:prstGeom>
          <a:noFill/>
        </p:spPr>
        <p:txBody>
          <a:bodyPr wrap="square" rtlCol="0">
            <a:spAutoFit/>
          </a:bodyPr>
          <a:lstStyle/>
          <a:p>
            <a:r>
              <a:rPr lang="en-US" sz="1000" dirty="0"/>
              <a:t>Presenter: </a:t>
            </a:r>
            <a:r>
              <a:rPr lang="en-US" sz="1000" dirty="0" err="1"/>
              <a:t>Demetrios</a:t>
            </a:r>
            <a:r>
              <a:rPr lang="en-US" sz="1000" dirty="0"/>
              <a:t> </a:t>
            </a:r>
            <a:r>
              <a:rPr lang="en-US" sz="1000" dirty="0" err="1"/>
              <a:t>Doumas</a:t>
            </a:r>
            <a:endParaRPr lang="en-US" sz="1000" dirty="0"/>
          </a:p>
          <a:p>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362201"/>
            <a:ext cx="3657600" cy="167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267" y="2209800"/>
            <a:ext cx="3124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47800" y="5181600"/>
            <a:ext cx="5724644" cy="923330"/>
          </a:xfrm>
          <a:prstGeom prst="rect">
            <a:avLst/>
          </a:prstGeom>
          <a:noFill/>
        </p:spPr>
        <p:txBody>
          <a:bodyPr wrap="none" rtlCol="0">
            <a:spAutoFit/>
          </a:bodyPr>
          <a:lstStyle/>
          <a:p>
            <a:endParaRPr lang="en-US" dirty="0"/>
          </a:p>
          <a:p>
            <a:r>
              <a:rPr lang="en-US" dirty="0"/>
              <a:t> Elevation Beamwidth at Half-Power: 90 degrees	</a:t>
            </a:r>
          </a:p>
          <a:p>
            <a:r>
              <a:rPr lang="en-US" dirty="0"/>
              <a:t> Azimuth Beamwidth at Half-Power: 	 360 degrees</a:t>
            </a:r>
          </a:p>
        </p:txBody>
      </p:sp>
      <p:sp>
        <p:nvSpPr>
          <p:cNvPr id="14" name="TextBox 13"/>
          <p:cNvSpPr txBox="1"/>
          <p:nvPr/>
        </p:nvSpPr>
        <p:spPr>
          <a:xfrm>
            <a:off x="250466" y="4621033"/>
            <a:ext cx="8970917" cy="707886"/>
          </a:xfrm>
          <a:prstGeom prst="rect">
            <a:avLst/>
          </a:prstGeom>
          <a:noFill/>
        </p:spPr>
        <p:txBody>
          <a:bodyPr wrap="none" rtlCol="0">
            <a:spAutoFit/>
          </a:bodyPr>
          <a:lstStyle/>
          <a:p>
            <a:r>
              <a:rPr lang="en-US" sz="2000" b="1" dirty="0">
                <a:latin typeface="Times New Roman" pitchFamily="18" charset="0"/>
                <a:cs typeface="Times New Roman" pitchFamily="18" charset="0"/>
              </a:rPr>
              <a:t>The Omni-directional Antenna</a:t>
            </a:r>
            <a:endParaRPr lang="en-US" sz="2000" b="1" dirty="0">
              <a:solidFill>
                <a:schemeClr val="lt1"/>
              </a:solidFill>
              <a:latin typeface="Times New Roman" pitchFamily="18" charset="0"/>
              <a:cs typeface="Times New Roman" pitchFamily="18" charset="0"/>
            </a:endParaRPr>
          </a:p>
          <a:p>
            <a:r>
              <a:rPr lang="en-US" sz="2000" b="1" dirty="0">
                <a:solidFill>
                  <a:schemeClr val="lt1"/>
                </a:solidFill>
                <a:latin typeface="Times New Roman" pitchFamily="18" charset="0"/>
                <a:cs typeface="Times New Roman" pitchFamily="18" charset="0"/>
              </a:rPr>
              <a:t> </a:t>
            </a:r>
            <a:r>
              <a:rPr lang="en-US" sz="2000" b="1" dirty="0">
                <a:latin typeface="Times New Roman" pitchFamily="18" charset="0"/>
                <a:cs typeface="Times New Roman" pitchFamily="18" charset="0"/>
              </a:rPr>
              <a:t>FG16397  was chosen because of its 360 degree coverage in the horizontal plane.</a:t>
            </a:r>
          </a:p>
        </p:txBody>
      </p:sp>
    </p:spTree>
    <p:extLst>
      <p:ext uri="{BB962C8B-B14F-4D97-AF65-F5344CB8AC3E}">
        <p14:creationId xmlns:p14="http://schemas.microsoft.com/office/powerpoint/2010/main" val="6472682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GCS Software</a:t>
            </a:r>
          </a:p>
        </p:txBody>
      </p:sp>
      <p:sp>
        <p:nvSpPr>
          <p:cNvPr id="3" name="Content Placeholder 2"/>
          <p:cNvSpPr>
            <a:spLocks noGrp="1"/>
          </p:cNvSpPr>
          <p:nvPr>
            <p:ph idx="1"/>
          </p:nvPr>
        </p:nvSpPr>
        <p:spPr/>
        <p:txBody>
          <a:bodyPr/>
          <a:lstStyle/>
          <a:p>
            <a:r>
              <a:rPr lang="en-US" dirty="0"/>
              <a:t>Telemetry display screen shots</a:t>
            </a:r>
          </a:p>
          <a:p>
            <a:r>
              <a:rPr lang="en-US" dirty="0"/>
              <a:t>Commercial off the shelf (COTS) software packages used</a:t>
            </a:r>
          </a:p>
          <a:p>
            <a:r>
              <a:rPr lang="en-US" dirty="0"/>
              <a:t>Real-time plotting software design</a:t>
            </a:r>
          </a:p>
          <a:p>
            <a:r>
              <a:rPr lang="en-US" dirty="0"/>
              <a:t>Data archiving and retrieval approach</a:t>
            </a:r>
          </a:p>
          <a:p>
            <a:r>
              <a:rPr lang="en-US" dirty="0"/>
              <a:t>Command software and interface</a:t>
            </a:r>
          </a:p>
          <a:p>
            <a:r>
              <a:rPr lang="en-US" dirty="0"/>
              <a:t>Progress since PDR</a:t>
            </a:r>
          </a:p>
          <a:p>
            <a:r>
              <a:rPr lang="en-US" dirty="0"/>
              <a:t>Testing</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115</a:t>
            </a:fld>
            <a:endParaRPr lang="en-US"/>
          </a:p>
        </p:txBody>
      </p:sp>
      <p:sp>
        <p:nvSpPr>
          <p:cNvPr id="6" name="5-Point Star 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1988258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1"/>
          <p:cNvSpPr>
            <a:spLocks noGrp="1"/>
          </p:cNvSpPr>
          <p:nvPr>
            <p:ph type="title"/>
          </p:nvPr>
        </p:nvSpPr>
        <p:spPr>
          <a:xfrm>
            <a:off x="1803400" y="63500"/>
            <a:ext cx="5943600" cy="838200"/>
          </a:xfrm>
        </p:spPr>
        <p:txBody>
          <a:bodyPr/>
          <a:lstStyle/>
          <a:p>
            <a:r>
              <a:rPr lang="en-US" dirty="0"/>
              <a:t>GCS Software</a:t>
            </a:r>
          </a:p>
        </p:txBody>
      </p:sp>
      <p:sp>
        <p:nvSpPr>
          <p:cNvPr id="3" name="Content Placeholder 2"/>
          <p:cNvSpPr>
            <a:spLocks noGrp="1"/>
          </p:cNvSpPr>
          <p:nvPr>
            <p:ph idx="1"/>
          </p:nvPr>
        </p:nvSpPr>
        <p:spPr/>
        <p:txBody>
          <a:bodyPr/>
          <a:lstStyle/>
          <a:p>
            <a:pPr marL="0" indent="0">
              <a:buFontTx/>
              <a:buNone/>
              <a:defRPr/>
            </a:pPr>
            <a:r>
              <a:rPr lang="en-US" dirty="0">
                <a:latin typeface="Times New Roman" pitchFamily="18" charset="0"/>
                <a:cs typeface="Times New Roman" pitchFamily="18" charset="0"/>
              </a:rPr>
              <a:t>Commercial off the shelf (COTS) software packages used:</a:t>
            </a:r>
          </a:p>
          <a:p>
            <a:pPr marL="0" indent="0">
              <a:buFontTx/>
              <a:buNone/>
              <a:defRPr/>
            </a:pPr>
            <a:endParaRPr lang="en-US" sz="2000" dirty="0"/>
          </a:p>
          <a:p>
            <a:pPr>
              <a:buFont typeface="Wingdings" pitchFamily="2" charset="2"/>
              <a:buChar char="Ø"/>
              <a:defRPr/>
            </a:pPr>
            <a:r>
              <a:rPr lang="en-US" sz="2000" dirty="0">
                <a:latin typeface="Times New Roman" pitchFamily="18" charset="0"/>
                <a:cs typeface="Times New Roman" pitchFamily="18" charset="0"/>
              </a:rPr>
              <a:t>Matlab 2013: </a:t>
            </a:r>
            <a:r>
              <a:rPr lang="en-US" sz="2000" b="0" dirty="0">
                <a:latin typeface="Times New Roman" pitchFamily="18" charset="0"/>
                <a:cs typeface="Times New Roman" pitchFamily="18" charset="0"/>
              </a:rPr>
              <a:t>Creating a Graphic User Interface (GUI). </a:t>
            </a:r>
            <a:endParaRPr lang="en-US" sz="1600" b="0" dirty="0">
              <a:latin typeface="Times New Roman" pitchFamily="18" charset="0"/>
              <a:cs typeface="Times New Roman" pitchFamily="18" charset="0"/>
            </a:endParaRPr>
          </a:p>
          <a:p>
            <a:pPr>
              <a:buFont typeface="Wingdings" pitchFamily="2" charset="2"/>
              <a:buChar char="Ø"/>
              <a:defRPr/>
            </a:pP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a:t>
            </a:r>
            <a:r>
              <a:rPr lang="en-US" sz="2000" b="0" dirty="0">
                <a:latin typeface="Times New Roman" pitchFamily="18" charset="0"/>
                <a:cs typeface="Times New Roman" pitchFamily="18" charset="0"/>
              </a:rPr>
              <a:t> Diagnostic purposes for checking serial port readings.</a:t>
            </a:r>
          </a:p>
          <a:p>
            <a:pPr marL="0" indent="0">
              <a:buFontTx/>
              <a:buNone/>
              <a:defRPr/>
            </a:pPr>
            <a:endParaRPr lang="en-US" dirty="0"/>
          </a:p>
        </p:txBody>
      </p:sp>
      <p:sp>
        <p:nvSpPr>
          <p:cNvPr id="221187" name="Footer Placeholder 3"/>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21188" name="Slide Number Placeholder 4"/>
          <p:cNvSpPr>
            <a:spLocks noGrp="1"/>
          </p:cNvSpPr>
          <p:nvPr>
            <p:ph type="sldNum" sz="quarter" idx="12"/>
          </p:nvPr>
        </p:nvSpPr>
        <p:spPr>
          <a:noFill/>
          <a:ln>
            <a:miter lim="800000"/>
            <a:headEnd/>
            <a:tailEnd/>
          </a:ln>
        </p:spPr>
        <p:txBody>
          <a:bodyPr/>
          <a:lstStyle/>
          <a:p>
            <a:pPr fontAlgn="base">
              <a:spcBef>
                <a:spcPct val="0"/>
              </a:spcBef>
              <a:spcAft>
                <a:spcPct val="0"/>
              </a:spcAft>
            </a:pPr>
            <a:fld id="{298DD968-D848-4DC3-B480-CF3A1DE2EAE7}" type="slidenum">
              <a:rPr lang="en-US" smtClean="0">
                <a:cs typeface="Arial" charset="0"/>
              </a:rPr>
              <a:pPr fontAlgn="base">
                <a:spcBef>
                  <a:spcPct val="0"/>
                </a:spcBef>
                <a:spcAft>
                  <a:spcPct val="0"/>
                </a:spcAft>
              </a:pPr>
              <a:t>116</a:t>
            </a:fld>
            <a:endParaRPr lang="en-US">
              <a:cs typeface="Arial" charset="0"/>
            </a:endParaRP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25400"/>
            <a:ext cx="1828800" cy="914400"/>
          </a:xfrm>
          <a:prstGeom prst="rect">
            <a:avLst/>
          </a:prstGeom>
          <a:noFill/>
          <a:ln w="9525">
            <a:noFill/>
            <a:miter lim="800000"/>
            <a:headEnd/>
            <a:tailEnd/>
          </a:ln>
        </p:spPr>
      </p:pic>
      <p:sp>
        <p:nvSpPr>
          <p:cNvPr id="2" name="TextBox 1"/>
          <p:cNvSpPr txBox="1"/>
          <p:nvPr/>
        </p:nvSpPr>
        <p:spPr>
          <a:xfrm>
            <a:off x="381000" y="6477000"/>
            <a:ext cx="2514600" cy="523220"/>
          </a:xfrm>
          <a:prstGeom prst="rect">
            <a:avLst/>
          </a:prstGeom>
          <a:noFill/>
        </p:spPr>
        <p:txBody>
          <a:bodyPr wrap="square" rtlCol="0">
            <a:spAutoFit/>
          </a:bodyPr>
          <a:lstStyle/>
          <a:p>
            <a:r>
              <a:rPr lang="en-US" sz="1000" dirty="0"/>
              <a:t>Presenter: </a:t>
            </a:r>
            <a:r>
              <a:rPr lang="en-US" sz="1000" dirty="0" err="1"/>
              <a:t>Demetrios</a:t>
            </a:r>
            <a:r>
              <a:rPr lang="en-US" sz="1000" dirty="0"/>
              <a:t> </a:t>
            </a:r>
            <a:r>
              <a:rPr lang="en-US" sz="1000" dirty="0" err="1"/>
              <a:t>Doumas</a:t>
            </a:r>
            <a:endParaRPr lang="en-US" sz="1000" dirty="0"/>
          </a:p>
          <a:p>
            <a:endParaRPr lang="en-US" dirty="0"/>
          </a:p>
        </p:txBody>
      </p:sp>
    </p:spTree>
    <p:extLst>
      <p:ext uri="{BB962C8B-B14F-4D97-AF65-F5344CB8AC3E}">
        <p14:creationId xmlns:p14="http://schemas.microsoft.com/office/powerpoint/2010/main" val="41640023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a:xfrm>
            <a:off x="1828800" y="76200"/>
            <a:ext cx="5943600" cy="838200"/>
          </a:xfrm>
        </p:spPr>
        <p:txBody>
          <a:bodyPr/>
          <a:lstStyle/>
          <a:p>
            <a:r>
              <a:rPr lang="en-US" dirty="0"/>
              <a:t>GCS Software: Flow Chart</a:t>
            </a:r>
          </a:p>
        </p:txBody>
      </p:sp>
      <p:sp>
        <p:nvSpPr>
          <p:cNvPr id="222210" name="Content Placeholder 2"/>
          <p:cNvSpPr>
            <a:spLocks noGrp="1"/>
          </p:cNvSpPr>
          <p:nvPr>
            <p:ph idx="1"/>
          </p:nvPr>
        </p:nvSpPr>
        <p:spPr/>
        <p:txBody>
          <a:bodyPr/>
          <a:lstStyle/>
          <a:p>
            <a:pPr marL="0" indent="0">
              <a:buFontTx/>
              <a:buNone/>
            </a:pPr>
            <a:r>
              <a:rPr lang="en-US"/>
              <a:t>Real-time plotting software design:</a:t>
            </a:r>
          </a:p>
          <a:p>
            <a:pPr marL="0" indent="0">
              <a:buFontTx/>
              <a:buNone/>
            </a:pPr>
            <a:endParaRPr lang="en-US"/>
          </a:p>
        </p:txBody>
      </p:sp>
      <p:sp>
        <p:nvSpPr>
          <p:cNvPr id="222211" name="Footer Placeholder 3"/>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22212" name="Slide Number Placeholder 4"/>
          <p:cNvSpPr>
            <a:spLocks noGrp="1"/>
          </p:cNvSpPr>
          <p:nvPr>
            <p:ph type="sldNum" sz="quarter" idx="12"/>
          </p:nvPr>
        </p:nvSpPr>
        <p:spPr>
          <a:noFill/>
          <a:ln>
            <a:miter lim="800000"/>
            <a:headEnd/>
            <a:tailEnd/>
          </a:ln>
        </p:spPr>
        <p:txBody>
          <a:bodyPr/>
          <a:lstStyle/>
          <a:p>
            <a:pPr fontAlgn="base">
              <a:spcBef>
                <a:spcPct val="0"/>
              </a:spcBef>
              <a:spcAft>
                <a:spcPct val="0"/>
              </a:spcAft>
            </a:pPr>
            <a:fld id="{D27CD81C-0DC0-4BC3-9E1A-C52F888E67EA}" type="slidenum">
              <a:rPr lang="en-US" smtClean="0">
                <a:cs typeface="Arial" charset="0"/>
              </a:rPr>
              <a:pPr fontAlgn="base">
                <a:spcBef>
                  <a:spcPct val="0"/>
                </a:spcBef>
                <a:spcAft>
                  <a:spcPct val="0"/>
                </a:spcAft>
              </a:pPr>
              <a:t>117</a:t>
            </a:fld>
            <a:endParaRPr lang="en-US">
              <a:cs typeface="Arial" charset="0"/>
            </a:endParaRPr>
          </a:p>
        </p:txBody>
      </p:sp>
      <p:pic>
        <p:nvPicPr>
          <p:cNvPr id="222213" name="Picture 3"/>
          <p:cNvPicPr>
            <a:picLocks noChangeAspect="1" noChangeArrowheads="1"/>
          </p:cNvPicPr>
          <p:nvPr/>
        </p:nvPicPr>
        <p:blipFill>
          <a:blip r:embed="rId2" cstate="print"/>
          <a:srcRect/>
          <a:stretch>
            <a:fillRect/>
          </a:stretch>
        </p:blipFill>
        <p:spPr bwMode="auto">
          <a:xfrm>
            <a:off x="304800" y="1828800"/>
            <a:ext cx="8305800" cy="3395663"/>
          </a:xfrm>
          <a:prstGeom prst="rect">
            <a:avLst/>
          </a:prstGeom>
          <a:noFill/>
          <a:ln w="9525">
            <a:noFill/>
            <a:miter lim="800000"/>
            <a:headEnd/>
            <a:tailEnd/>
          </a:ln>
        </p:spPr>
      </p:pic>
      <p:pic>
        <p:nvPicPr>
          <p:cNvPr id="7" name="Picture 2" descr="C:\Users\Rocket Rob\Desktop\club logo\Club Logo small wide.jpg"/>
          <p:cNvPicPr>
            <a:picLocks noChangeAspect="1" noChangeArrowheads="1"/>
          </p:cNvPicPr>
          <p:nvPr/>
        </p:nvPicPr>
        <p:blipFill>
          <a:blip r:embed="rId3" cstate="print"/>
          <a:srcRect/>
          <a:stretch>
            <a:fillRect/>
          </a:stretch>
        </p:blipFill>
        <p:spPr bwMode="auto">
          <a:xfrm>
            <a:off x="0" y="0"/>
            <a:ext cx="1828800" cy="914400"/>
          </a:xfrm>
          <a:prstGeom prst="rect">
            <a:avLst/>
          </a:prstGeom>
          <a:noFill/>
          <a:ln w="9525">
            <a:noFill/>
            <a:miter lim="800000"/>
            <a:headEnd/>
            <a:tailEnd/>
          </a:ln>
        </p:spPr>
      </p:pic>
      <p:sp>
        <p:nvSpPr>
          <p:cNvPr id="2" name="TextBox 1"/>
          <p:cNvSpPr txBox="1"/>
          <p:nvPr/>
        </p:nvSpPr>
        <p:spPr>
          <a:xfrm>
            <a:off x="304800" y="6477000"/>
            <a:ext cx="2514600" cy="523220"/>
          </a:xfrm>
          <a:prstGeom prst="rect">
            <a:avLst/>
          </a:prstGeom>
          <a:noFill/>
        </p:spPr>
        <p:txBody>
          <a:bodyPr wrap="square" rtlCol="0">
            <a:spAutoFit/>
          </a:bodyPr>
          <a:lstStyle/>
          <a:p>
            <a:r>
              <a:rPr lang="en-US" sz="1000" dirty="0"/>
              <a:t>Presenter: </a:t>
            </a:r>
            <a:r>
              <a:rPr lang="en-US" sz="1000" dirty="0" err="1"/>
              <a:t>Demetrios</a:t>
            </a:r>
            <a:r>
              <a:rPr lang="en-US" sz="1000" dirty="0"/>
              <a:t> </a:t>
            </a:r>
            <a:r>
              <a:rPr lang="en-US" sz="1000" dirty="0" err="1"/>
              <a:t>Doumas</a:t>
            </a:r>
            <a:endParaRPr lang="en-US" sz="1000" dirty="0"/>
          </a:p>
          <a:p>
            <a:endParaRPr lang="en-US" dirty="0"/>
          </a:p>
        </p:txBody>
      </p:sp>
    </p:spTree>
    <p:extLst>
      <p:ext uri="{BB962C8B-B14F-4D97-AF65-F5344CB8AC3E}">
        <p14:creationId xmlns:p14="http://schemas.microsoft.com/office/powerpoint/2010/main" val="4662064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p:cNvSpPr>
          <p:nvPr>
            <p:ph type="title"/>
          </p:nvPr>
        </p:nvSpPr>
        <p:spPr>
          <a:xfrm>
            <a:off x="1816100" y="76200"/>
            <a:ext cx="5943600" cy="838200"/>
          </a:xfrm>
        </p:spPr>
        <p:txBody>
          <a:bodyPr/>
          <a:lstStyle/>
          <a:p>
            <a:r>
              <a:rPr lang="en-US" dirty="0"/>
              <a:t>GCS Software: Data archiving and retrieval approach</a:t>
            </a:r>
          </a:p>
        </p:txBody>
      </p:sp>
      <p:sp>
        <p:nvSpPr>
          <p:cNvPr id="223234" name="Content Placeholder 2"/>
          <p:cNvSpPr>
            <a:spLocks noGrp="1"/>
          </p:cNvSpPr>
          <p:nvPr>
            <p:ph idx="1"/>
          </p:nvPr>
        </p:nvSpPr>
        <p:spPr>
          <a:xfrm>
            <a:off x="1295400" y="1600200"/>
            <a:ext cx="5943600" cy="2362200"/>
          </a:xfrm>
        </p:spPr>
        <p:txBody>
          <a:bodyPr/>
          <a:lstStyle/>
          <a:p>
            <a:pPr marL="0" indent="0">
              <a:buNone/>
            </a:pPr>
            <a:r>
              <a:rPr lang="en-US" sz="2800" dirty="0">
                <a:latin typeface="Times New Roman" pitchFamily="18" charset="0"/>
                <a:cs typeface="Times New Roman" pitchFamily="18" charset="0"/>
              </a:rPr>
              <a:t>Data archiving Steps:</a:t>
            </a:r>
          </a:p>
          <a:p>
            <a:pPr marL="0" indent="0">
              <a:buNone/>
            </a:pPr>
            <a:r>
              <a:rPr lang="en-US" b="0" dirty="0">
                <a:latin typeface="Times New Roman" pitchFamily="18" charset="0"/>
                <a:cs typeface="Times New Roman" pitchFamily="18" charset="0"/>
              </a:rPr>
              <a:t>1.) Read data from serial port every 1 Hz.</a:t>
            </a:r>
          </a:p>
          <a:p>
            <a:pPr marL="0" indent="0">
              <a:buNone/>
            </a:pPr>
            <a:r>
              <a:rPr lang="en-US" b="0" dirty="0">
                <a:latin typeface="Times New Roman" pitchFamily="18" charset="0"/>
                <a:cs typeface="Times New Roman" pitchFamily="18" charset="0"/>
              </a:rPr>
              <a:t>2.) Save the data in an excel file.</a:t>
            </a:r>
          </a:p>
          <a:p>
            <a:pPr marL="0" indent="0">
              <a:buNone/>
            </a:pPr>
            <a:r>
              <a:rPr lang="en-US" b="0" dirty="0">
                <a:latin typeface="Times New Roman" pitchFamily="18" charset="0"/>
                <a:cs typeface="Times New Roman" pitchFamily="18" charset="0"/>
              </a:rPr>
              <a:t>3.) Plot current data on the screen</a:t>
            </a:r>
          </a:p>
          <a:p>
            <a:pPr marL="0" indent="0">
              <a:buNone/>
            </a:pPr>
            <a:r>
              <a:rPr lang="en-US" b="0" dirty="0">
                <a:latin typeface="Times New Roman" pitchFamily="18" charset="0"/>
                <a:cs typeface="Times New Roman" pitchFamily="18" charset="0"/>
              </a:rPr>
              <a:t>4.) Repeat</a:t>
            </a:r>
          </a:p>
          <a:p>
            <a:endParaRPr lang="en-US" dirty="0"/>
          </a:p>
        </p:txBody>
      </p:sp>
      <p:sp>
        <p:nvSpPr>
          <p:cNvPr id="223235" name="Footer Placeholder 3"/>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23236" name="Slide Number Placeholder 4"/>
          <p:cNvSpPr>
            <a:spLocks noGrp="1"/>
          </p:cNvSpPr>
          <p:nvPr>
            <p:ph type="sldNum" sz="quarter" idx="12"/>
          </p:nvPr>
        </p:nvSpPr>
        <p:spPr>
          <a:noFill/>
          <a:ln>
            <a:miter lim="800000"/>
            <a:headEnd/>
            <a:tailEnd/>
          </a:ln>
        </p:spPr>
        <p:txBody>
          <a:bodyPr/>
          <a:lstStyle/>
          <a:p>
            <a:pPr fontAlgn="base">
              <a:spcBef>
                <a:spcPct val="0"/>
              </a:spcBef>
              <a:spcAft>
                <a:spcPct val="0"/>
              </a:spcAft>
            </a:pPr>
            <a:fld id="{67F01B11-1D16-4687-A211-5F5A44AC81D2}" type="slidenum">
              <a:rPr lang="en-US" smtClean="0">
                <a:cs typeface="Arial" charset="0"/>
              </a:rPr>
              <a:pPr fontAlgn="base">
                <a:spcBef>
                  <a:spcPct val="0"/>
                </a:spcBef>
                <a:spcAft>
                  <a:spcPct val="0"/>
                </a:spcAft>
              </a:pPr>
              <a:t>118</a:t>
            </a:fld>
            <a:endParaRPr lang="en-US">
              <a:cs typeface="Arial" charset="0"/>
            </a:endParaRP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extBox 1"/>
          <p:cNvSpPr txBox="1"/>
          <p:nvPr/>
        </p:nvSpPr>
        <p:spPr>
          <a:xfrm>
            <a:off x="304800" y="6443990"/>
            <a:ext cx="2438400" cy="523220"/>
          </a:xfrm>
          <a:prstGeom prst="rect">
            <a:avLst/>
          </a:prstGeom>
          <a:noFill/>
        </p:spPr>
        <p:txBody>
          <a:bodyPr wrap="square" rtlCol="0">
            <a:spAutoFit/>
          </a:bodyPr>
          <a:lstStyle/>
          <a:p>
            <a:r>
              <a:rPr lang="en-US" sz="1000" dirty="0"/>
              <a:t>Presenter: </a:t>
            </a:r>
            <a:r>
              <a:rPr lang="en-US" sz="1000" dirty="0" err="1"/>
              <a:t>Demetrios</a:t>
            </a:r>
            <a:r>
              <a:rPr lang="en-US" sz="1000" dirty="0"/>
              <a:t> </a:t>
            </a:r>
            <a:r>
              <a:rPr lang="en-US" sz="1000" dirty="0" err="1"/>
              <a:t>Doumas</a:t>
            </a:r>
            <a:endParaRPr lang="en-US" sz="1000" dirty="0"/>
          </a:p>
          <a:p>
            <a:endParaRPr lang="en-US" dirty="0"/>
          </a:p>
        </p:txBody>
      </p:sp>
    </p:spTree>
    <p:extLst>
      <p:ext uri="{BB962C8B-B14F-4D97-AF65-F5344CB8AC3E}">
        <p14:creationId xmlns:p14="http://schemas.microsoft.com/office/powerpoint/2010/main" val="42028244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1803400" y="76200"/>
            <a:ext cx="5943600" cy="838200"/>
          </a:xfrm>
        </p:spPr>
        <p:txBody>
          <a:bodyPr/>
          <a:lstStyle/>
          <a:p>
            <a:r>
              <a:rPr lang="en-US" dirty="0"/>
              <a:t>GCS Software Interface</a:t>
            </a:r>
          </a:p>
        </p:txBody>
      </p:sp>
      <p:sp>
        <p:nvSpPr>
          <p:cNvPr id="220162" name="Footer Placeholder 3"/>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20163" name="Slide Number Placeholder 4"/>
          <p:cNvSpPr>
            <a:spLocks noGrp="1"/>
          </p:cNvSpPr>
          <p:nvPr>
            <p:ph type="sldNum" sz="quarter" idx="12"/>
          </p:nvPr>
        </p:nvSpPr>
        <p:spPr>
          <a:noFill/>
          <a:ln>
            <a:miter lim="800000"/>
            <a:headEnd/>
            <a:tailEnd/>
          </a:ln>
        </p:spPr>
        <p:txBody>
          <a:bodyPr/>
          <a:lstStyle/>
          <a:p>
            <a:pPr fontAlgn="base">
              <a:spcBef>
                <a:spcPct val="0"/>
              </a:spcBef>
              <a:spcAft>
                <a:spcPct val="0"/>
              </a:spcAft>
            </a:pPr>
            <a:fld id="{D44337F7-A961-4CCD-96EB-7979744EACFA}" type="slidenum">
              <a:rPr lang="en-US" smtClean="0">
                <a:cs typeface="Arial" charset="0"/>
              </a:rPr>
              <a:pPr fontAlgn="base">
                <a:spcBef>
                  <a:spcPct val="0"/>
                </a:spcBef>
                <a:spcAft>
                  <a:spcPct val="0"/>
                </a:spcAft>
              </a:pPr>
              <a:t>119</a:t>
            </a:fld>
            <a:endParaRPr lang="en-US">
              <a:cs typeface="Arial" charset="0"/>
            </a:endParaRP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extBox 1"/>
          <p:cNvSpPr txBox="1"/>
          <p:nvPr/>
        </p:nvSpPr>
        <p:spPr>
          <a:xfrm>
            <a:off x="457200" y="6477000"/>
            <a:ext cx="2057400" cy="523220"/>
          </a:xfrm>
          <a:prstGeom prst="rect">
            <a:avLst/>
          </a:prstGeom>
          <a:noFill/>
        </p:spPr>
        <p:txBody>
          <a:bodyPr wrap="square" rtlCol="0">
            <a:spAutoFit/>
          </a:bodyPr>
          <a:lstStyle/>
          <a:p>
            <a:r>
              <a:rPr lang="en-US" sz="1000" dirty="0"/>
              <a:t>Presenter: </a:t>
            </a:r>
            <a:r>
              <a:rPr lang="en-US" sz="1000" dirty="0" err="1"/>
              <a:t>Demetrios</a:t>
            </a:r>
            <a:r>
              <a:rPr lang="en-US" sz="1000" dirty="0"/>
              <a:t> </a:t>
            </a:r>
            <a:r>
              <a:rPr lang="en-US" sz="1000" dirty="0" err="1"/>
              <a:t>Doumas</a:t>
            </a:r>
            <a:endParaRPr lang="en-US" sz="1000" dirty="0"/>
          </a:p>
          <a:p>
            <a:endParaRPr lang="en-US" dirty="0"/>
          </a:p>
        </p:txBody>
      </p:sp>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295400"/>
            <a:ext cx="8686800" cy="4408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406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algn="ctr"/>
            <a:r>
              <a:rPr lang="en-US" dirty="0">
                <a:solidFill>
                  <a:srgbClr val="333399"/>
                </a:solidFill>
              </a:rPr>
              <a:t>System Concept of Operations</a:t>
            </a:r>
            <a:endParaRPr lang="en-US" dirty="0"/>
          </a:p>
        </p:txBody>
      </p:sp>
      <p:sp>
        <p:nvSpPr>
          <p:cNvPr id="9218" name="Footer Placeholder 5"/>
          <p:cNvSpPr>
            <a:spLocks noGrp="1"/>
          </p:cNvSpPr>
          <p:nvPr>
            <p:ph type="ftr" sz="quarter" idx="11"/>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CanSat 2015 CDR:  Team 4996 (Phoenix)</a:t>
            </a:r>
            <a:endParaRPr lang="en-US" dirty="0"/>
          </a:p>
        </p:txBody>
      </p:sp>
      <p:sp>
        <p:nvSpPr>
          <p:cNvPr id="9219" name="Slide Number Placeholder 6"/>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40E53B2-0A8D-4DC0-81F6-46BB9C982D10}" type="slidenum">
              <a:rPr lang="en-US" smtClean="0"/>
              <a:pPr/>
              <a:t>12</a:t>
            </a:fld>
            <a:endParaRPr lang="en-US" dirty="0"/>
          </a:p>
        </p:txBody>
      </p:sp>
      <p:sp>
        <p:nvSpPr>
          <p:cNvPr id="9223"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9" name="Content Placeholder 2"/>
          <p:cNvGraphicFramePr>
            <a:graphicFrameLocks noGrp="1"/>
          </p:cNvGraphicFramePr>
          <p:nvPr>
            <p:ph sz="half" idx="1"/>
            <p:extLst>
              <p:ext uri="{D42A27DB-BD31-4B8C-83A1-F6EECF244321}">
                <p14:modId xmlns:p14="http://schemas.microsoft.com/office/powerpoint/2010/main" val="1054784561"/>
              </p:ext>
            </p:extLst>
          </p:nvPr>
        </p:nvGraphicFramePr>
        <p:xfrm>
          <a:off x="228600" y="1066800"/>
          <a:ext cx="5791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DSC_7720 copy"/>
          <p:cNvPicPr>
            <a:picLocks noChangeAspect="1" noChangeArrowheads="1"/>
          </p:cNvPicPr>
          <p:nvPr/>
        </p:nvPicPr>
        <p:blipFill>
          <a:blip r:embed="rId8" cstate="print"/>
          <a:srcRect/>
          <a:stretch>
            <a:fillRect/>
          </a:stretch>
        </p:blipFill>
        <p:spPr bwMode="auto">
          <a:xfrm rot="20256179">
            <a:off x="6588768" y="3864708"/>
            <a:ext cx="2583652" cy="1498160"/>
          </a:xfrm>
          <a:prstGeom prst="rect">
            <a:avLst/>
          </a:prstGeom>
          <a:noFill/>
          <a:ln w="9525">
            <a:noFill/>
            <a:miter lim="800000"/>
            <a:headEnd/>
            <a:tailEnd/>
          </a:ln>
        </p:spPr>
      </p:pic>
      <p:pic>
        <p:nvPicPr>
          <p:cNvPr id="11" name="Picture 14" descr="DSC_7718 copy"/>
          <p:cNvPicPr>
            <a:picLocks noChangeAspect="1" noChangeArrowheads="1"/>
          </p:cNvPicPr>
          <p:nvPr/>
        </p:nvPicPr>
        <p:blipFill>
          <a:blip r:embed="rId9" cstate="print"/>
          <a:srcRect/>
          <a:stretch>
            <a:fillRect/>
          </a:stretch>
        </p:blipFill>
        <p:spPr bwMode="auto">
          <a:xfrm>
            <a:off x="7457112" y="1288142"/>
            <a:ext cx="846964" cy="2133600"/>
          </a:xfrm>
          <a:prstGeom prst="rect">
            <a:avLst/>
          </a:prstGeom>
          <a:noFill/>
          <a:ln w="9525">
            <a:noFill/>
            <a:miter lim="800000"/>
            <a:headEnd/>
            <a:tailEnd/>
          </a:ln>
        </p:spPr>
      </p:pic>
      <p:sp>
        <p:nvSpPr>
          <p:cNvPr id="12" name="5-Point Star 11"/>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80956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p:cNvSpPr>
            <a:spLocks noGrp="1"/>
          </p:cNvSpPr>
          <p:nvPr>
            <p:ph type="title"/>
          </p:nvPr>
        </p:nvSpPr>
        <p:spPr>
          <a:xfrm>
            <a:off x="1828800" y="76200"/>
            <a:ext cx="5943600" cy="838200"/>
          </a:xfrm>
        </p:spPr>
        <p:txBody>
          <a:bodyPr/>
          <a:lstStyle/>
          <a:p>
            <a:r>
              <a:rPr lang="en-US" dirty="0"/>
              <a:t>GCS Software: Telemetry</a:t>
            </a:r>
          </a:p>
        </p:txBody>
      </p:sp>
      <p:sp>
        <p:nvSpPr>
          <p:cNvPr id="3" name="Content Placeholder 2"/>
          <p:cNvSpPr>
            <a:spLocks noGrp="1"/>
          </p:cNvSpPr>
          <p:nvPr>
            <p:ph idx="1"/>
          </p:nvPr>
        </p:nvSpPr>
        <p:spPr/>
        <p:txBody>
          <a:bodyPr/>
          <a:lstStyle/>
          <a:p>
            <a:pPr marL="0" indent="0">
              <a:buFontTx/>
              <a:buNone/>
              <a:defRPr/>
            </a:pPr>
            <a:r>
              <a:rPr lang="en-US" sz="2800" dirty="0">
                <a:latin typeface="Times New Roman" pitchFamily="18" charset="0"/>
                <a:cs typeface="Times New Roman" pitchFamily="18" charset="0"/>
              </a:rPr>
              <a:t>Telemetry data recording and media presentation:</a:t>
            </a:r>
          </a:p>
          <a:p>
            <a:pPr marL="0" indent="0">
              <a:buFontTx/>
              <a:buNone/>
              <a:defRPr/>
            </a:pPr>
            <a:endParaRPr lang="en-US" sz="2000" dirty="0">
              <a:latin typeface="Times New Roman" pitchFamily="18" charset="0"/>
              <a:cs typeface="Times New Roman" pitchFamily="18" charset="0"/>
            </a:endParaRPr>
          </a:p>
          <a:p>
            <a:pPr marL="0" indent="0">
              <a:buFontTx/>
              <a:buNone/>
              <a:defRPr/>
            </a:pPr>
            <a:r>
              <a:rPr lang="en-US" sz="2000" dirty="0">
                <a:latin typeface="Times New Roman" pitchFamily="18" charset="0"/>
                <a:cs typeface="Times New Roman" pitchFamily="18" charset="0"/>
              </a:rPr>
              <a:t>Payload Telemetry Data:</a:t>
            </a:r>
          </a:p>
          <a:p>
            <a:pPr>
              <a:buFont typeface="Wingdings" pitchFamily="2" charset="2"/>
              <a:buChar char="Ø"/>
              <a:defRPr/>
            </a:pPr>
            <a:r>
              <a:rPr lang="en-US" sz="2000" b="0" dirty="0">
                <a:latin typeface="Times New Roman" pitchFamily="18" charset="0"/>
                <a:cs typeface="Times New Roman" pitchFamily="18" charset="0"/>
              </a:rPr>
              <a:t>Team id,  mission time, alt sensor, outside temperature, inside temperature, voltage, flight state, X, Y, and Z.</a:t>
            </a:r>
          </a:p>
          <a:p>
            <a:pPr>
              <a:buFont typeface="Wingdings" pitchFamily="2" charset="2"/>
              <a:buChar char="Ø"/>
              <a:defRPr/>
            </a:pPr>
            <a:r>
              <a:rPr lang="en-US" sz="2000" b="0" dirty="0">
                <a:latin typeface="Times New Roman" pitchFamily="18" charset="0"/>
                <a:cs typeface="Times New Roman" pitchFamily="18" charset="0"/>
              </a:rPr>
              <a:t>X, Y, and Z are accelerometer readings.</a:t>
            </a:r>
          </a:p>
          <a:p>
            <a:pPr marL="0" indent="0">
              <a:buFontTx/>
              <a:buNone/>
              <a:defRPr/>
            </a:pPr>
            <a:endParaRPr lang="en-US" sz="2000" b="0" dirty="0">
              <a:latin typeface="Times New Roman" pitchFamily="18" charset="0"/>
              <a:cs typeface="Times New Roman" pitchFamily="18" charset="0"/>
            </a:endParaRPr>
          </a:p>
        </p:txBody>
      </p:sp>
      <p:sp>
        <p:nvSpPr>
          <p:cNvPr id="224259" name="Footer Placeholder 3"/>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24260" name="Slide Number Placeholder 4"/>
          <p:cNvSpPr>
            <a:spLocks noGrp="1"/>
          </p:cNvSpPr>
          <p:nvPr>
            <p:ph type="sldNum" sz="quarter" idx="12"/>
          </p:nvPr>
        </p:nvSpPr>
        <p:spPr>
          <a:noFill/>
          <a:ln>
            <a:miter lim="800000"/>
            <a:headEnd/>
            <a:tailEnd/>
          </a:ln>
        </p:spPr>
        <p:txBody>
          <a:bodyPr/>
          <a:lstStyle/>
          <a:p>
            <a:pPr fontAlgn="base">
              <a:spcBef>
                <a:spcPct val="0"/>
              </a:spcBef>
              <a:spcAft>
                <a:spcPct val="0"/>
              </a:spcAft>
            </a:pPr>
            <a:fld id="{CBA94D2E-9939-4B2F-8C7F-1EB1EAE95F41}" type="slidenum">
              <a:rPr lang="en-US" smtClean="0">
                <a:cs typeface="Arial" charset="0"/>
              </a:rPr>
              <a:pPr fontAlgn="base">
                <a:spcBef>
                  <a:spcPct val="0"/>
                </a:spcBef>
                <a:spcAft>
                  <a:spcPct val="0"/>
                </a:spcAft>
              </a:pPr>
              <a:t>120</a:t>
            </a:fld>
            <a:endParaRPr lang="en-US">
              <a:cs typeface="Arial" charset="0"/>
            </a:endParaRP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38100" y="0"/>
            <a:ext cx="1828800" cy="914400"/>
          </a:xfrm>
          <a:prstGeom prst="rect">
            <a:avLst/>
          </a:prstGeom>
          <a:noFill/>
          <a:ln w="9525">
            <a:noFill/>
            <a:miter lim="800000"/>
            <a:headEnd/>
            <a:tailEnd/>
          </a:ln>
        </p:spPr>
      </p:pic>
      <p:sp>
        <p:nvSpPr>
          <p:cNvPr id="2" name="TextBox 1"/>
          <p:cNvSpPr txBox="1"/>
          <p:nvPr/>
        </p:nvSpPr>
        <p:spPr>
          <a:xfrm>
            <a:off x="381000" y="6477000"/>
            <a:ext cx="2286000" cy="523220"/>
          </a:xfrm>
          <a:prstGeom prst="rect">
            <a:avLst/>
          </a:prstGeom>
          <a:noFill/>
        </p:spPr>
        <p:txBody>
          <a:bodyPr wrap="square" rtlCol="0">
            <a:spAutoFit/>
          </a:bodyPr>
          <a:lstStyle/>
          <a:p>
            <a:r>
              <a:rPr lang="en-US" sz="1000" dirty="0"/>
              <a:t>Presenter: </a:t>
            </a:r>
            <a:r>
              <a:rPr lang="en-US" sz="1000" dirty="0" err="1"/>
              <a:t>Demetrios</a:t>
            </a:r>
            <a:r>
              <a:rPr lang="en-US" sz="1000" dirty="0"/>
              <a:t> </a:t>
            </a:r>
            <a:r>
              <a:rPr lang="en-US" sz="1000" dirty="0" err="1"/>
              <a:t>Doumas</a:t>
            </a:r>
            <a:endParaRPr lang="en-US" sz="1000" dirty="0"/>
          </a:p>
          <a:p>
            <a:endParaRPr lang="en-US" dirty="0"/>
          </a:p>
        </p:txBody>
      </p:sp>
    </p:spTree>
    <p:extLst>
      <p:ext uri="{BB962C8B-B14F-4D97-AF65-F5344CB8AC3E}">
        <p14:creationId xmlns:p14="http://schemas.microsoft.com/office/powerpoint/2010/main" val="39483572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Progress Since PDR</a:t>
            </a:r>
          </a:p>
        </p:txBody>
      </p:sp>
      <p:sp>
        <p:nvSpPr>
          <p:cNvPr id="3" name="Content Placeholder 2"/>
          <p:cNvSpPr>
            <a:spLocks noGrp="1"/>
          </p:cNvSpPr>
          <p:nvPr>
            <p:ph idx="1"/>
          </p:nvPr>
        </p:nvSpPr>
        <p:spPr/>
        <p:txBody>
          <a:bodyPr/>
          <a:lstStyle/>
          <a:p>
            <a:r>
              <a:rPr lang="en-US" sz="1800" dirty="0"/>
              <a:t>Radio communication established between the GCS software and </a:t>
            </a:r>
            <a:r>
              <a:rPr lang="en-US" sz="1800" dirty="0" err="1"/>
              <a:t>cansat</a:t>
            </a:r>
            <a:r>
              <a:rPr lang="en-US" sz="1800" dirty="0"/>
              <a:t> prototype.</a:t>
            </a:r>
          </a:p>
          <a:p>
            <a:r>
              <a:rPr lang="en-US" sz="1800" dirty="0"/>
              <a:t>GCS software finished</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121</a:t>
            </a:fld>
            <a:endParaRPr lang="en-US"/>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1547340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pPr>
              <a:buNone/>
            </a:pPr>
            <a:r>
              <a:rPr lang="en-US" dirty="0"/>
              <a:t>Indoors: </a:t>
            </a:r>
          </a:p>
          <a:p>
            <a:r>
              <a:rPr lang="en-US" sz="1800" b="0" dirty="0"/>
              <a:t>The electronics are connected directly to the laptop, where the GCS software is reading the data.</a:t>
            </a:r>
          </a:p>
          <a:p>
            <a:r>
              <a:rPr lang="en-US" sz="1800" b="0" dirty="0"/>
              <a:t>Also, test the flight states operation by doing an altitude test inside an elevator. </a:t>
            </a:r>
          </a:p>
          <a:p>
            <a:pPr>
              <a:buNone/>
            </a:pPr>
            <a:endParaRPr lang="en-US" dirty="0"/>
          </a:p>
          <a:p>
            <a:pPr>
              <a:buNone/>
            </a:pPr>
            <a:r>
              <a:rPr lang="en-US" dirty="0"/>
              <a:t>Outdoors: </a:t>
            </a:r>
          </a:p>
          <a:p>
            <a:r>
              <a:rPr lang="en-US" sz="1800" b="0" dirty="0"/>
              <a:t>The CanSat will be placed in a rocket (similar to the CanSat competition rocket) and released in an open area in Pennsylvania.</a:t>
            </a:r>
          </a:p>
          <a:p>
            <a:r>
              <a:rPr lang="en-US" sz="1800" b="0" dirty="0"/>
              <a:t> Antenna Testing, whether data is being received with the </a:t>
            </a:r>
            <a:r>
              <a:rPr lang="en-US" sz="1800" b="0" dirty="0" err="1"/>
              <a:t>Arduino</a:t>
            </a:r>
            <a:r>
              <a:rPr lang="en-US" sz="1800" b="0" dirty="0"/>
              <a:t> software </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122</a:t>
            </a:fld>
            <a:endParaRPr lang="en-US"/>
          </a:p>
        </p:txBody>
      </p:sp>
    </p:spTree>
    <p:extLst>
      <p:ext uri="{BB962C8B-B14F-4D97-AF65-F5344CB8AC3E}">
        <p14:creationId xmlns:p14="http://schemas.microsoft.com/office/powerpoint/2010/main" val="23206235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err="1"/>
              <a:t>CanSat</a:t>
            </a:r>
            <a:r>
              <a:rPr lang="en-US" dirty="0"/>
              <a:t> 2015 CDR:  Team 4996 (Phoenix)</a:t>
            </a:r>
          </a:p>
        </p:txBody>
      </p:sp>
      <p:sp>
        <p:nvSpPr>
          <p:cNvPr id="73731" name="Rectangle 6"/>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B68C2F3-3617-4307-9896-DA3B0A214940}" type="slidenum">
              <a:rPr lang="en-US" smtClean="0"/>
              <a:pPr eaLnBrk="1" hangingPunct="1"/>
              <a:t>123</a:t>
            </a:fld>
            <a:endParaRPr lang="en-US"/>
          </a:p>
        </p:txBody>
      </p:sp>
      <p:sp>
        <p:nvSpPr>
          <p:cNvPr id="73732" name="Rectangle 4"/>
          <p:cNvSpPr>
            <a:spLocks noGrp="1" noChangeArrowheads="1"/>
          </p:cNvSpPr>
          <p:nvPr>
            <p:ph type="ctrTitle"/>
          </p:nvPr>
        </p:nvSpPr>
        <p:spPr/>
        <p:txBody>
          <a:bodyPr/>
          <a:lstStyle/>
          <a:p>
            <a:pPr eaLnBrk="1" hangingPunct="1"/>
            <a:r>
              <a:rPr lang="en-US" dirty="0"/>
              <a:t>CanSat Integration and Test</a:t>
            </a:r>
          </a:p>
        </p:txBody>
      </p:sp>
      <p:sp>
        <p:nvSpPr>
          <p:cNvPr id="73733" name="Rectangle 5"/>
          <p:cNvSpPr>
            <a:spLocks noGrp="1" noChangeArrowheads="1"/>
          </p:cNvSpPr>
          <p:nvPr>
            <p:ph type="subTitle" idx="1"/>
          </p:nvPr>
        </p:nvSpPr>
        <p:spPr/>
        <p:txBody>
          <a:bodyPr/>
          <a:lstStyle/>
          <a:p>
            <a:pPr eaLnBrk="1" hangingPunct="1"/>
            <a:r>
              <a:rPr lang="en-US" dirty="0" err="1"/>
              <a:t>Sakif</a:t>
            </a:r>
            <a:r>
              <a:rPr lang="en-US" dirty="0"/>
              <a:t> Chowdhury</a:t>
            </a:r>
          </a:p>
          <a:p>
            <a:pPr eaLnBrk="1" hangingPunct="1"/>
            <a:endParaRPr lang="en-US" dirty="0"/>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5183344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60434"/>
            <a:ext cx="5410200" cy="838200"/>
          </a:xfrm>
        </p:spPr>
        <p:txBody>
          <a:bodyPr/>
          <a:lstStyle/>
          <a:p>
            <a:r>
              <a:rPr lang="en-US" dirty="0" err="1"/>
              <a:t>CanSat</a:t>
            </a:r>
            <a:r>
              <a:rPr lang="en-US" dirty="0"/>
              <a:t> Integration and Test Overview	</a:t>
            </a:r>
          </a:p>
        </p:txBody>
      </p:sp>
      <p:sp>
        <p:nvSpPr>
          <p:cNvPr id="3" name="Content Placeholder 2"/>
          <p:cNvSpPr>
            <a:spLocks noGrp="1"/>
          </p:cNvSpPr>
          <p:nvPr>
            <p:ph idx="1"/>
          </p:nvPr>
        </p:nvSpPr>
        <p:spPr/>
        <p:txBody>
          <a:bodyPr/>
          <a:lstStyle/>
          <a:p>
            <a:r>
              <a:rPr lang="en-US" sz="1800" dirty="0"/>
              <a:t>Flight Software</a:t>
            </a:r>
          </a:p>
          <a:p>
            <a:pPr lvl="1">
              <a:buFont typeface="Arial"/>
              <a:buChar char="•"/>
            </a:pPr>
            <a:r>
              <a:rPr lang="en-US" sz="1800" dirty="0"/>
              <a:t>Test Navigation Software</a:t>
            </a:r>
          </a:p>
          <a:p>
            <a:pPr>
              <a:buFont typeface="Arial"/>
              <a:buChar char="•"/>
            </a:pPr>
            <a:r>
              <a:rPr lang="en-US" sz="1800" dirty="0"/>
              <a:t>Mechanical Systems</a:t>
            </a:r>
          </a:p>
          <a:p>
            <a:pPr lvl="1">
              <a:buFont typeface="Arial"/>
              <a:buChar char="•"/>
            </a:pPr>
            <a:r>
              <a:rPr lang="en-US" sz="1800" dirty="0"/>
              <a:t>Drop test and Vibration Test</a:t>
            </a:r>
          </a:p>
          <a:p>
            <a:pPr lvl="1">
              <a:buFont typeface="Arial"/>
              <a:buChar char="•"/>
            </a:pPr>
            <a:r>
              <a:rPr lang="en-US" sz="1800" dirty="0"/>
              <a:t>Temperature Test</a:t>
            </a:r>
          </a:p>
          <a:p>
            <a:pPr>
              <a:buFont typeface="Arial"/>
              <a:buChar char="•"/>
            </a:pPr>
            <a:r>
              <a:rPr lang="en-US" sz="1800" dirty="0"/>
              <a:t>Sensors </a:t>
            </a:r>
          </a:p>
          <a:p>
            <a:pPr lvl="1">
              <a:buFont typeface="Arial"/>
              <a:buChar char="•"/>
            </a:pPr>
            <a:r>
              <a:rPr lang="en-US" sz="1800" dirty="0"/>
              <a:t>Individual testing for reliability, accuracy, and precision of each sensor </a:t>
            </a:r>
          </a:p>
          <a:p>
            <a:pPr>
              <a:buFont typeface="Arial"/>
              <a:buChar char="•"/>
            </a:pPr>
            <a:r>
              <a:rPr lang="en-US" sz="1800" dirty="0"/>
              <a:t>Communications and Data Handling</a:t>
            </a:r>
          </a:p>
          <a:p>
            <a:pPr lvl="1">
              <a:buFont typeface="Arial"/>
              <a:buChar char="•"/>
            </a:pPr>
            <a:r>
              <a:rPr lang="en-US" sz="1800" dirty="0"/>
              <a:t>1 mile line of sight test</a:t>
            </a:r>
          </a:p>
          <a:p>
            <a:pPr lvl="1">
              <a:buFont typeface="Arial"/>
              <a:buChar char="•"/>
            </a:pPr>
            <a:r>
              <a:rPr lang="en-US" sz="1800" dirty="0"/>
              <a:t>Test communication systems</a:t>
            </a:r>
          </a:p>
          <a:p>
            <a:pPr lvl="1">
              <a:buFont typeface="Arial"/>
              <a:buChar char="•"/>
            </a:pPr>
            <a:r>
              <a:rPr lang="en-US" sz="1800" dirty="0"/>
              <a:t>Tests data analysis conducted at ground station</a:t>
            </a:r>
          </a:p>
          <a:p>
            <a:pPr>
              <a:buFont typeface="Arial"/>
              <a:buChar char="•"/>
            </a:pPr>
            <a:r>
              <a:rPr lang="en-US" sz="1800" dirty="0"/>
              <a:t>Electrical Power Systems</a:t>
            </a:r>
          </a:p>
          <a:p>
            <a:pPr lvl="1">
              <a:buFont typeface="Arial"/>
              <a:buChar char="•"/>
            </a:pPr>
            <a:r>
              <a:rPr lang="en-US" sz="1800" dirty="0"/>
              <a:t>Measure estimated necessary power</a:t>
            </a:r>
          </a:p>
          <a:p>
            <a:pPr marL="457200" lvl="1" indent="0">
              <a:buNone/>
            </a:pPr>
            <a:endParaRPr lang="en-US" sz="1600" dirty="0"/>
          </a:p>
          <a:p>
            <a:pPr lvl="1"/>
            <a:endParaRPr lang="en-US" sz="1600" dirty="0"/>
          </a:p>
        </p:txBody>
      </p:sp>
      <p:sp>
        <p:nvSpPr>
          <p:cNvPr id="4" name="Footer Placeholder 3"/>
          <p:cNvSpPr>
            <a:spLocks noGrp="1"/>
          </p:cNvSpPr>
          <p:nvPr>
            <p:ph type="ftr" sz="quarter" idx="11"/>
          </p:nvPr>
        </p:nvSpPr>
        <p:spPr/>
        <p:txBody>
          <a:bodyPr/>
          <a:lstStyle/>
          <a:p>
            <a:pPr>
              <a:defRPr/>
            </a:pPr>
            <a:r>
              <a:rPr lang="en-US" dirty="0" err="1"/>
              <a:t>CanSat</a:t>
            </a:r>
            <a:r>
              <a:rPr lang="en-US" dirty="0"/>
              <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124</a:t>
            </a:fld>
            <a:endParaRPr lang="en-US"/>
          </a:p>
        </p:txBody>
      </p:sp>
      <p:sp>
        <p:nvSpPr>
          <p:cNvPr id="6" name="5-Point Star 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9" name="Rectangle 8"/>
          <p:cNvSpPr/>
          <p:nvPr/>
        </p:nvSpPr>
        <p:spPr>
          <a:xfrm>
            <a:off x="238300" y="6437889"/>
            <a:ext cx="1808508" cy="246221"/>
          </a:xfrm>
          <a:prstGeom prst="rect">
            <a:avLst/>
          </a:prstGeom>
        </p:spPr>
        <p:txBody>
          <a:bodyPr wrap="none">
            <a:spAutoFit/>
          </a:bodyPr>
          <a:lstStyle/>
          <a:p>
            <a:pPr eaLnBrk="1" hangingPunct="1"/>
            <a:r>
              <a:rPr lang="en-US" sz="1000" dirty="0"/>
              <a:t>Presenter:  </a:t>
            </a:r>
            <a:r>
              <a:rPr lang="en-US" sz="1000" dirty="0" err="1"/>
              <a:t>Sakif</a:t>
            </a:r>
            <a:r>
              <a:rPr lang="en-US" sz="1000" dirty="0"/>
              <a:t> Chowdhury</a:t>
            </a:r>
          </a:p>
        </p:txBody>
      </p:sp>
    </p:spTree>
    <p:extLst>
      <p:ext uri="{BB962C8B-B14F-4D97-AF65-F5344CB8AC3E}">
        <p14:creationId xmlns:p14="http://schemas.microsoft.com/office/powerpoint/2010/main" val="8311291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512" y="38100"/>
            <a:ext cx="5943600" cy="838200"/>
          </a:xfrm>
        </p:spPr>
        <p:txBody>
          <a:bodyPr/>
          <a:lstStyle/>
          <a:p>
            <a:r>
              <a:rPr lang="en-US" dirty="0"/>
              <a:t>CanSat Assembly </a:t>
            </a:r>
          </a:p>
        </p:txBody>
      </p:sp>
      <p:sp>
        <p:nvSpPr>
          <p:cNvPr id="3" name="Content Placeholder 2"/>
          <p:cNvSpPr>
            <a:spLocks noGrp="1"/>
          </p:cNvSpPr>
          <p:nvPr>
            <p:ph idx="1"/>
          </p:nvPr>
        </p:nvSpPr>
        <p:spPr>
          <a:xfrm>
            <a:off x="152400" y="1524000"/>
            <a:ext cx="3657600" cy="4572000"/>
          </a:xfrm>
        </p:spPr>
        <p:txBody>
          <a:bodyPr/>
          <a:lstStyle/>
          <a:p>
            <a:pPr marL="0" indent="0">
              <a:buNone/>
            </a:pPr>
            <a:r>
              <a:rPr lang="en-US" sz="1600" b="0" dirty="0"/>
              <a:t>Assembly of primary components of CanSat:</a:t>
            </a:r>
          </a:p>
          <a:p>
            <a:pPr marL="0" indent="0">
              <a:buNone/>
            </a:pPr>
            <a:endParaRPr lang="en-US" sz="1600" b="0" dirty="0"/>
          </a:p>
          <a:p>
            <a:pPr marL="0" indent="0">
              <a:buNone/>
            </a:pPr>
            <a:r>
              <a:rPr lang="en-US" sz="1600" dirty="0"/>
              <a:t>Container </a:t>
            </a:r>
            <a:r>
              <a:rPr lang="en-US" sz="1600" b="0" dirty="0"/>
              <a:t>will be housing the Science Vehicle </a:t>
            </a:r>
            <a:endParaRPr lang="en-US" sz="1600" dirty="0"/>
          </a:p>
          <a:p>
            <a:pPr marL="0" indent="0">
              <a:buNone/>
            </a:pPr>
            <a:endParaRPr lang="en-US" sz="1600" b="0" dirty="0"/>
          </a:p>
          <a:p>
            <a:pPr marL="0" indent="0">
              <a:buNone/>
            </a:pPr>
            <a:r>
              <a:rPr lang="en-US" sz="1600" dirty="0"/>
              <a:t>Science Vehicle </a:t>
            </a:r>
            <a:r>
              <a:rPr lang="en-US" sz="1600" b="0" dirty="0"/>
              <a:t>is connected to the reentry container via the release</a:t>
            </a:r>
          </a:p>
          <a:p>
            <a:pPr marL="0" indent="0">
              <a:buNone/>
            </a:pPr>
            <a:endParaRPr lang="en-US" sz="1600" b="0" dirty="0"/>
          </a:p>
          <a:p>
            <a:pPr marL="0" indent="0">
              <a:buNone/>
            </a:pPr>
            <a:r>
              <a:rPr lang="en-US" sz="1600" dirty="0"/>
              <a:t>Mechanism</a:t>
            </a:r>
            <a:endParaRPr lang="en-US" sz="1600" b="0" dirty="0"/>
          </a:p>
          <a:p>
            <a:pPr marL="0" indent="0">
              <a:buNone/>
            </a:pPr>
            <a:r>
              <a:rPr lang="en-US" sz="1600" b="0" dirty="0"/>
              <a:t>The Electronics Plates are slotted on the upper section on the Payload and the Egg Protection is placed on the bottom section along with the camera.</a:t>
            </a:r>
            <a:br>
              <a:rPr lang="en-US" dirty="0"/>
            </a:br>
            <a:endParaRPr lang="en-US" dirty="0"/>
          </a:p>
        </p:txBody>
      </p:sp>
      <p:sp>
        <p:nvSpPr>
          <p:cNvPr id="4" name="Footer Placeholder 3"/>
          <p:cNvSpPr>
            <a:spLocks noGrp="1"/>
          </p:cNvSpPr>
          <p:nvPr>
            <p:ph type="ftr" sz="quarter" idx="11"/>
          </p:nvPr>
        </p:nvSpPr>
        <p:spPr/>
        <p:txBody>
          <a:bodyPr/>
          <a:lstStyle/>
          <a:p>
            <a:pPr lvl="0">
              <a:defRPr/>
            </a:pPr>
            <a:r>
              <a:rPr lang="en-US" dirty="0">
                <a:solidFill>
                  <a:srgbClr val="000000"/>
                </a:solidFill>
              </a:rPr>
              <a:t>CanSat 2015 CDR:  Team 4996 (Phoenix)</a:t>
            </a:r>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125</a:t>
            </a:fld>
            <a:endParaRPr lang="en-US" dirty="0"/>
          </a:p>
        </p:txBody>
      </p:sp>
      <p:pic>
        <p:nvPicPr>
          <p:cNvPr id="7"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Sakif Chowdhury</a:t>
            </a:r>
          </a:p>
        </p:txBody>
      </p:sp>
      <p:sp>
        <p:nvSpPr>
          <p:cNvPr id="9" name="5-Point Star 8"/>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19200"/>
            <a:ext cx="3667125" cy="4534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a:off x="6705600" y="2057400"/>
            <a:ext cx="914400" cy="0"/>
          </a:xfrm>
          <a:prstGeom prst="straightConnector1">
            <a:avLst/>
          </a:prstGeom>
          <a:ln>
            <a:solidFill>
              <a:schemeClr val="accent1">
                <a:lumMod val="50000"/>
              </a:schemeClr>
            </a:solidFill>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5257800" y="3962400"/>
            <a:ext cx="990600" cy="0"/>
          </a:xfrm>
          <a:prstGeom prst="straightConnector1">
            <a:avLst/>
          </a:prstGeom>
          <a:ln>
            <a:solidFill>
              <a:schemeClr val="accent1">
                <a:lumMod val="50000"/>
              </a:schemeClr>
            </a:solidFill>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5867400" y="3486426"/>
            <a:ext cx="1143000" cy="0"/>
          </a:xfrm>
          <a:prstGeom prst="straightConnector1">
            <a:avLst/>
          </a:prstGeom>
          <a:ln>
            <a:solidFill>
              <a:schemeClr val="accent1">
                <a:lumMod val="50000"/>
              </a:schemeClr>
            </a:solidFill>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4724400" y="4876800"/>
            <a:ext cx="1028700" cy="0"/>
          </a:xfrm>
          <a:prstGeom prst="straightConnector1">
            <a:avLst/>
          </a:prstGeom>
          <a:ln>
            <a:solidFill>
              <a:schemeClr val="accent1">
                <a:lumMod val="50000"/>
              </a:schemeClr>
            </a:solidFill>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4343400" y="5410200"/>
            <a:ext cx="895350" cy="0"/>
          </a:xfrm>
          <a:prstGeom prst="straightConnector1">
            <a:avLst/>
          </a:prstGeom>
          <a:ln>
            <a:solidFill>
              <a:schemeClr val="accent1">
                <a:lumMod val="50000"/>
              </a:schemeClr>
            </a:solidFill>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7620000" y="1905000"/>
            <a:ext cx="1143000" cy="307777"/>
          </a:xfrm>
          <a:prstGeom prst="rect">
            <a:avLst/>
          </a:prstGeom>
          <a:noFill/>
        </p:spPr>
        <p:txBody>
          <a:bodyPr wrap="square" rtlCol="0">
            <a:spAutoFit/>
          </a:bodyPr>
          <a:lstStyle/>
          <a:p>
            <a:r>
              <a:rPr lang="en-US" sz="1400" dirty="0"/>
              <a:t>Container</a:t>
            </a:r>
          </a:p>
        </p:txBody>
      </p:sp>
      <p:sp>
        <p:nvSpPr>
          <p:cNvPr id="21" name="TextBox 20"/>
          <p:cNvSpPr txBox="1"/>
          <p:nvPr/>
        </p:nvSpPr>
        <p:spPr>
          <a:xfrm>
            <a:off x="7010400" y="3332537"/>
            <a:ext cx="1524000" cy="307777"/>
          </a:xfrm>
          <a:prstGeom prst="rect">
            <a:avLst/>
          </a:prstGeom>
          <a:noFill/>
        </p:spPr>
        <p:txBody>
          <a:bodyPr wrap="square" rtlCol="0">
            <a:spAutoFit/>
          </a:bodyPr>
          <a:lstStyle/>
          <a:p>
            <a:r>
              <a:rPr lang="en-US" sz="1400" dirty="0"/>
              <a:t>Descent System</a:t>
            </a:r>
          </a:p>
        </p:txBody>
      </p:sp>
      <p:sp>
        <p:nvSpPr>
          <p:cNvPr id="22" name="TextBox 21"/>
          <p:cNvSpPr txBox="1"/>
          <p:nvPr/>
        </p:nvSpPr>
        <p:spPr>
          <a:xfrm>
            <a:off x="6248400" y="3810000"/>
            <a:ext cx="1524000" cy="307777"/>
          </a:xfrm>
          <a:prstGeom prst="rect">
            <a:avLst/>
          </a:prstGeom>
          <a:noFill/>
        </p:spPr>
        <p:txBody>
          <a:bodyPr wrap="square" rtlCol="0">
            <a:spAutoFit/>
          </a:bodyPr>
          <a:lstStyle/>
          <a:p>
            <a:r>
              <a:rPr lang="en-US" sz="1400" dirty="0"/>
              <a:t>Science Vehicle</a:t>
            </a:r>
          </a:p>
        </p:txBody>
      </p:sp>
      <p:sp>
        <p:nvSpPr>
          <p:cNvPr id="23" name="TextBox 22"/>
          <p:cNvSpPr txBox="1"/>
          <p:nvPr/>
        </p:nvSpPr>
        <p:spPr>
          <a:xfrm>
            <a:off x="5753100" y="4724400"/>
            <a:ext cx="1409700" cy="307777"/>
          </a:xfrm>
          <a:prstGeom prst="rect">
            <a:avLst/>
          </a:prstGeom>
          <a:noFill/>
        </p:spPr>
        <p:txBody>
          <a:bodyPr wrap="square" rtlCol="0">
            <a:spAutoFit/>
          </a:bodyPr>
          <a:lstStyle/>
          <a:p>
            <a:r>
              <a:rPr lang="en-US" sz="1400" dirty="0"/>
              <a:t>PCB</a:t>
            </a:r>
          </a:p>
        </p:txBody>
      </p:sp>
      <p:sp>
        <p:nvSpPr>
          <p:cNvPr id="24" name="TextBox 23"/>
          <p:cNvSpPr txBox="1"/>
          <p:nvPr/>
        </p:nvSpPr>
        <p:spPr>
          <a:xfrm>
            <a:off x="5257800" y="5257800"/>
            <a:ext cx="1905000" cy="307777"/>
          </a:xfrm>
          <a:prstGeom prst="rect">
            <a:avLst/>
          </a:prstGeom>
          <a:noFill/>
        </p:spPr>
        <p:txBody>
          <a:bodyPr wrap="square" rtlCol="0">
            <a:spAutoFit/>
          </a:bodyPr>
          <a:lstStyle/>
          <a:p>
            <a:r>
              <a:rPr lang="en-US" sz="1400" dirty="0"/>
              <a:t>Release Mechanism</a:t>
            </a:r>
          </a:p>
        </p:txBody>
      </p:sp>
    </p:spTree>
    <p:extLst>
      <p:ext uri="{BB962C8B-B14F-4D97-AF65-F5344CB8AC3E}">
        <p14:creationId xmlns:p14="http://schemas.microsoft.com/office/powerpoint/2010/main" val="15038278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err="1"/>
              <a:t>CanSat</a:t>
            </a:r>
            <a:r>
              <a:rPr lang="en-US" dirty="0"/>
              <a:t> 2014 CDR:  Team 4996 (Phoenix)</a:t>
            </a:r>
          </a:p>
        </p:txBody>
      </p:sp>
      <p:sp>
        <p:nvSpPr>
          <p:cNvPr id="65539"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F08A407-DFE8-4BDD-BEA6-55992853028D}" type="slidenum">
              <a:rPr lang="en-US"/>
              <a:pPr eaLnBrk="1" hangingPunct="1"/>
              <a:t>126</a:t>
            </a:fld>
            <a:endParaRPr lang="en-US"/>
          </a:p>
        </p:txBody>
      </p:sp>
      <p:sp>
        <p:nvSpPr>
          <p:cNvPr id="65540" name="Rectangle 2"/>
          <p:cNvSpPr>
            <a:spLocks noGrp="1" noChangeArrowheads="1"/>
          </p:cNvSpPr>
          <p:nvPr>
            <p:ph type="title"/>
          </p:nvPr>
        </p:nvSpPr>
        <p:spPr>
          <a:xfrm>
            <a:off x="1866900" y="76200"/>
            <a:ext cx="5410200" cy="838200"/>
          </a:xfrm>
        </p:spPr>
        <p:txBody>
          <a:bodyPr/>
          <a:lstStyle/>
          <a:p>
            <a:pPr eaLnBrk="1" hangingPunct="1"/>
            <a:r>
              <a:rPr lang="en-US" dirty="0"/>
              <a:t>Integration and Testing Goals</a:t>
            </a:r>
          </a:p>
        </p:txBody>
      </p:sp>
      <p:sp>
        <p:nvSpPr>
          <p:cNvPr id="65541" name="Rectangle 3"/>
          <p:cNvSpPr>
            <a:spLocks noGrp="1" noChangeArrowheads="1"/>
          </p:cNvSpPr>
          <p:nvPr>
            <p:ph type="body" idx="1"/>
          </p:nvPr>
        </p:nvSpPr>
        <p:spPr/>
        <p:txBody>
          <a:bodyPr/>
          <a:lstStyle/>
          <a:p>
            <a:pPr eaLnBrk="1" hangingPunct="1"/>
            <a:r>
              <a:rPr lang="en-US" sz="2000" dirty="0"/>
              <a:t>Current Goals</a:t>
            </a:r>
          </a:p>
          <a:p>
            <a:pPr lvl="1" eaLnBrk="1" hangingPunct="1"/>
            <a:r>
              <a:rPr lang="en-US" sz="2000" dirty="0"/>
              <a:t>To be able to complete most of the manufacturing in April in order to perform proper testing</a:t>
            </a:r>
          </a:p>
          <a:p>
            <a:pPr lvl="1" eaLnBrk="1" hangingPunct="1"/>
            <a:r>
              <a:rPr lang="en-US" sz="2000" dirty="0"/>
              <a:t>Complete a proto type of the </a:t>
            </a:r>
            <a:r>
              <a:rPr lang="en-US" sz="2000" dirty="0" err="1"/>
              <a:t>CanSat</a:t>
            </a:r>
            <a:r>
              <a:rPr lang="en-US" sz="2000" dirty="0"/>
              <a:t> for fully integrated testing</a:t>
            </a:r>
          </a:p>
          <a:p>
            <a:pPr lvl="1" eaLnBrk="1" hangingPunct="1"/>
            <a:r>
              <a:rPr lang="en-US" sz="2000" dirty="0"/>
              <a:t>Analyze tests thoroughly in order to make changes/improvements</a:t>
            </a:r>
          </a:p>
          <a:p>
            <a:pPr lvl="1" eaLnBrk="1" hangingPunct="1"/>
            <a:r>
              <a:rPr lang="en-US" sz="2000" dirty="0"/>
              <a:t>To be able to make sufficient improvements while meeting competition requirements</a:t>
            </a:r>
          </a:p>
          <a:p>
            <a:pPr lvl="1" eaLnBrk="1" hangingPunct="1"/>
            <a:endParaRPr lang="en-US" sz="2000" dirty="0"/>
          </a:p>
          <a:p>
            <a:pPr lvl="1" eaLnBrk="1" hangingPunct="1"/>
            <a:endParaRPr lang="en-US" sz="2000" dirty="0"/>
          </a:p>
          <a:p>
            <a:pPr lvl="1" eaLnBrk="1" hangingPunct="1"/>
            <a:endParaRPr lang="en-US" sz="2000" dirty="0"/>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dirty="0">
                <a:solidFill>
                  <a:srgbClr val="000000"/>
                </a:solidFill>
              </a:rPr>
              <a:t>Presenter:  </a:t>
            </a:r>
            <a:r>
              <a:rPr lang="en-US" sz="1000" dirty="0" err="1">
                <a:solidFill>
                  <a:srgbClr val="000000"/>
                </a:solidFill>
              </a:rPr>
              <a:t>Sakif</a:t>
            </a:r>
            <a:r>
              <a:rPr lang="en-US" sz="1000" dirty="0">
                <a:solidFill>
                  <a:srgbClr val="000000"/>
                </a:solidFill>
              </a:rPr>
              <a:t> Chowdhury</a:t>
            </a:r>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160906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873" y="38100"/>
            <a:ext cx="5410200" cy="838200"/>
          </a:xfrm>
        </p:spPr>
        <p:txBody>
          <a:bodyPr/>
          <a:lstStyle/>
          <a:p>
            <a:r>
              <a:rPr lang="en-US" dirty="0"/>
              <a:t>Tests and Scheduled Dates</a:t>
            </a:r>
          </a:p>
        </p:txBody>
      </p:sp>
      <p:sp>
        <p:nvSpPr>
          <p:cNvPr id="4" name="Footer Placeholder 3"/>
          <p:cNvSpPr>
            <a:spLocks noGrp="1"/>
          </p:cNvSpPr>
          <p:nvPr>
            <p:ph type="ftr" sz="quarter" idx="11"/>
          </p:nvPr>
        </p:nvSpPr>
        <p:spPr/>
        <p:txBody>
          <a:bodyPr/>
          <a:lstStyle/>
          <a:p>
            <a:pPr>
              <a:defRPr/>
            </a:pPr>
            <a:r>
              <a:rPr lang="en-US" dirty="0" err="1"/>
              <a:t>CanSat</a:t>
            </a:r>
            <a:r>
              <a:rPr lang="en-US" dirty="0"/>
              <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127</a:t>
            </a:fld>
            <a:endParaRPr lang="en-US"/>
          </a:p>
        </p:txBody>
      </p:sp>
      <p:graphicFrame>
        <p:nvGraphicFramePr>
          <p:cNvPr id="8" name="Content Placeholder 7"/>
          <p:cNvGraphicFramePr>
            <a:graphicFrameLocks noGrp="1"/>
          </p:cNvGraphicFramePr>
          <p:nvPr>
            <p:ph idx="1"/>
            <p:extLst/>
          </p:nvPr>
        </p:nvGraphicFramePr>
        <p:xfrm>
          <a:off x="152400" y="1219200"/>
          <a:ext cx="8686800" cy="3906520"/>
        </p:xfrm>
        <a:graphic>
          <a:graphicData uri="http://schemas.openxmlformats.org/drawingml/2006/table">
            <a:tbl>
              <a:tblPr firstRow="1" bandRow="1">
                <a:tableStyleId>{284E427A-3D55-4303-BF80-6455036E1DE7}</a:tableStyleId>
              </a:tblPr>
              <a:tblGrid>
                <a:gridCol w="1389888">
                  <a:extLst>
                    <a:ext uri="{9D8B030D-6E8A-4147-A177-3AD203B41FA5}">
                      <a16:colId xmlns:a16="http://schemas.microsoft.com/office/drawing/2014/main" val="20000"/>
                    </a:ext>
                  </a:extLst>
                </a:gridCol>
                <a:gridCol w="2345436">
                  <a:extLst>
                    <a:ext uri="{9D8B030D-6E8A-4147-A177-3AD203B41FA5}">
                      <a16:colId xmlns:a16="http://schemas.microsoft.com/office/drawing/2014/main" val="20001"/>
                    </a:ext>
                  </a:extLst>
                </a:gridCol>
                <a:gridCol w="3040380">
                  <a:extLst>
                    <a:ext uri="{9D8B030D-6E8A-4147-A177-3AD203B41FA5}">
                      <a16:colId xmlns:a16="http://schemas.microsoft.com/office/drawing/2014/main" val="20002"/>
                    </a:ext>
                  </a:extLst>
                </a:gridCol>
                <a:gridCol w="1911096">
                  <a:extLst>
                    <a:ext uri="{9D8B030D-6E8A-4147-A177-3AD203B41FA5}">
                      <a16:colId xmlns:a16="http://schemas.microsoft.com/office/drawing/2014/main" val="20003"/>
                    </a:ext>
                  </a:extLst>
                </a:gridCol>
              </a:tblGrid>
              <a:tr h="370840">
                <a:tc>
                  <a:txBody>
                    <a:bodyPr/>
                    <a:lstStyle/>
                    <a:p>
                      <a:r>
                        <a:rPr lang="en-US" dirty="0"/>
                        <a:t>Test Type</a:t>
                      </a:r>
                    </a:p>
                  </a:txBody>
                  <a:tcPr/>
                </a:tc>
                <a:tc>
                  <a:txBody>
                    <a:bodyPr/>
                    <a:lstStyle/>
                    <a:p>
                      <a:r>
                        <a:rPr lang="en-US" dirty="0"/>
                        <a:t>Brief</a:t>
                      </a:r>
                      <a:r>
                        <a:rPr lang="en-US" baseline="0" dirty="0"/>
                        <a:t> Description</a:t>
                      </a:r>
                      <a:endParaRPr lang="en-US" dirty="0"/>
                    </a:p>
                  </a:txBody>
                  <a:tcPr/>
                </a:tc>
                <a:tc>
                  <a:txBody>
                    <a:bodyPr/>
                    <a:lstStyle/>
                    <a:p>
                      <a:r>
                        <a:rPr lang="en-US" dirty="0"/>
                        <a:t>Reason</a:t>
                      </a:r>
                    </a:p>
                  </a:txBody>
                  <a:tcPr/>
                </a:tc>
                <a:tc>
                  <a:txBody>
                    <a:bodyPr/>
                    <a:lstStyle/>
                    <a:p>
                      <a:r>
                        <a:rPr lang="en-US" dirty="0"/>
                        <a:t>Test</a:t>
                      </a:r>
                      <a:r>
                        <a:rPr lang="en-US" baseline="0" dirty="0"/>
                        <a:t> Date</a:t>
                      </a:r>
                      <a:endParaRPr lang="en-US" dirty="0"/>
                    </a:p>
                  </a:txBody>
                  <a:tcPr/>
                </a:tc>
                <a:extLst>
                  <a:ext uri="{0D108BD9-81ED-4DB2-BD59-A6C34878D82A}">
                    <a16:rowId xmlns:a16="http://schemas.microsoft.com/office/drawing/2014/main" val="10000"/>
                  </a:ext>
                </a:extLst>
              </a:tr>
              <a:tr h="370840">
                <a:tc>
                  <a:txBody>
                    <a:bodyPr/>
                    <a:lstStyle/>
                    <a:p>
                      <a:r>
                        <a:rPr lang="en-US" sz="1600" dirty="0"/>
                        <a:t>Drop Test</a:t>
                      </a:r>
                    </a:p>
                  </a:txBody>
                  <a:tcPr/>
                </a:tc>
                <a:tc>
                  <a:txBody>
                    <a:bodyPr/>
                    <a:lstStyle/>
                    <a:p>
                      <a:r>
                        <a:rPr lang="en-US" sz="1600" dirty="0"/>
                        <a:t>Shock</a:t>
                      </a:r>
                      <a:r>
                        <a:rPr lang="en-US" sz="1600" baseline="0" dirty="0"/>
                        <a:t> Absorbance measurement using Kevlar thread</a:t>
                      </a:r>
                      <a:endParaRPr lang="en-US" sz="1600" dirty="0"/>
                    </a:p>
                  </a:txBody>
                  <a:tcPr/>
                </a:tc>
                <a:tc>
                  <a:txBody>
                    <a:bodyPr/>
                    <a:lstStyle/>
                    <a:p>
                      <a:r>
                        <a:rPr lang="en-US" sz="1600" dirty="0"/>
                        <a:t>To observe</a:t>
                      </a:r>
                      <a:r>
                        <a:rPr lang="en-US" sz="1600" baseline="0" dirty="0"/>
                        <a:t> the resistivity of fracture of the mechanical body and release mechanism</a:t>
                      </a:r>
                      <a:endParaRPr lang="en-US" sz="1600" dirty="0"/>
                    </a:p>
                  </a:txBody>
                  <a:tcPr/>
                </a:tc>
                <a:tc>
                  <a:txBody>
                    <a:bodyPr/>
                    <a:lstStyle/>
                    <a:p>
                      <a:r>
                        <a:rPr lang="en-US" dirty="0"/>
                        <a:t>April 9</a:t>
                      </a:r>
                      <a:r>
                        <a:rPr lang="en-US" baseline="30000" dirty="0"/>
                        <a:t>th</a:t>
                      </a:r>
                      <a:r>
                        <a:rPr lang="en-US" dirty="0"/>
                        <a:t> 2015</a:t>
                      </a:r>
                    </a:p>
                  </a:txBody>
                  <a:tcPr/>
                </a:tc>
                <a:extLst>
                  <a:ext uri="{0D108BD9-81ED-4DB2-BD59-A6C34878D82A}">
                    <a16:rowId xmlns:a16="http://schemas.microsoft.com/office/drawing/2014/main" val="10001"/>
                  </a:ext>
                </a:extLst>
              </a:tr>
              <a:tr h="370840">
                <a:tc>
                  <a:txBody>
                    <a:bodyPr/>
                    <a:lstStyle/>
                    <a:p>
                      <a:r>
                        <a:rPr lang="en-US" sz="1600" dirty="0"/>
                        <a:t>Wind Tunnel </a:t>
                      </a:r>
                    </a:p>
                  </a:txBody>
                  <a:tcPr/>
                </a:tc>
                <a:tc>
                  <a:txBody>
                    <a:bodyPr/>
                    <a:lstStyle/>
                    <a:p>
                      <a:r>
                        <a:rPr lang="en-US" sz="1600" dirty="0"/>
                        <a:t>Apply</a:t>
                      </a:r>
                      <a:r>
                        <a:rPr lang="en-US" sz="1600" baseline="0" dirty="0"/>
                        <a:t> wind flow through mechanical structure </a:t>
                      </a:r>
                      <a:endParaRPr lang="en-US" sz="1600" dirty="0"/>
                    </a:p>
                  </a:txBody>
                  <a:tcPr/>
                </a:tc>
                <a:tc>
                  <a:txBody>
                    <a:bodyPr/>
                    <a:lstStyle/>
                    <a:p>
                      <a:r>
                        <a:rPr lang="en-US" sz="1600" dirty="0"/>
                        <a:t>To observe the functionality of descent system and behavior</a:t>
                      </a:r>
                      <a:r>
                        <a:rPr lang="en-US" sz="1600" baseline="0" dirty="0"/>
                        <a:t> of blades due to air flow</a:t>
                      </a:r>
                      <a:endParaRPr lang="en-US" sz="1600" dirty="0"/>
                    </a:p>
                  </a:txBody>
                  <a:tcPr/>
                </a:tc>
                <a:tc>
                  <a:txBody>
                    <a:bodyPr/>
                    <a:lstStyle/>
                    <a:p>
                      <a:r>
                        <a:rPr lang="en-US" dirty="0"/>
                        <a:t>April</a:t>
                      </a:r>
                      <a:r>
                        <a:rPr lang="en-US" baseline="0" dirty="0"/>
                        <a:t> 13</a:t>
                      </a:r>
                      <a:r>
                        <a:rPr lang="en-US" baseline="30000" dirty="0"/>
                        <a:t>th</a:t>
                      </a:r>
                      <a:r>
                        <a:rPr lang="en-US" baseline="0" dirty="0"/>
                        <a:t> 2015</a:t>
                      </a:r>
                      <a:endParaRPr lang="en-US" dirty="0"/>
                    </a:p>
                  </a:txBody>
                  <a:tcPr/>
                </a:tc>
                <a:extLst>
                  <a:ext uri="{0D108BD9-81ED-4DB2-BD59-A6C34878D82A}">
                    <a16:rowId xmlns:a16="http://schemas.microsoft.com/office/drawing/2014/main" val="10002"/>
                  </a:ext>
                </a:extLst>
              </a:tr>
              <a:tr h="370840">
                <a:tc>
                  <a:txBody>
                    <a:bodyPr/>
                    <a:lstStyle/>
                    <a:p>
                      <a:r>
                        <a:rPr lang="en-US" sz="1600" dirty="0"/>
                        <a:t>Thermal </a:t>
                      </a:r>
                    </a:p>
                  </a:txBody>
                  <a:tcPr/>
                </a:tc>
                <a:tc>
                  <a:txBody>
                    <a:bodyPr/>
                    <a:lstStyle/>
                    <a:p>
                      <a:r>
                        <a:rPr lang="en-US" sz="1600" dirty="0"/>
                        <a:t>Use</a:t>
                      </a:r>
                      <a:r>
                        <a:rPr lang="en-US" sz="1600" baseline="0" dirty="0"/>
                        <a:t> </a:t>
                      </a:r>
                      <a:r>
                        <a:rPr lang="en-US" sz="1600" dirty="0"/>
                        <a:t>Thermal Chamber on electronics</a:t>
                      </a:r>
                      <a:r>
                        <a:rPr lang="en-US" sz="1600" baseline="0" dirty="0"/>
                        <a:t> at various temperatures</a:t>
                      </a:r>
                      <a:endParaRPr lang="en-US" sz="1600" dirty="0"/>
                    </a:p>
                  </a:txBody>
                  <a:tcPr/>
                </a:tc>
                <a:tc>
                  <a:txBody>
                    <a:bodyPr/>
                    <a:lstStyle/>
                    <a:p>
                      <a:r>
                        <a:rPr lang="en-US" sz="1600" dirty="0"/>
                        <a:t>To</a:t>
                      </a:r>
                      <a:r>
                        <a:rPr lang="en-US" sz="1600" baseline="0" dirty="0"/>
                        <a:t> observe the capability of electronics to withstand high temperatures and stability of mechanical design</a:t>
                      </a:r>
                      <a:endParaRPr lang="en-US" sz="1600" dirty="0"/>
                    </a:p>
                  </a:txBody>
                  <a:tcPr/>
                </a:tc>
                <a:tc>
                  <a:txBody>
                    <a:bodyPr/>
                    <a:lstStyle/>
                    <a:p>
                      <a:r>
                        <a:rPr lang="en-US" dirty="0"/>
                        <a:t>April 6</a:t>
                      </a:r>
                      <a:r>
                        <a:rPr lang="en-US" baseline="30000" dirty="0"/>
                        <a:t>th</a:t>
                      </a:r>
                      <a:r>
                        <a:rPr lang="en-US" dirty="0"/>
                        <a:t> 2015</a:t>
                      </a:r>
                    </a:p>
                  </a:txBody>
                  <a:tcPr/>
                </a:tc>
                <a:extLst>
                  <a:ext uri="{0D108BD9-81ED-4DB2-BD59-A6C34878D82A}">
                    <a16:rowId xmlns:a16="http://schemas.microsoft.com/office/drawing/2014/main" val="10003"/>
                  </a:ext>
                </a:extLst>
              </a:tr>
              <a:tr h="370840">
                <a:tc>
                  <a:txBody>
                    <a:bodyPr/>
                    <a:lstStyle/>
                    <a:p>
                      <a:r>
                        <a:rPr lang="en-US" sz="1600" dirty="0"/>
                        <a:t>Vibration</a:t>
                      </a:r>
                      <a:r>
                        <a:rPr lang="en-US" sz="1600" baseline="0" dirty="0"/>
                        <a:t> Analysis</a:t>
                      </a:r>
                      <a:endParaRPr lang="en-US" sz="1600" dirty="0"/>
                    </a:p>
                  </a:txBody>
                  <a:tcPr/>
                </a:tc>
                <a:tc>
                  <a:txBody>
                    <a:bodyPr/>
                    <a:lstStyle/>
                    <a:p>
                      <a:r>
                        <a:rPr lang="en-US" sz="1600" dirty="0"/>
                        <a:t>Apply vibrational forces up</a:t>
                      </a:r>
                      <a:r>
                        <a:rPr lang="en-US" sz="1600" baseline="0" dirty="0"/>
                        <a:t> to 29 G forces</a:t>
                      </a:r>
                      <a:endParaRPr lang="en-US" sz="1600" dirty="0"/>
                    </a:p>
                  </a:txBody>
                  <a:tcPr/>
                </a:tc>
                <a:tc>
                  <a:txBody>
                    <a:bodyPr/>
                    <a:lstStyle/>
                    <a:p>
                      <a:r>
                        <a:rPr lang="en-US" sz="1600" dirty="0"/>
                        <a:t>To measure the stability of electronics and analyze</a:t>
                      </a:r>
                      <a:r>
                        <a:rPr lang="en-US" sz="1600" baseline="0" dirty="0"/>
                        <a:t> stress on mechanical system</a:t>
                      </a:r>
                      <a:endParaRPr lang="en-US" sz="1600" dirty="0"/>
                    </a:p>
                  </a:txBody>
                  <a:tcPr/>
                </a:tc>
                <a:tc>
                  <a:txBody>
                    <a:bodyPr/>
                    <a:lstStyle/>
                    <a:p>
                      <a:r>
                        <a:rPr lang="en-US" dirty="0"/>
                        <a:t>April 10</a:t>
                      </a:r>
                      <a:r>
                        <a:rPr lang="en-US" baseline="30000" dirty="0"/>
                        <a:t>th</a:t>
                      </a:r>
                      <a:r>
                        <a:rPr lang="en-US" baseline="0" dirty="0"/>
                        <a:t> 2015</a:t>
                      </a:r>
                      <a:endParaRPr lang="en-US" dirty="0"/>
                    </a:p>
                  </a:txBody>
                  <a:tcPr/>
                </a:tc>
                <a:extLst>
                  <a:ext uri="{0D108BD9-81ED-4DB2-BD59-A6C34878D82A}">
                    <a16:rowId xmlns:a16="http://schemas.microsoft.com/office/drawing/2014/main" val="10004"/>
                  </a:ext>
                </a:extLst>
              </a:tr>
            </a:tbl>
          </a:graphicData>
        </a:graphic>
      </p:graphicFrame>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3" name="Rectangle 2"/>
          <p:cNvSpPr/>
          <p:nvPr/>
        </p:nvSpPr>
        <p:spPr>
          <a:xfrm>
            <a:off x="238746" y="6477000"/>
            <a:ext cx="1808508" cy="246221"/>
          </a:xfrm>
          <a:prstGeom prst="rect">
            <a:avLst/>
          </a:prstGeom>
        </p:spPr>
        <p:txBody>
          <a:bodyPr wrap="none">
            <a:spAutoFit/>
          </a:bodyPr>
          <a:lstStyle/>
          <a:p>
            <a:pPr eaLnBrk="1" hangingPunct="1"/>
            <a:r>
              <a:rPr lang="en-US" sz="1000" dirty="0"/>
              <a:t>Presenter:  </a:t>
            </a:r>
            <a:r>
              <a:rPr lang="en-US" sz="1000" dirty="0" err="1"/>
              <a:t>Sakif</a:t>
            </a:r>
            <a:r>
              <a:rPr lang="en-US" sz="1000" dirty="0"/>
              <a:t> Chowdhury</a:t>
            </a:r>
          </a:p>
        </p:txBody>
      </p:sp>
    </p:spTree>
    <p:extLst>
      <p:ext uri="{BB962C8B-B14F-4D97-AF65-F5344CB8AC3E}">
        <p14:creationId xmlns:p14="http://schemas.microsoft.com/office/powerpoint/2010/main" val="331596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76200"/>
            <a:ext cx="5410200" cy="838200"/>
          </a:xfrm>
        </p:spPr>
        <p:txBody>
          <a:bodyPr/>
          <a:lstStyle/>
          <a:p>
            <a:r>
              <a:rPr lang="en-US" dirty="0"/>
              <a:t>DCS Subsystem Testing Overview</a:t>
            </a:r>
          </a:p>
        </p:txBody>
      </p:sp>
      <p:graphicFrame>
        <p:nvGraphicFramePr>
          <p:cNvPr id="7" name="Content Placeholder 6"/>
          <p:cNvGraphicFramePr>
            <a:graphicFrameLocks noGrp="1"/>
          </p:cNvGraphicFramePr>
          <p:nvPr>
            <p:ph idx="1"/>
            <p:extLst/>
          </p:nvPr>
        </p:nvGraphicFramePr>
        <p:xfrm>
          <a:off x="228600" y="1676400"/>
          <a:ext cx="8610600" cy="2565274"/>
        </p:xfrm>
        <a:graphic>
          <a:graphicData uri="http://schemas.openxmlformats.org/drawingml/2006/table">
            <a:tbl>
              <a:tblPr firstRow="1" bandRow="1">
                <a:tableStyleId>{21E4AEA4-8DFA-4A89-87EB-49C32662AFE0}</a:tableStyleId>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370840">
                <a:tc>
                  <a:txBody>
                    <a:bodyPr/>
                    <a:lstStyle/>
                    <a:p>
                      <a:r>
                        <a:rPr lang="en-US" dirty="0"/>
                        <a:t>Test</a:t>
                      </a:r>
                    </a:p>
                  </a:txBody>
                  <a:tcPr/>
                </a:tc>
                <a:tc>
                  <a:txBody>
                    <a:bodyPr/>
                    <a:lstStyle/>
                    <a:p>
                      <a:r>
                        <a:rPr lang="en-US" dirty="0"/>
                        <a:t>Reason</a:t>
                      </a:r>
                    </a:p>
                  </a:txBody>
                  <a:tcPr/>
                </a:tc>
                <a:tc>
                  <a:txBody>
                    <a:bodyPr/>
                    <a:lstStyle/>
                    <a:p>
                      <a:r>
                        <a:rPr lang="en-US" dirty="0"/>
                        <a:t>Passing Criteria </a:t>
                      </a:r>
                    </a:p>
                  </a:txBody>
                  <a:tcPr/>
                </a:tc>
                <a:extLst>
                  <a:ext uri="{0D108BD9-81ED-4DB2-BD59-A6C34878D82A}">
                    <a16:rowId xmlns:a16="http://schemas.microsoft.com/office/drawing/2014/main" val="10000"/>
                  </a:ext>
                </a:extLst>
              </a:tr>
              <a:tr h="370840">
                <a:tc>
                  <a:txBody>
                    <a:bodyPr/>
                    <a:lstStyle/>
                    <a:p>
                      <a:r>
                        <a:rPr lang="en-US" sz="1400" dirty="0">
                          <a:latin typeface="+mn-lt"/>
                        </a:rPr>
                        <a:t>Wind</a:t>
                      </a:r>
                      <a:r>
                        <a:rPr lang="en-US" sz="1400" baseline="0" dirty="0">
                          <a:latin typeface="+mn-lt"/>
                        </a:rPr>
                        <a:t> Tunnel</a:t>
                      </a:r>
                      <a:endParaRPr lang="en-US" sz="1400" dirty="0">
                        <a:latin typeface="+mn-lt"/>
                      </a:endParaRPr>
                    </a:p>
                    <a:p>
                      <a:endParaRPr lang="en-US" sz="1400" dirty="0">
                        <a:latin typeface="+mn-lt"/>
                      </a:endParaRPr>
                    </a:p>
                    <a:p>
                      <a:endParaRPr lang="en-US" sz="1400" dirty="0">
                        <a:latin typeface="+mn-lt"/>
                      </a:endParaRPr>
                    </a:p>
                  </a:txBody>
                  <a:tcPr marT="45699" marB="45699" horzOverflow="overflow"/>
                </a:tc>
                <a:tc>
                  <a:txBody>
                    <a:bodyPr/>
                    <a:lstStyle/>
                    <a:p>
                      <a:r>
                        <a:rPr lang="en-US" sz="1400" dirty="0">
                          <a:latin typeface="+mn-lt"/>
                        </a:rPr>
                        <a:t>Correlate</a:t>
                      </a:r>
                      <a:r>
                        <a:rPr lang="en-US" sz="1400" baseline="0" dirty="0">
                          <a:latin typeface="+mn-lt"/>
                        </a:rPr>
                        <a:t> simulation data with experimental  values for descent rate estimates</a:t>
                      </a:r>
                      <a:endParaRPr lang="en-US" sz="1400" dirty="0">
                        <a:latin typeface="+mn-lt"/>
                      </a:endParaRPr>
                    </a:p>
                  </a:txBody>
                  <a:tcPr marT="45699" marB="4569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Terminal angular velocity and forces measured close to approximated data</a:t>
                      </a:r>
                    </a:p>
                  </a:txBody>
                  <a:tcPr marT="45699" marB="45699" horzOverflow="overflow"/>
                </a:tc>
                <a:extLst>
                  <a:ext uri="{0D108BD9-81ED-4DB2-BD59-A6C34878D82A}">
                    <a16:rowId xmlns:a16="http://schemas.microsoft.com/office/drawing/2014/main" val="10001"/>
                  </a:ext>
                </a:extLst>
              </a:tr>
              <a:tr h="370840">
                <a:tc>
                  <a:txBody>
                    <a:bodyPr/>
                    <a:lstStyle/>
                    <a:p>
                      <a:r>
                        <a:rPr lang="en-US" sz="1400" dirty="0">
                          <a:latin typeface="+mn-lt"/>
                        </a:rPr>
                        <a:t>Shock</a:t>
                      </a:r>
                      <a:r>
                        <a:rPr lang="en-US" sz="1400" baseline="0" dirty="0">
                          <a:latin typeface="+mn-lt"/>
                        </a:rPr>
                        <a:t> (Blades)</a:t>
                      </a:r>
                      <a:endParaRPr lang="en-US" sz="1400" dirty="0">
                        <a:latin typeface="+mn-lt"/>
                      </a:endParaRPr>
                    </a:p>
                    <a:p>
                      <a:endParaRPr lang="en-US" sz="1400" dirty="0">
                        <a:latin typeface="+mn-lt"/>
                      </a:endParaRPr>
                    </a:p>
                    <a:p>
                      <a:endParaRPr lang="en-US" sz="1400" dirty="0">
                        <a:latin typeface="+mn-lt"/>
                      </a:endParaRPr>
                    </a:p>
                  </a:txBody>
                  <a:tcPr marT="45699" marB="45699" horzOverflow="overflow"/>
                </a:tc>
                <a:tc>
                  <a:txBody>
                    <a:bodyPr/>
                    <a:lstStyle/>
                    <a:p>
                      <a:r>
                        <a:rPr lang="en-US" sz="1400" dirty="0">
                          <a:latin typeface="+mn-lt"/>
                        </a:rPr>
                        <a:t>Determine effectiveness of blade attachment mechanism</a:t>
                      </a:r>
                    </a:p>
                  </a:txBody>
                  <a:tcPr marT="45699" marB="4569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Blades remain attached to rotor with no damage incurred</a:t>
                      </a:r>
                    </a:p>
                  </a:txBody>
                  <a:tcPr marT="45699" marB="45699" horzOverflow="overflow"/>
                </a:tc>
                <a:extLst>
                  <a:ext uri="{0D108BD9-81ED-4DB2-BD59-A6C34878D82A}">
                    <a16:rowId xmlns:a16="http://schemas.microsoft.com/office/drawing/2014/main" val="10002"/>
                  </a:ext>
                </a:extLst>
              </a:tr>
              <a:tr h="370840">
                <a:tc>
                  <a:txBody>
                    <a:bodyPr/>
                    <a:lstStyle/>
                    <a:p>
                      <a:r>
                        <a:rPr lang="en-US" sz="1400" dirty="0">
                          <a:latin typeface="+mn-lt"/>
                        </a:rPr>
                        <a:t>Shock (Parachute)</a:t>
                      </a:r>
                    </a:p>
                  </a:txBody>
                  <a:tcPr marT="45699" marB="45699" horzOverflow="overflow"/>
                </a:tc>
                <a:tc>
                  <a:txBody>
                    <a:bodyPr/>
                    <a:lstStyle/>
                    <a:p>
                      <a:r>
                        <a:rPr lang="en-US" sz="1400" dirty="0">
                          <a:latin typeface="+mn-lt"/>
                        </a:rPr>
                        <a:t>Determine effectiveness</a:t>
                      </a:r>
                      <a:r>
                        <a:rPr lang="en-US" sz="1400" baseline="0" dirty="0">
                          <a:latin typeface="+mn-lt"/>
                        </a:rPr>
                        <a:t> of parachute cord</a:t>
                      </a:r>
                    </a:p>
                    <a:p>
                      <a:endParaRPr lang="en-US" sz="1400" baseline="0" dirty="0">
                        <a:latin typeface="+mn-lt"/>
                      </a:endParaRPr>
                    </a:p>
                  </a:txBody>
                  <a:tcPr marT="45699" marB="4569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Cord does not break, parachute remains intact</a:t>
                      </a:r>
                    </a:p>
                  </a:txBody>
                  <a:tcPr marT="45699" marB="45699" horzOverflow="overflow"/>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pPr>
              <a:defRPr/>
            </a:pPr>
            <a:r>
              <a:rPr lang="en-US" dirty="0" err="1"/>
              <a:t>CanSat</a:t>
            </a:r>
            <a:r>
              <a:rPr lang="en-US" dirty="0"/>
              <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128</a:t>
            </a:fld>
            <a:endParaRPr lang="en-US"/>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28629518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76200"/>
            <a:ext cx="5410200" cy="838200"/>
          </a:xfrm>
        </p:spPr>
        <p:txBody>
          <a:bodyPr/>
          <a:lstStyle/>
          <a:p>
            <a:r>
              <a:rPr lang="en-US" dirty="0"/>
              <a:t>Mechanical Subsystem Testing Overview</a:t>
            </a:r>
          </a:p>
        </p:txBody>
      </p:sp>
      <p:graphicFrame>
        <p:nvGraphicFramePr>
          <p:cNvPr id="7" name="Content Placeholder 6"/>
          <p:cNvGraphicFramePr>
            <a:graphicFrameLocks noGrp="1"/>
          </p:cNvGraphicFramePr>
          <p:nvPr>
            <p:ph idx="1"/>
            <p:extLst/>
          </p:nvPr>
        </p:nvGraphicFramePr>
        <p:xfrm>
          <a:off x="228600" y="1676400"/>
          <a:ext cx="8610600" cy="2565274"/>
        </p:xfrm>
        <a:graphic>
          <a:graphicData uri="http://schemas.openxmlformats.org/drawingml/2006/table">
            <a:tbl>
              <a:tblPr firstRow="1" bandRow="1">
                <a:tableStyleId>{21E4AEA4-8DFA-4A89-87EB-49C32662AFE0}</a:tableStyleId>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370840">
                <a:tc>
                  <a:txBody>
                    <a:bodyPr/>
                    <a:lstStyle/>
                    <a:p>
                      <a:r>
                        <a:rPr lang="en-US" dirty="0"/>
                        <a:t>Test</a:t>
                      </a:r>
                    </a:p>
                  </a:txBody>
                  <a:tcPr/>
                </a:tc>
                <a:tc>
                  <a:txBody>
                    <a:bodyPr/>
                    <a:lstStyle/>
                    <a:p>
                      <a:r>
                        <a:rPr lang="en-US" dirty="0"/>
                        <a:t>Reason</a:t>
                      </a:r>
                    </a:p>
                  </a:txBody>
                  <a:tcPr/>
                </a:tc>
                <a:tc>
                  <a:txBody>
                    <a:bodyPr/>
                    <a:lstStyle/>
                    <a:p>
                      <a:r>
                        <a:rPr lang="en-US" dirty="0"/>
                        <a:t>Passing Criteria </a:t>
                      </a:r>
                    </a:p>
                  </a:txBody>
                  <a:tcPr/>
                </a:tc>
                <a:extLst>
                  <a:ext uri="{0D108BD9-81ED-4DB2-BD59-A6C34878D82A}">
                    <a16:rowId xmlns:a16="http://schemas.microsoft.com/office/drawing/2014/main" val="10000"/>
                  </a:ext>
                </a:extLst>
              </a:tr>
              <a:tr h="370840">
                <a:tc>
                  <a:txBody>
                    <a:bodyPr/>
                    <a:lstStyle/>
                    <a:p>
                      <a:r>
                        <a:rPr lang="en-US" sz="1400" dirty="0">
                          <a:latin typeface="+mn-lt"/>
                        </a:rPr>
                        <a:t>Container and Payload shell</a:t>
                      </a:r>
                    </a:p>
                    <a:p>
                      <a:endParaRPr lang="en-US" sz="1400" dirty="0">
                        <a:latin typeface="+mn-lt"/>
                      </a:endParaRPr>
                    </a:p>
                    <a:p>
                      <a:endParaRPr lang="en-US" sz="1400" dirty="0">
                        <a:latin typeface="+mn-lt"/>
                      </a:endParaRPr>
                    </a:p>
                  </a:txBody>
                  <a:tcPr marT="45699" marB="45699" horzOverflow="overflow"/>
                </a:tc>
                <a:tc>
                  <a:txBody>
                    <a:bodyPr/>
                    <a:lstStyle/>
                    <a:p>
                      <a:r>
                        <a:rPr lang="en-US" sz="1400" dirty="0">
                          <a:latin typeface="+mn-lt"/>
                        </a:rPr>
                        <a:t>Determine survivability</a:t>
                      </a:r>
                    </a:p>
                  </a:txBody>
                  <a:tcPr marT="45699" marB="4569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Survive landing impact </a:t>
                      </a:r>
                    </a:p>
                  </a:txBody>
                  <a:tcPr marT="45699" marB="45699" horzOverflow="overflow"/>
                </a:tc>
                <a:extLst>
                  <a:ext uri="{0D108BD9-81ED-4DB2-BD59-A6C34878D82A}">
                    <a16:rowId xmlns:a16="http://schemas.microsoft.com/office/drawing/2014/main" val="10001"/>
                  </a:ext>
                </a:extLst>
              </a:tr>
              <a:tr h="370840">
                <a:tc>
                  <a:txBody>
                    <a:bodyPr/>
                    <a:lstStyle/>
                    <a:p>
                      <a:r>
                        <a:rPr lang="en-US" sz="1400" dirty="0">
                          <a:latin typeface="+mn-lt"/>
                        </a:rPr>
                        <a:t>Release Mechanism</a:t>
                      </a:r>
                    </a:p>
                    <a:p>
                      <a:endParaRPr lang="en-US" sz="1400" dirty="0">
                        <a:latin typeface="+mn-lt"/>
                      </a:endParaRPr>
                    </a:p>
                    <a:p>
                      <a:endParaRPr lang="en-US" sz="1400" dirty="0">
                        <a:latin typeface="+mn-lt"/>
                      </a:endParaRPr>
                    </a:p>
                  </a:txBody>
                  <a:tcPr marT="45699" marB="45699" horzOverflow="overflow"/>
                </a:tc>
                <a:tc>
                  <a:txBody>
                    <a:bodyPr/>
                    <a:lstStyle/>
                    <a:p>
                      <a:r>
                        <a:rPr lang="en-US" sz="1400" dirty="0">
                          <a:latin typeface="+mn-lt"/>
                        </a:rPr>
                        <a:t>Determine effectiveness of mechanism</a:t>
                      </a:r>
                    </a:p>
                  </a:txBody>
                  <a:tcPr marT="45699" marB="4569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Payload deploys from Container with ease</a:t>
                      </a:r>
                    </a:p>
                  </a:txBody>
                  <a:tcPr marT="45699" marB="45699" horzOverflow="overflow"/>
                </a:tc>
                <a:extLst>
                  <a:ext uri="{0D108BD9-81ED-4DB2-BD59-A6C34878D82A}">
                    <a16:rowId xmlns:a16="http://schemas.microsoft.com/office/drawing/2014/main" val="10002"/>
                  </a:ext>
                </a:extLst>
              </a:tr>
              <a:tr h="370840">
                <a:tc>
                  <a:txBody>
                    <a:bodyPr/>
                    <a:lstStyle/>
                    <a:p>
                      <a:r>
                        <a:rPr lang="en-US" sz="1400" dirty="0">
                          <a:latin typeface="+mn-lt"/>
                        </a:rPr>
                        <a:t>Egg Protection System</a:t>
                      </a:r>
                    </a:p>
                  </a:txBody>
                  <a:tcPr marT="45699" marB="45699" horzOverflow="overflow"/>
                </a:tc>
                <a:tc>
                  <a:txBody>
                    <a:bodyPr/>
                    <a:lstStyle/>
                    <a:p>
                      <a:r>
                        <a:rPr lang="en-US" sz="1400" dirty="0">
                          <a:latin typeface="+mn-lt"/>
                        </a:rPr>
                        <a:t>Determine effectiveness</a:t>
                      </a:r>
                      <a:r>
                        <a:rPr lang="en-US" sz="1400" baseline="0" dirty="0">
                          <a:latin typeface="+mn-lt"/>
                        </a:rPr>
                        <a:t> of system</a:t>
                      </a:r>
                    </a:p>
                    <a:p>
                      <a:endParaRPr lang="en-US" sz="1400" baseline="0" dirty="0">
                        <a:latin typeface="+mn-lt"/>
                      </a:endParaRPr>
                    </a:p>
                  </a:txBody>
                  <a:tcPr marT="45699" marB="4569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Egg survives landing</a:t>
                      </a:r>
                    </a:p>
                  </a:txBody>
                  <a:tcPr marT="45699" marB="45699" horzOverflow="overflow"/>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pPr>
              <a:defRPr/>
            </a:pPr>
            <a:r>
              <a:rPr lang="en-US" dirty="0" err="1"/>
              <a:t>CanSat</a:t>
            </a:r>
            <a:r>
              <a:rPr lang="en-US" dirty="0"/>
              <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129</a:t>
            </a:fld>
            <a:endParaRPr lang="en-US"/>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66042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1828800" y="97980"/>
            <a:ext cx="5943600" cy="838200"/>
          </a:xfrm>
        </p:spPr>
        <p:txBody>
          <a:bodyPr/>
          <a:lstStyle/>
          <a:p>
            <a:pPr algn="ctr"/>
            <a:r>
              <a:rPr lang="en-US" dirty="0">
                <a:solidFill>
                  <a:srgbClr val="333399"/>
                </a:solidFill>
              </a:rPr>
              <a:t>System Concept of </a:t>
            </a:r>
            <a:br>
              <a:rPr lang="en-US" dirty="0">
                <a:solidFill>
                  <a:srgbClr val="333399"/>
                </a:solidFill>
              </a:rPr>
            </a:br>
            <a:r>
              <a:rPr lang="en-US" dirty="0">
                <a:solidFill>
                  <a:srgbClr val="333399"/>
                </a:solidFill>
              </a:rPr>
              <a:t>Operations Cont’d</a:t>
            </a:r>
            <a:endParaRPr lang="en-US" dirty="0"/>
          </a:p>
        </p:txBody>
      </p:sp>
      <p:sp>
        <p:nvSpPr>
          <p:cNvPr id="9218" name="Footer Placeholder 5"/>
          <p:cNvSpPr>
            <a:spLocks noGrp="1"/>
          </p:cNvSpPr>
          <p:nvPr>
            <p:ph type="ftr" sz="quarter" idx="11"/>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CanSat 2015 CDR:  Team 4996 (Phoenix)</a:t>
            </a:r>
            <a:endParaRPr lang="en-US" dirty="0"/>
          </a:p>
        </p:txBody>
      </p:sp>
      <p:sp>
        <p:nvSpPr>
          <p:cNvPr id="9219" name="Slide Number Placeholder 6"/>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40E53B2-0A8D-4DC0-81F6-46BB9C982D10}" type="slidenum">
              <a:rPr lang="en-US" smtClean="0"/>
              <a:pPr/>
              <a:t>13</a:t>
            </a:fld>
            <a:endParaRPr lang="en-US" dirty="0"/>
          </a:p>
        </p:txBody>
      </p:sp>
      <p:sp>
        <p:nvSpPr>
          <p:cNvPr id="9223"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11" name="Content Placeholder 4"/>
          <p:cNvGraphicFramePr>
            <a:graphicFrameLocks noGrp="1"/>
          </p:cNvGraphicFramePr>
          <p:nvPr>
            <p:ph sz="half" idx="1"/>
            <p:extLst>
              <p:ext uri="{D42A27DB-BD31-4B8C-83A1-F6EECF244321}">
                <p14:modId xmlns:p14="http://schemas.microsoft.com/office/powerpoint/2010/main" val="1646571586"/>
              </p:ext>
            </p:extLst>
          </p:nvPr>
        </p:nvGraphicFramePr>
        <p:xfrm>
          <a:off x="228600" y="1066800"/>
          <a:ext cx="60198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2" descr="DSC_7721 copy"/>
          <p:cNvPicPr>
            <a:picLocks noChangeAspect="1" noChangeArrowheads="1"/>
          </p:cNvPicPr>
          <p:nvPr/>
        </p:nvPicPr>
        <p:blipFill>
          <a:blip r:embed="rId8" cstate="print"/>
          <a:srcRect/>
          <a:stretch>
            <a:fillRect/>
          </a:stretch>
        </p:blipFill>
        <p:spPr bwMode="auto">
          <a:xfrm>
            <a:off x="6128772" y="901931"/>
            <a:ext cx="2830055" cy="4755243"/>
          </a:xfrm>
          <a:prstGeom prst="rect">
            <a:avLst/>
          </a:prstGeom>
          <a:noFill/>
          <a:ln w="9525">
            <a:noFill/>
            <a:miter lim="800000"/>
            <a:headEnd/>
            <a:tailEnd/>
          </a:ln>
        </p:spPr>
      </p:pic>
      <p:sp>
        <p:nvSpPr>
          <p:cNvPr id="9" name="5-Point Star 8"/>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17631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76200"/>
            <a:ext cx="5410200" cy="838200"/>
          </a:xfrm>
        </p:spPr>
        <p:txBody>
          <a:bodyPr/>
          <a:lstStyle/>
          <a:p>
            <a:r>
              <a:rPr lang="en-US" dirty="0"/>
              <a:t>CDH Subsystem Testing Overview</a:t>
            </a:r>
          </a:p>
        </p:txBody>
      </p:sp>
      <p:graphicFrame>
        <p:nvGraphicFramePr>
          <p:cNvPr id="7" name="Content Placeholder 6"/>
          <p:cNvGraphicFramePr>
            <a:graphicFrameLocks noGrp="1"/>
          </p:cNvGraphicFramePr>
          <p:nvPr>
            <p:ph idx="1"/>
            <p:extLst/>
          </p:nvPr>
        </p:nvGraphicFramePr>
        <p:xfrm>
          <a:off x="228600" y="1676400"/>
          <a:ext cx="8610600" cy="1102318"/>
        </p:xfrm>
        <a:graphic>
          <a:graphicData uri="http://schemas.openxmlformats.org/drawingml/2006/table">
            <a:tbl>
              <a:tblPr firstRow="1" bandRow="1">
                <a:tableStyleId>{21E4AEA4-8DFA-4A89-87EB-49C32662AFE0}</a:tableStyleId>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370840">
                <a:tc>
                  <a:txBody>
                    <a:bodyPr/>
                    <a:lstStyle/>
                    <a:p>
                      <a:r>
                        <a:rPr lang="en-US" dirty="0"/>
                        <a:t>Test</a:t>
                      </a:r>
                    </a:p>
                  </a:txBody>
                  <a:tcPr/>
                </a:tc>
                <a:tc>
                  <a:txBody>
                    <a:bodyPr/>
                    <a:lstStyle/>
                    <a:p>
                      <a:r>
                        <a:rPr lang="en-US" dirty="0"/>
                        <a:t>Reason</a:t>
                      </a:r>
                    </a:p>
                  </a:txBody>
                  <a:tcPr/>
                </a:tc>
                <a:tc>
                  <a:txBody>
                    <a:bodyPr/>
                    <a:lstStyle/>
                    <a:p>
                      <a:r>
                        <a:rPr lang="en-US" dirty="0"/>
                        <a:t>Passing Criteria </a:t>
                      </a:r>
                    </a:p>
                  </a:txBody>
                  <a:tcPr/>
                </a:tc>
                <a:extLst>
                  <a:ext uri="{0D108BD9-81ED-4DB2-BD59-A6C34878D82A}">
                    <a16:rowId xmlns:a16="http://schemas.microsoft.com/office/drawing/2014/main" val="10000"/>
                  </a:ext>
                </a:extLst>
              </a:tr>
              <a:tr h="370840">
                <a:tc>
                  <a:txBody>
                    <a:bodyPr/>
                    <a:lstStyle/>
                    <a:p>
                      <a:r>
                        <a:rPr lang="en-US" sz="1400" dirty="0">
                          <a:latin typeface="+mn-lt"/>
                        </a:rPr>
                        <a:t>XBEE Communications</a:t>
                      </a:r>
                    </a:p>
                    <a:p>
                      <a:endParaRPr lang="en-US" sz="1400" dirty="0">
                        <a:latin typeface="+mn-lt"/>
                      </a:endParaRPr>
                    </a:p>
                    <a:p>
                      <a:endParaRPr lang="en-US" sz="1400" dirty="0">
                        <a:latin typeface="+mn-lt"/>
                      </a:endParaRPr>
                    </a:p>
                  </a:txBody>
                  <a:tcPr marT="45699" marB="45699" horzOverflow="overflow"/>
                </a:tc>
                <a:tc>
                  <a:txBody>
                    <a:bodyPr/>
                    <a:lstStyle/>
                    <a:p>
                      <a:r>
                        <a:rPr lang="en-US" sz="1400" dirty="0">
                          <a:latin typeface="+mn-lt"/>
                        </a:rPr>
                        <a:t>Determine</a:t>
                      </a:r>
                      <a:r>
                        <a:rPr lang="en-US" sz="1400" baseline="0" dirty="0">
                          <a:latin typeface="+mn-lt"/>
                        </a:rPr>
                        <a:t> effectiveness of the communication between XBEE transmitter and receiver</a:t>
                      </a:r>
                      <a:endParaRPr lang="en-US" sz="1400" dirty="0">
                        <a:latin typeface="+mn-lt"/>
                      </a:endParaRPr>
                    </a:p>
                  </a:txBody>
                  <a:tcPr marT="45699" marB="4569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Data is transmitted and received without interference </a:t>
                      </a:r>
                    </a:p>
                  </a:txBody>
                  <a:tcPr marT="45699" marB="45699" horzOverflow="overflow"/>
                </a:tc>
                <a:extLst>
                  <a:ext uri="{0D108BD9-81ED-4DB2-BD59-A6C34878D82A}">
                    <a16:rowId xmlns:a16="http://schemas.microsoft.com/office/drawing/2014/main" val="10001"/>
                  </a:ext>
                </a:extLst>
              </a:tr>
            </a:tbl>
          </a:graphicData>
        </a:graphic>
      </p:graphicFrame>
      <p:sp>
        <p:nvSpPr>
          <p:cNvPr id="4" name="Footer Placeholder 3"/>
          <p:cNvSpPr>
            <a:spLocks noGrp="1"/>
          </p:cNvSpPr>
          <p:nvPr>
            <p:ph type="ftr" sz="quarter" idx="11"/>
          </p:nvPr>
        </p:nvSpPr>
        <p:spPr/>
        <p:txBody>
          <a:bodyPr/>
          <a:lstStyle/>
          <a:p>
            <a:pPr>
              <a:defRPr/>
            </a:pPr>
            <a:r>
              <a:rPr lang="en-US" dirty="0" err="1"/>
              <a:t>CanSat</a:t>
            </a:r>
            <a:r>
              <a:rPr lang="en-US" dirty="0"/>
              <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130</a:t>
            </a:fld>
            <a:endParaRPr lang="en-US"/>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40886295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93518"/>
            <a:ext cx="5410200" cy="838200"/>
          </a:xfrm>
        </p:spPr>
        <p:txBody>
          <a:bodyPr/>
          <a:lstStyle/>
          <a:p>
            <a:r>
              <a:rPr lang="en-US" dirty="0"/>
              <a:t>FSW Code Testing</a:t>
            </a:r>
          </a:p>
        </p:txBody>
      </p:sp>
      <p:graphicFrame>
        <p:nvGraphicFramePr>
          <p:cNvPr id="6" name="Content Placeholder 5"/>
          <p:cNvGraphicFramePr>
            <a:graphicFrameLocks noGrp="1"/>
          </p:cNvGraphicFramePr>
          <p:nvPr>
            <p:ph idx="1"/>
            <p:extLst/>
          </p:nvPr>
        </p:nvGraphicFramePr>
        <p:xfrm>
          <a:off x="457200" y="1828800"/>
          <a:ext cx="8382000" cy="2286000"/>
        </p:xfrm>
        <a:graphic>
          <a:graphicData uri="http://schemas.openxmlformats.org/drawingml/2006/table">
            <a:tbl>
              <a:tblPr firstRow="1" bandRow="1">
                <a:tableStyleId>{10A1B5D5-9B99-4C35-A422-299274C87663}</a:tableStyleId>
              </a:tblPr>
              <a:tblGrid>
                <a:gridCol w="2757237">
                  <a:extLst>
                    <a:ext uri="{9D8B030D-6E8A-4147-A177-3AD203B41FA5}">
                      <a16:colId xmlns:a16="http://schemas.microsoft.com/office/drawing/2014/main" val="20000"/>
                    </a:ext>
                  </a:extLst>
                </a:gridCol>
                <a:gridCol w="1874921">
                  <a:extLst>
                    <a:ext uri="{9D8B030D-6E8A-4147-A177-3AD203B41FA5}">
                      <a16:colId xmlns:a16="http://schemas.microsoft.com/office/drawing/2014/main" val="20001"/>
                    </a:ext>
                  </a:extLst>
                </a:gridCol>
                <a:gridCol w="1874921">
                  <a:extLst>
                    <a:ext uri="{9D8B030D-6E8A-4147-A177-3AD203B41FA5}">
                      <a16:colId xmlns:a16="http://schemas.microsoft.com/office/drawing/2014/main" val="20002"/>
                    </a:ext>
                  </a:extLst>
                </a:gridCol>
                <a:gridCol w="1874921">
                  <a:extLst>
                    <a:ext uri="{9D8B030D-6E8A-4147-A177-3AD203B41FA5}">
                      <a16:colId xmlns:a16="http://schemas.microsoft.com/office/drawing/2014/main" val="20003"/>
                    </a:ext>
                  </a:extLst>
                </a:gridCol>
              </a:tblGrid>
              <a:tr h="444500">
                <a:tc>
                  <a:txBody>
                    <a:bodyPr/>
                    <a:lstStyle/>
                    <a:p>
                      <a:r>
                        <a:rPr lang="en-US" sz="1400" dirty="0"/>
                        <a:t>Test</a:t>
                      </a:r>
                    </a:p>
                  </a:txBody>
                  <a:tcPr/>
                </a:tc>
                <a:tc>
                  <a:txBody>
                    <a:bodyPr/>
                    <a:lstStyle/>
                    <a:p>
                      <a:r>
                        <a:rPr lang="en-US" sz="1400" dirty="0"/>
                        <a:t>Reason</a:t>
                      </a:r>
                    </a:p>
                  </a:txBody>
                  <a:tcPr/>
                </a:tc>
                <a:tc>
                  <a:txBody>
                    <a:bodyPr/>
                    <a:lstStyle/>
                    <a:p>
                      <a:r>
                        <a:rPr lang="en-US" sz="1400" dirty="0"/>
                        <a:t>Passing Criteria</a:t>
                      </a:r>
                    </a:p>
                  </a:txBody>
                  <a:tcPr/>
                </a:tc>
                <a:tc>
                  <a:txBody>
                    <a:bodyPr/>
                    <a:lstStyle/>
                    <a:p>
                      <a:r>
                        <a:rPr lang="en-US" sz="1400" dirty="0"/>
                        <a:t>Date</a:t>
                      </a:r>
                    </a:p>
                  </a:txBody>
                  <a:tcPr/>
                </a:tc>
                <a:extLst>
                  <a:ext uri="{0D108BD9-81ED-4DB2-BD59-A6C34878D82A}">
                    <a16:rowId xmlns:a16="http://schemas.microsoft.com/office/drawing/2014/main" val="10000"/>
                  </a:ext>
                </a:extLst>
              </a:tr>
              <a:tr h="1016000">
                <a:tc>
                  <a:txBody>
                    <a:bodyPr/>
                    <a:lstStyle/>
                    <a:p>
                      <a:r>
                        <a:rPr lang="en-US" sz="1400" dirty="0"/>
                        <a:t>Container Code</a:t>
                      </a:r>
                    </a:p>
                  </a:txBody>
                  <a:tcPr/>
                </a:tc>
                <a:tc>
                  <a:txBody>
                    <a:bodyPr/>
                    <a:lstStyle/>
                    <a:p>
                      <a:r>
                        <a:rPr lang="en-US" sz="1400" dirty="0"/>
                        <a:t>Debug</a:t>
                      </a:r>
                      <a:r>
                        <a:rPr lang="en-US" sz="1400" baseline="0" dirty="0"/>
                        <a:t> and remove possible glitches</a:t>
                      </a:r>
                      <a:endParaRPr lang="en-US" sz="1400" dirty="0"/>
                    </a:p>
                  </a:txBody>
                  <a:tcPr/>
                </a:tc>
                <a:tc>
                  <a:txBody>
                    <a:bodyPr/>
                    <a:lstStyle/>
                    <a:p>
                      <a:r>
                        <a:rPr lang="en-US" sz="1400" dirty="0"/>
                        <a:t>Transmits necessary data and releases payload as programmed</a:t>
                      </a:r>
                    </a:p>
                  </a:txBody>
                  <a:tcPr/>
                </a:tc>
                <a:tc>
                  <a:txBody>
                    <a:bodyPr/>
                    <a:lstStyle/>
                    <a:p>
                      <a:r>
                        <a:rPr lang="en-US" sz="1400" dirty="0"/>
                        <a:t>April 6, 2015</a:t>
                      </a:r>
                    </a:p>
                  </a:txBody>
                  <a:tcPr/>
                </a:tc>
                <a:extLst>
                  <a:ext uri="{0D108BD9-81ED-4DB2-BD59-A6C34878D82A}">
                    <a16:rowId xmlns:a16="http://schemas.microsoft.com/office/drawing/2014/main" val="10001"/>
                  </a:ext>
                </a:extLst>
              </a:tr>
              <a:tr h="825500">
                <a:tc>
                  <a:txBody>
                    <a:bodyPr/>
                    <a:lstStyle/>
                    <a:p>
                      <a:r>
                        <a:rPr lang="en-US" sz="1400" dirty="0"/>
                        <a:t>Payload Code</a:t>
                      </a:r>
                    </a:p>
                  </a:txBody>
                  <a:tcPr/>
                </a:tc>
                <a:tc>
                  <a:txBody>
                    <a:bodyPr/>
                    <a:lstStyle/>
                    <a:p>
                      <a:r>
                        <a:rPr lang="en-US" sz="1400" dirty="0"/>
                        <a:t>Debug</a:t>
                      </a:r>
                      <a:r>
                        <a:rPr lang="en-US" sz="1400" baseline="0" dirty="0"/>
                        <a:t> and remove possible glitches</a:t>
                      </a:r>
                      <a:endParaRPr lang="en-US" sz="1400" dirty="0"/>
                    </a:p>
                  </a:txBody>
                  <a:tcPr/>
                </a:tc>
                <a:tc>
                  <a:txBody>
                    <a:bodyPr/>
                    <a:lstStyle/>
                    <a:p>
                      <a:r>
                        <a:rPr lang="en-US" sz="1400" dirty="0"/>
                        <a:t>Transmits necessary data</a:t>
                      </a:r>
                    </a:p>
                  </a:txBody>
                  <a:tcPr/>
                </a:tc>
                <a:tc>
                  <a:txBody>
                    <a:bodyPr/>
                    <a:lstStyle/>
                    <a:p>
                      <a:r>
                        <a:rPr lang="en-US" sz="1400" dirty="0"/>
                        <a:t>April 6,</a:t>
                      </a:r>
                      <a:r>
                        <a:rPr lang="en-US" sz="1400" baseline="0" dirty="0"/>
                        <a:t> 2015</a:t>
                      </a:r>
                      <a:endParaRPr lang="en-US" sz="1400" dirty="0"/>
                    </a:p>
                  </a:txBody>
                  <a:tcPr/>
                </a:tc>
                <a:extLst>
                  <a:ext uri="{0D108BD9-81ED-4DB2-BD59-A6C34878D82A}">
                    <a16:rowId xmlns:a16="http://schemas.microsoft.com/office/drawing/2014/main" val="10002"/>
                  </a:ext>
                </a:extLst>
              </a:tr>
            </a:tbl>
          </a:graphicData>
        </a:graphic>
      </p:graphicFrame>
      <p:sp>
        <p:nvSpPr>
          <p:cNvPr id="4" name="Footer Placeholder 3"/>
          <p:cNvSpPr>
            <a:spLocks noGrp="1"/>
          </p:cNvSpPr>
          <p:nvPr>
            <p:ph type="ftr" sz="quarter" idx="11"/>
          </p:nvPr>
        </p:nvSpPr>
        <p:spPr/>
        <p:txBody>
          <a:bodyPr/>
          <a:lstStyle/>
          <a:p>
            <a:pPr>
              <a:defRPr/>
            </a:pPr>
            <a:r>
              <a:rPr lang="en-US"/>
              <a:t>CanSat 2014 PDR:  Team ### (Team Number and Name)</a:t>
            </a:r>
            <a:endParaRPr lang="en-US" dirty="0"/>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131</a:t>
            </a:fld>
            <a:endParaRPr lang="en-US"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55418"/>
            <a:ext cx="1828800" cy="914400"/>
          </a:xfrm>
          <a:prstGeom prst="rect">
            <a:avLst/>
          </a:prstGeom>
          <a:noFill/>
          <a:ln w="9525">
            <a:noFill/>
            <a:miter lim="800000"/>
            <a:headEnd/>
            <a:tailEnd/>
          </a:ln>
        </p:spPr>
      </p:pic>
      <p:sp>
        <p:nvSpPr>
          <p:cNvPr id="3" name="Rectangle 2"/>
          <p:cNvSpPr/>
          <p:nvPr/>
        </p:nvSpPr>
        <p:spPr>
          <a:xfrm>
            <a:off x="238746" y="6481473"/>
            <a:ext cx="1808508" cy="246221"/>
          </a:xfrm>
          <a:prstGeom prst="rect">
            <a:avLst/>
          </a:prstGeom>
        </p:spPr>
        <p:txBody>
          <a:bodyPr wrap="none">
            <a:spAutoFit/>
          </a:bodyPr>
          <a:lstStyle/>
          <a:p>
            <a:r>
              <a:rPr lang="en-US" sz="1000" dirty="0">
                <a:solidFill>
                  <a:srgbClr val="000000"/>
                </a:solidFill>
              </a:rPr>
              <a:t>Presenter:  </a:t>
            </a:r>
            <a:r>
              <a:rPr lang="en-US" sz="1000" dirty="0" err="1">
                <a:solidFill>
                  <a:srgbClr val="000000"/>
                </a:solidFill>
              </a:rPr>
              <a:t>Sakif</a:t>
            </a:r>
            <a:r>
              <a:rPr lang="en-US" sz="1000" dirty="0">
                <a:solidFill>
                  <a:srgbClr val="000000"/>
                </a:solidFill>
              </a:rPr>
              <a:t> Chowdhury</a:t>
            </a:r>
          </a:p>
        </p:txBody>
      </p:sp>
    </p:spTree>
    <p:extLst>
      <p:ext uri="{BB962C8B-B14F-4D97-AF65-F5344CB8AC3E}">
        <p14:creationId xmlns:p14="http://schemas.microsoft.com/office/powerpoint/2010/main" val="7327849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93518"/>
            <a:ext cx="5410200" cy="838200"/>
          </a:xfrm>
        </p:spPr>
        <p:txBody>
          <a:bodyPr/>
          <a:lstStyle/>
          <a:p>
            <a:r>
              <a:rPr lang="en-US" dirty="0"/>
              <a:t>GCS Testing Overview</a:t>
            </a:r>
          </a:p>
        </p:txBody>
      </p:sp>
      <p:graphicFrame>
        <p:nvGraphicFramePr>
          <p:cNvPr id="6" name="Content Placeholder 5"/>
          <p:cNvGraphicFramePr>
            <a:graphicFrameLocks noGrp="1"/>
          </p:cNvGraphicFramePr>
          <p:nvPr>
            <p:ph idx="1"/>
            <p:extLst/>
          </p:nvPr>
        </p:nvGraphicFramePr>
        <p:xfrm>
          <a:off x="1159933" y="2438400"/>
          <a:ext cx="6917267" cy="1219200"/>
        </p:xfrm>
        <a:graphic>
          <a:graphicData uri="http://schemas.openxmlformats.org/drawingml/2006/table">
            <a:tbl>
              <a:tblPr firstRow="1" bandRow="1">
                <a:tableStyleId>{10A1B5D5-9B99-4C35-A422-299274C87663}</a:tableStyleId>
              </a:tblPr>
              <a:tblGrid>
                <a:gridCol w="2787949">
                  <a:extLst>
                    <a:ext uri="{9D8B030D-6E8A-4147-A177-3AD203B41FA5}">
                      <a16:colId xmlns:a16="http://schemas.microsoft.com/office/drawing/2014/main" val="20000"/>
                    </a:ext>
                  </a:extLst>
                </a:gridCol>
                <a:gridCol w="1895805">
                  <a:extLst>
                    <a:ext uri="{9D8B030D-6E8A-4147-A177-3AD203B41FA5}">
                      <a16:colId xmlns:a16="http://schemas.microsoft.com/office/drawing/2014/main" val="20001"/>
                    </a:ext>
                  </a:extLst>
                </a:gridCol>
                <a:gridCol w="2233513">
                  <a:extLst>
                    <a:ext uri="{9D8B030D-6E8A-4147-A177-3AD203B41FA5}">
                      <a16:colId xmlns:a16="http://schemas.microsoft.com/office/drawing/2014/main" val="20002"/>
                    </a:ext>
                  </a:extLst>
                </a:gridCol>
              </a:tblGrid>
              <a:tr h="371061">
                <a:tc>
                  <a:txBody>
                    <a:bodyPr/>
                    <a:lstStyle/>
                    <a:p>
                      <a:r>
                        <a:rPr lang="en-US" sz="1800" dirty="0"/>
                        <a:t>Test</a:t>
                      </a:r>
                    </a:p>
                  </a:txBody>
                  <a:tcPr/>
                </a:tc>
                <a:tc>
                  <a:txBody>
                    <a:bodyPr/>
                    <a:lstStyle/>
                    <a:p>
                      <a:r>
                        <a:rPr lang="en-US" sz="1800" dirty="0"/>
                        <a:t>Reason</a:t>
                      </a:r>
                    </a:p>
                  </a:txBody>
                  <a:tcPr/>
                </a:tc>
                <a:tc>
                  <a:txBody>
                    <a:bodyPr/>
                    <a:lstStyle/>
                    <a:p>
                      <a:r>
                        <a:rPr lang="en-US" sz="1800" dirty="0"/>
                        <a:t>Passing Criteria</a:t>
                      </a:r>
                    </a:p>
                  </a:txBody>
                  <a:tcPr/>
                </a:tc>
                <a:extLst>
                  <a:ext uri="{0D108BD9-81ED-4DB2-BD59-A6C34878D82A}">
                    <a16:rowId xmlns:a16="http://schemas.microsoft.com/office/drawing/2014/main" val="10000"/>
                  </a:ext>
                </a:extLst>
              </a:tr>
              <a:tr h="848139">
                <a:tc>
                  <a:txBody>
                    <a:bodyPr/>
                    <a:lstStyle/>
                    <a:p>
                      <a:r>
                        <a:rPr lang="en-US" sz="1400" dirty="0"/>
                        <a:t>Antenna</a:t>
                      </a:r>
                    </a:p>
                  </a:txBody>
                  <a:tcPr/>
                </a:tc>
                <a:tc>
                  <a:txBody>
                    <a:bodyPr/>
                    <a:lstStyle/>
                    <a:p>
                      <a:r>
                        <a:rPr lang="en-US" sz="1400" dirty="0"/>
                        <a:t>Determine</a:t>
                      </a:r>
                      <a:r>
                        <a:rPr lang="en-US" sz="1400" baseline="0" dirty="0"/>
                        <a:t> maximum effective range</a:t>
                      </a:r>
                      <a:endParaRPr lang="en-US" sz="1400" dirty="0"/>
                    </a:p>
                  </a:txBody>
                  <a:tcPr/>
                </a:tc>
                <a:tc>
                  <a:txBody>
                    <a:bodyPr/>
                    <a:lstStyle/>
                    <a:p>
                      <a:r>
                        <a:rPr lang="en-US" sz="1400" dirty="0"/>
                        <a:t>Works within 1 mile radius</a:t>
                      </a:r>
                    </a:p>
                  </a:txBody>
                  <a:tcPr/>
                </a:tc>
                <a:extLst>
                  <a:ext uri="{0D108BD9-81ED-4DB2-BD59-A6C34878D82A}">
                    <a16:rowId xmlns:a16="http://schemas.microsoft.com/office/drawing/2014/main" val="10001"/>
                  </a:ext>
                </a:extLst>
              </a:tr>
            </a:tbl>
          </a:graphicData>
        </a:graphic>
      </p:graphicFrame>
      <p:sp>
        <p:nvSpPr>
          <p:cNvPr id="4" name="Footer Placeholder 3"/>
          <p:cNvSpPr>
            <a:spLocks noGrp="1"/>
          </p:cNvSpPr>
          <p:nvPr>
            <p:ph type="ftr" sz="quarter" idx="11"/>
          </p:nvPr>
        </p:nvSpPr>
        <p:spPr/>
        <p:txBody>
          <a:bodyPr/>
          <a:lstStyle/>
          <a:p>
            <a:pPr>
              <a:defRPr/>
            </a:pPr>
            <a:r>
              <a:rPr lang="en-US"/>
              <a:t>CanSat 2014 PDR:  Team ### (Team Number and Name)</a:t>
            </a:r>
            <a:endParaRPr lang="en-US" dirty="0"/>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132</a:t>
            </a:fld>
            <a:endParaRPr lang="en-US"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55418"/>
            <a:ext cx="1828800" cy="914400"/>
          </a:xfrm>
          <a:prstGeom prst="rect">
            <a:avLst/>
          </a:prstGeom>
          <a:noFill/>
          <a:ln w="9525">
            <a:noFill/>
            <a:miter lim="800000"/>
            <a:headEnd/>
            <a:tailEnd/>
          </a:ln>
        </p:spPr>
      </p:pic>
      <p:sp>
        <p:nvSpPr>
          <p:cNvPr id="3" name="Rectangle 2"/>
          <p:cNvSpPr/>
          <p:nvPr/>
        </p:nvSpPr>
        <p:spPr>
          <a:xfrm>
            <a:off x="238746" y="6481473"/>
            <a:ext cx="1808508" cy="246221"/>
          </a:xfrm>
          <a:prstGeom prst="rect">
            <a:avLst/>
          </a:prstGeom>
        </p:spPr>
        <p:txBody>
          <a:bodyPr wrap="none">
            <a:spAutoFit/>
          </a:bodyPr>
          <a:lstStyle/>
          <a:p>
            <a:r>
              <a:rPr lang="en-US" sz="1000" dirty="0">
                <a:solidFill>
                  <a:srgbClr val="000000"/>
                </a:solidFill>
              </a:rPr>
              <a:t>Presenter:  </a:t>
            </a:r>
            <a:r>
              <a:rPr lang="en-US" sz="1000" dirty="0" err="1">
                <a:solidFill>
                  <a:srgbClr val="000000"/>
                </a:solidFill>
              </a:rPr>
              <a:t>Sakif</a:t>
            </a:r>
            <a:r>
              <a:rPr lang="en-US" sz="1000" dirty="0">
                <a:solidFill>
                  <a:srgbClr val="000000"/>
                </a:solidFill>
              </a:rPr>
              <a:t> Chowdhury</a:t>
            </a:r>
          </a:p>
        </p:txBody>
      </p:sp>
    </p:spTree>
    <p:extLst>
      <p:ext uri="{BB962C8B-B14F-4D97-AF65-F5344CB8AC3E}">
        <p14:creationId xmlns:p14="http://schemas.microsoft.com/office/powerpoint/2010/main" val="1920410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type="ftr"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6563" name="Rectangle 6"/>
          <p:cNvSpPr>
            <a:spLocks noGrp="1" noChangeArrowheads="1"/>
          </p:cNvSpPr>
          <p:nvPr>
            <p:ph type="sldNum"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8BAE6D0-5615-4C48-A4A5-757B9010E763}" type="slidenum">
              <a:rPr lang="en-US"/>
              <a:pPr eaLnBrk="1" hangingPunct="1"/>
              <a:t>133</a:t>
            </a:fld>
            <a:endParaRPr lang="en-US" dirty="0"/>
          </a:p>
        </p:txBody>
      </p:sp>
      <p:sp>
        <p:nvSpPr>
          <p:cNvPr id="66564" name="Rectangle 2"/>
          <p:cNvSpPr>
            <a:spLocks noGrp="1" noChangeArrowheads="1"/>
          </p:cNvSpPr>
          <p:nvPr>
            <p:ph type="ctrTitle"/>
          </p:nvPr>
        </p:nvSpPr>
        <p:spPr/>
        <p:txBody>
          <a:bodyPr/>
          <a:lstStyle/>
          <a:p>
            <a:pPr eaLnBrk="1" hangingPunct="1"/>
            <a:r>
              <a:rPr lang="en-US" dirty="0"/>
              <a:t>Mission Operations &amp; Analysis</a:t>
            </a:r>
          </a:p>
        </p:txBody>
      </p:sp>
      <p:sp>
        <p:nvSpPr>
          <p:cNvPr id="66565" name="Rectangle 3"/>
          <p:cNvSpPr>
            <a:spLocks noGrp="1" noChangeArrowheads="1"/>
          </p:cNvSpPr>
          <p:nvPr>
            <p:ph type="subTitle" idx="1"/>
          </p:nvPr>
        </p:nvSpPr>
        <p:spPr/>
        <p:txBody>
          <a:bodyPr/>
          <a:lstStyle/>
          <a:p>
            <a:pPr eaLnBrk="1" hangingPunct="1"/>
            <a:r>
              <a:rPr lang="en-US" dirty="0"/>
              <a:t>Ruben Perez</a:t>
            </a: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2"/>
          <p:cNvSpPr>
            <a:spLocks noGrp="1" noChangeArrowheads="1"/>
          </p:cNvSpPr>
          <p:nvPr>
            <p:ph type="title"/>
          </p:nvPr>
        </p:nvSpPr>
        <p:spPr>
          <a:xfrm>
            <a:off x="1828800" y="127000"/>
            <a:ext cx="5943600" cy="838200"/>
          </a:xfrm>
        </p:spPr>
        <p:txBody>
          <a:bodyPr/>
          <a:lstStyle/>
          <a:p>
            <a:pPr eaLnBrk="1" hangingPunct="1"/>
            <a:r>
              <a:rPr lang="en-US"/>
              <a:t>Overview of Mission Sequence of Events</a:t>
            </a:r>
            <a:endParaRPr lang="en-US" dirty="0"/>
          </a:p>
        </p:txBody>
      </p:sp>
      <p:sp>
        <p:nvSpPr>
          <p:cNvPr id="233473"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233474"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FF4E1F84-32BC-4D09-AECD-C968D164E083}" type="slidenum">
              <a:rPr lang="en-US" smtClean="0">
                <a:cs typeface="Arial" charset="0"/>
              </a:rPr>
              <a:pPr fontAlgn="base">
                <a:spcBef>
                  <a:spcPct val="0"/>
                </a:spcBef>
                <a:spcAft>
                  <a:spcPct val="0"/>
                </a:spcAft>
              </a:pPr>
              <a:t>134</a:t>
            </a:fld>
            <a:endParaRPr lang="en-US">
              <a:cs typeface="Arial" charset="0"/>
            </a:endParaRPr>
          </a:p>
        </p:txBody>
      </p:sp>
      <p:sp>
        <p:nvSpPr>
          <p:cNvPr id="233477" name="Text Box 4"/>
          <p:cNvSpPr txBox="1">
            <a:spLocks noChangeArrowheads="1"/>
          </p:cNvSpPr>
          <p:nvPr/>
        </p:nvSpPr>
        <p:spPr bwMode="auto">
          <a:xfrm>
            <a:off x="228600" y="6477000"/>
            <a:ext cx="2286000" cy="246221"/>
          </a:xfrm>
          <a:prstGeom prst="rect">
            <a:avLst/>
          </a:prstGeom>
          <a:noFill/>
          <a:ln w="9525">
            <a:noFill/>
            <a:miter lim="800000"/>
            <a:headEnd/>
            <a:tailEnd/>
          </a:ln>
        </p:spPr>
        <p:txBody>
          <a:bodyPr>
            <a:spAutoFit/>
          </a:bodyPr>
          <a:lstStyle/>
          <a:p>
            <a:r>
              <a:rPr lang="en-US" sz="1000" dirty="0">
                <a:solidFill>
                  <a:srgbClr val="000000"/>
                </a:solidFill>
              </a:rPr>
              <a:t>Presenter: Ruben Perez</a:t>
            </a:r>
          </a:p>
        </p:txBody>
      </p:sp>
      <p:pic>
        <p:nvPicPr>
          <p:cNvPr id="233479" name="Picture 2" descr="C:\Users\Rocket Rob\Desktop\club logo\Club Logo small wide.jpg"/>
          <p:cNvPicPr>
            <a:picLocks noChangeAspect="1" noChangeArrowheads="1"/>
          </p:cNvPicPr>
          <p:nvPr/>
        </p:nvPicPr>
        <p:blipFill>
          <a:blip r:embed="rId2"/>
          <a:srcRect/>
          <a:stretch>
            <a:fillRect/>
          </a:stretch>
        </p:blipFill>
        <p:spPr bwMode="auto">
          <a:xfrm>
            <a:off x="0" y="23813"/>
            <a:ext cx="1828800" cy="914400"/>
          </a:xfrm>
          <a:prstGeom prst="rect">
            <a:avLst/>
          </a:prstGeom>
          <a:noFill/>
          <a:ln w="9525">
            <a:noFill/>
            <a:miter lim="800000"/>
            <a:headEnd/>
            <a:tailEnd/>
          </a:ln>
        </p:spPr>
      </p:pic>
      <p:graphicFrame>
        <p:nvGraphicFramePr>
          <p:cNvPr id="11" name="Content Placeholder 10"/>
          <p:cNvGraphicFramePr>
            <a:graphicFrameLocks noGrp="1"/>
          </p:cNvGraphicFramePr>
          <p:nvPr>
            <p:ph idx="1"/>
            <p:extLst/>
          </p:nvPr>
        </p:nvGraphicFramePr>
        <p:xfrm>
          <a:off x="228600" y="1066800"/>
          <a:ext cx="86868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05825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2"/>
          <p:cNvSpPr>
            <a:spLocks noGrp="1" noChangeArrowheads="1"/>
          </p:cNvSpPr>
          <p:nvPr>
            <p:ph type="title"/>
          </p:nvPr>
        </p:nvSpPr>
        <p:spPr>
          <a:xfrm>
            <a:off x="1828800" y="127000"/>
            <a:ext cx="5943600" cy="838200"/>
          </a:xfrm>
        </p:spPr>
        <p:txBody>
          <a:bodyPr/>
          <a:lstStyle/>
          <a:p>
            <a:pPr eaLnBrk="1" hangingPunct="1"/>
            <a:r>
              <a:rPr lang="en-US"/>
              <a:t>Overview of Mission Sequence of Events</a:t>
            </a:r>
            <a:endParaRPr lang="en-US" dirty="0"/>
          </a:p>
        </p:txBody>
      </p:sp>
      <p:sp>
        <p:nvSpPr>
          <p:cNvPr id="233473" name="Footer Placeholder 4"/>
          <p:cNvSpPr>
            <a:spLocks noGrp="1"/>
          </p:cNvSpPr>
          <p:nvPr>
            <p:ph type="ftr" sz="quarter" idx="11"/>
          </p:nvPr>
        </p:nvSpPr>
        <p:spPr>
          <a:noFill/>
          <a:ln>
            <a:miter lim="800000"/>
            <a:headEnd/>
            <a:tailEnd/>
          </a:ln>
        </p:spPr>
        <p:txBody>
          <a:bodyPr/>
          <a:lstStyle/>
          <a:p>
            <a:pPr lvl="0">
              <a:defRPr/>
            </a:pPr>
            <a:r>
              <a:rPr lang="en-US">
                <a:solidFill>
                  <a:srgbClr val="000000"/>
                </a:solidFill>
              </a:rPr>
              <a:t>CanSat 2015 CDR:  Team 4996 (Phoenix)</a:t>
            </a:r>
            <a:endParaRPr lang="en-US" dirty="0">
              <a:solidFill>
                <a:srgbClr val="000000"/>
              </a:solidFill>
            </a:endParaRPr>
          </a:p>
        </p:txBody>
      </p:sp>
      <p:sp>
        <p:nvSpPr>
          <p:cNvPr id="233474"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FF4E1F84-32BC-4D09-AECD-C968D164E083}" type="slidenum">
              <a:rPr lang="en-US" smtClean="0">
                <a:cs typeface="Arial" charset="0"/>
              </a:rPr>
              <a:pPr fontAlgn="base">
                <a:spcBef>
                  <a:spcPct val="0"/>
                </a:spcBef>
                <a:spcAft>
                  <a:spcPct val="0"/>
                </a:spcAft>
              </a:pPr>
              <a:t>135</a:t>
            </a:fld>
            <a:endParaRPr lang="en-US">
              <a:cs typeface="Arial" charset="0"/>
            </a:endParaRPr>
          </a:p>
        </p:txBody>
      </p:sp>
      <p:sp>
        <p:nvSpPr>
          <p:cNvPr id="233477" name="Text Box 4"/>
          <p:cNvSpPr txBox="1">
            <a:spLocks noChangeArrowheads="1"/>
          </p:cNvSpPr>
          <p:nvPr/>
        </p:nvSpPr>
        <p:spPr bwMode="auto">
          <a:xfrm>
            <a:off x="228600" y="6477000"/>
            <a:ext cx="2286000" cy="246221"/>
          </a:xfrm>
          <a:prstGeom prst="rect">
            <a:avLst/>
          </a:prstGeom>
          <a:noFill/>
          <a:ln w="9525">
            <a:noFill/>
            <a:miter lim="800000"/>
            <a:headEnd/>
            <a:tailEnd/>
          </a:ln>
        </p:spPr>
        <p:txBody>
          <a:bodyPr>
            <a:spAutoFit/>
          </a:bodyPr>
          <a:lstStyle/>
          <a:p>
            <a:r>
              <a:rPr lang="en-US" sz="1000" dirty="0">
                <a:solidFill>
                  <a:srgbClr val="000000"/>
                </a:solidFill>
              </a:rPr>
              <a:t>Presenter: Ruben Perez</a:t>
            </a:r>
          </a:p>
        </p:txBody>
      </p:sp>
      <p:pic>
        <p:nvPicPr>
          <p:cNvPr id="233479" name="Picture 2" descr="C:\Users\Rocket Rob\Desktop\club logo\Club Logo small wide.jpg"/>
          <p:cNvPicPr>
            <a:picLocks noChangeAspect="1" noChangeArrowheads="1"/>
          </p:cNvPicPr>
          <p:nvPr/>
        </p:nvPicPr>
        <p:blipFill>
          <a:blip r:embed="rId2"/>
          <a:srcRect/>
          <a:stretch>
            <a:fillRect/>
          </a:stretch>
        </p:blipFill>
        <p:spPr bwMode="auto">
          <a:xfrm>
            <a:off x="0" y="23813"/>
            <a:ext cx="1828800" cy="914400"/>
          </a:xfrm>
          <a:prstGeom prst="rect">
            <a:avLst/>
          </a:prstGeom>
          <a:noFill/>
          <a:ln w="9525">
            <a:noFill/>
            <a:miter lim="800000"/>
            <a:headEnd/>
            <a:tailEnd/>
          </a:ln>
        </p:spPr>
      </p:pic>
      <p:graphicFrame>
        <p:nvGraphicFramePr>
          <p:cNvPr id="9" name="Content Placeholder 5"/>
          <p:cNvGraphicFramePr>
            <a:graphicFrameLocks noGrp="1"/>
          </p:cNvGraphicFramePr>
          <p:nvPr>
            <p:ph idx="1"/>
            <p:extLst>
              <p:ext uri="{D42A27DB-BD31-4B8C-83A1-F6EECF244321}">
                <p14:modId xmlns:p14="http://schemas.microsoft.com/office/powerpoint/2010/main" val="2259067414"/>
              </p:ext>
            </p:extLst>
          </p:nvPr>
        </p:nvGraphicFramePr>
        <p:xfrm>
          <a:off x="228600" y="1066800"/>
          <a:ext cx="86868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32186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861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49A74F8-9BCE-4667-B861-4EDEE666EF4E}" type="slidenum">
              <a:rPr lang="en-US"/>
              <a:pPr eaLnBrk="1" hangingPunct="1"/>
              <a:t>136</a:t>
            </a:fld>
            <a:endParaRPr lang="en-US" dirty="0"/>
          </a:p>
        </p:txBody>
      </p:sp>
      <p:sp>
        <p:nvSpPr>
          <p:cNvPr id="68612" name="Rectangle 2"/>
          <p:cNvSpPr>
            <a:spLocks noGrp="1" noChangeArrowheads="1"/>
          </p:cNvSpPr>
          <p:nvPr>
            <p:ph type="title"/>
          </p:nvPr>
        </p:nvSpPr>
        <p:spPr>
          <a:xfrm>
            <a:off x="1813560" y="76200"/>
            <a:ext cx="5943600" cy="838200"/>
          </a:xfrm>
        </p:spPr>
        <p:txBody>
          <a:bodyPr/>
          <a:lstStyle/>
          <a:p>
            <a:pPr eaLnBrk="1" hangingPunct="1"/>
            <a:r>
              <a:rPr lang="en-US" dirty="0">
                <a:solidFill>
                  <a:srgbClr val="333399"/>
                </a:solidFill>
              </a:rPr>
              <a:t>Antenna Construction and Ground Station Set Up</a:t>
            </a:r>
            <a:endParaRPr lang="en-US" dirty="0"/>
          </a:p>
        </p:txBody>
      </p:sp>
      <p:sp>
        <p:nvSpPr>
          <p:cNvPr id="68613" name="Rectangle 3"/>
          <p:cNvSpPr>
            <a:spLocks noGrp="1" noChangeArrowheads="1"/>
          </p:cNvSpPr>
          <p:nvPr>
            <p:ph type="body" idx="1"/>
          </p:nvPr>
        </p:nvSpPr>
        <p:spPr/>
        <p:txBody>
          <a:bodyPr/>
          <a:lstStyle/>
          <a:p>
            <a:pPr marL="0" indent="0">
              <a:buNone/>
            </a:pPr>
            <a:endParaRPr lang="en-US" b="0" dirty="0">
              <a:latin typeface="Times New Roman" pitchFamily="18" charset="0"/>
              <a:cs typeface="Times New Roman" pitchFamily="18" charset="0"/>
            </a:endParaRPr>
          </a:p>
          <a:p>
            <a:pPr>
              <a:buFont typeface="Wingdings" pitchFamily="2" charset="2"/>
              <a:buChar char="Ø"/>
            </a:pPr>
            <a:r>
              <a:rPr lang="en-US" b="0" dirty="0">
                <a:latin typeface="Times New Roman" pitchFamily="18" charset="0"/>
                <a:cs typeface="Times New Roman" pitchFamily="18" charset="0"/>
              </a:rPr>
              <a:t>Ground station computers will be set up and connected to antenna in preparation for mission.</a:t>
            </a:r>
          </a:p>
          <a:p>
            <a:pPr>
              <a:buFont typeface="Wingdings" pitchFamily="2" charset="2"/>
              <a:buChar char="Ø"/>
            </a:pPr>
            <a:endParaRPr lang="en-US" b="0" dirty="0">
              <a:latin typeface="Times New Roman" pitchFamily="18" charset="0"/>
              <a:cs typeface="Times New Roman" pitchFamily="18" charset="0"/>
            </a:endParaRPr>
          </a:p>
          <a:p>
            <a:pPr>
              <a:buFont typeface="Wingdings" pitchFamily="2" charset="2"/>
              <a:buChar char="Ø"/>
            </a:pPr>
            <a:r>
              <a:rPr lang="en-US" b="0" dirty="0">
                <a:latin typeface="Times New Roman" pitchFamily="18" charset="0"/>
                <a:cs typeface="Times New Roman" pitchFamily="18" charset="0"/>
              </a:rPr>
              <a:t>Any glitches will be sorted out before launch</a:t>
            </a:r>
          </a:p>
          <a:p>
            <a:pPr lvl="0" eaLnBrk="1" hangingPunct="1">
              <a:buFont typeface="Wingdings" pitchFamily="2" charset="2"/>
              <a:buChar char="Ø"/>
            </a:pPr>
            <a:endParaRPr lang="en-US" b="0" dirty="0">
              <a:solidFill>
                <a:srgbClr val="000000"/>
              </a:solidFill>
              <a:latin typeface="Times New Roman" pitchFamily="18" charset="0"/>
              <a:cs typeface="Times New Roman" pitchFamily="18" charset="0"/>
            </a:endParaRPr>
          </a:p>
        </p:txBody>
      </p:sp>
      <p:sp>
        <p:nvSpPr>
          <p:cNvPr id="6861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861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49A74F8-9BCE-4667-B861-4EDEE666EF4E}" type="slidenum">
              <a:rPr lang="en-US"/>
              <a:pPr eaLnBrk="1" hangingPunct="1"/>
              <a:t>137</a:t>
            </a:fld>
            <a:endParaRPr lang="en-US" dirty="0"/>
          </a:p>
        </p:txBody>
      </p:sp>
      <p:sp>
        <p:nvSpPr>
          <p:cNvPr id="68612" name="Rectangle 2"/>
          <p:cNvSpPr>
            <a:spLocks noGrp="1" noChangeArrowheads="1"/>
          </p:cNvSpPr>
          <p:nvPr>
            <p:ph type="title"/>
          </p:nvPr>
        </p:nvSpPr>
        <p:spPr>
          <a:xfrm>
            <a:off x="1813560" y="76200"/>
            <a:ext cx="5943600" cy="838200"/>
          </a:xfrm>
        </p:spPr>
        <p:txBody>
          <a:bodyPr/>
          <a:lstStyle/>
          <a:p>
            <a:pPr eaLnBrk="1" hangingPunct="1"/>
            <a:r>
              <a:rPr lang="en-US" dirty="0"/>
              <a:t>Field Safety Rules Compliance</a:t>
            </a:r>
          </a:p>
        </p:txBody>
      </p:sp>
      <p:sp>
        <p:nvSpPr>
          <p:cNvPr id="68613" name="Rectangle 3"/>
          <p:cNvSpPr>
            <a:spLocks noGrp="1" noChangeArrowheads="1"/>
          </p:cNvSpPr>
          <p:nvPr>
            <p:ph type="body" idx="1"/>
          </p:nvPr>
        </p:nvSpPr>
        <p:spPr/>
        <p:txBody>
          <a:bodyPr/>
          <a:lstStyle/>
          <a:p>
            <a:pPr lvl="0" eaLnBrk="1" hangingPunct="1">
              <a:buFont typeface="Wingdings" pitchFamily="2" charset="2"/>
              <a:buChar char="Ø"/>
            </a:pPr>
            <a:r>
              <a:rPr lang="en-US" b="0" dirty="0">
                <a:solidFill>
                  <a:srgbClr val="000000"/>
                </a:solidFill>
                <a:latin typeface="Times New Roman" pitchFamily="18" charset="0"/>
                <a:cs typeface="Times New Roman" pitchFamily="18" charset="0"/>
              </a:rPr>
              <a:t>The Mission Operation Manual from previous year will be used with changes. </a:t>
            </a:r>
          </a:p>
          <a:p>
            <a:pPr lvl="0" eaLnBrk="1" hangingPunct="1">
              <a:buFont typeface="Wingdings" pitchFamily="2" charset="2"/>
              <a:buChar char="Ø"/>
            </a:pPr>
            <a:r>
              <a:rPr lang="en-US" b="0" dirty="0">
                <a:solidFill>
                  <a:srgbClr val="000000"/>
                </a:solidFill>
                <a:latin typeface="Times New Roman" pitchFamily="18" charset="0"/>
                <a:cs typeface="Times New Roman" pitchFamily="18" charset="0"/>
              </a:rPr>
              <a:t>Mission Operation Manual will be broken down into two part.</a:t>
            </a:r>
          </a:p>
          <a:p>
            <a:pPr lvl="1" eaLnBrk="1" hangingPunct="1">
              <a:buFont typeface="Wingdings" pitchFamily="2" charset="2"/>
              <a:buChar char="Ø"/>
            </a:pPr>
            <a:r>
              <a:rPr lang="en-US" sz="1800" dirty="0">
                <a:solidFill>
                  <a:srgbClr val="000000"/>
                </a:solidFill>
                <a:latin typeface="Times New Roman" pitchFamily="18" charset="0"/>
                <a:cs typeface="Times New Roman" pitchFamily="18" charset="0"/>
              </a:rPr>
              <a:t>Necessary procedures are imbedded into the Competition Operations and Launch Day Sequence of Events</a:t>
            </a:r>
          </a:p>
          <a:p>
            <a:pPr lvl="1" eaLnBrk="1" hangingPunct="1">
              <a:buFont typeface="Wingdings" pitchFamily="2" charset="2"/>
              <a:buChar char="Ø"/>
            </a:pPr>
            <a:r>
              <a:rPr lang="en-US" sz="1800" dirty="0">
                <a:solidFill>
                  <a:srgbClr val="000000"/>
                </a:solidFill>
                <a:latin typeface="Times New Roman" pitchFamily="18" charset="0"/>
                <a:cs typeface="Times New Roman" pitchFamily="18" charset="0"/>
              </a:rPr>
              <a:t>Manual will contain major tasks to be executed by each team for the time intervals mentioned above</a:t>
            </a:r>
            <a:endParaRPr lang="en-US" sz="1800" b="0" dirty="0">
              <a:solidFill>
                <a:srgbClr val="000000"/>
              </a:solidFill>
              <a:latin typeface="Times New Roman" pitchFamily="18" charset="0"/>
              <a:cs typeface="Times New Roman" pitchFamily="18" charset="0"/>
            </a:endParaRPr>
          </a:p>
          <a:p>
            <a:pPr lvl="0" eaLnBrk="1" hangingPunct="1">
              <a:buFont typeface="Wingdings" pitchFamily="2" charset="2"/>
              <a:buChar char="Ø"/>
            </a:pPr>
            <a:r>
              <a:rPr lang="en-US" b="0" dirty="0">
                <a:solidFill>
                  <a:srgbClr val="000000"/>
                </a:solidFill>
                <a:latin typeface="Times New Roman" pitchFamily="18" charset="0"/>
                <a:cs typeface="Times New Roman" pitchFamily="18" charset="0"/>
              </a:rPr>
              <a:t>Part I- General Mission Operation that includes </a:t>
            </a:r>
            <a:r>
              <a:rPr lang="en-US" b="0" dirty="0" err="1">
                <a:solidFill>
                  <a:srgbClr val="000000"/>
                </a:solidFill>
                <a:latin typeface="Times New Roman" pitchFamily="18" charset="0"/>
                <a:cs typeface="Times New Roman" pitchFamily="18" charset="0"/>
              </a:rPr>
              <a:t>CanSat</a:t>
            </a:r>
            <a:r>
              <a:rPr lang="en-US" b="0" dirty="0">
                <a:solidFill>
                  <a:srgbClr val="000000"/>
                </a:solidFill>
                <a:latin typeface="Times New Roman" pitchFamily="18" charset="0"/>
                <a:cs typeface="Times New Roman" pitchFamily="18" charset="0"/>
              </a:rPr>
              <a:t> Integration, launch Preparation, launch and removal procedures.</a:t>
            </a:r>
          </a:p>
          <a:p>
            <a:pPr lvl="1" eaLnBrk="1" hangingPunct="1">
              <a:buFont typeface="Wingdings" pitchFamily="2" charset="2"/>
              <a:buChar char="Ø"/>
            </a:pPr>
            <a:r>
              <a:rPr lang="en-US" sz="1800" b="0" dirty="0">
                <a:solidFill>
                  <a:srgbClr val="000000"/>
                </a:solidFill>
                <a:latin typeface="Times New Roman" pitchFamily="18" charset="0"/>
                <a:cs typeface="Times New Roman" pitchFamily="18" charset="0"/>
              </a:rPr>
              <a:t>The manual will be organized into three launch-day time intervals</a:t>
            </a:r>
          </a:p>
          <a:p>
            <a:pPr lvl="1" eaLnBrk="1" hangingPunct="1">
              <a:buFont typeface="Arial" pitchFamily="34" charset="0"/>
              <a:buChar char="•"/>
            </a:pPr>
            <a:r>
              <a:rPr lang="en-US" sz="1800" dirty="0">
                <a:solidFill>
                  <a:srgbClr val="FF0000"/>
                </a:solidFill>
                <a:latin typeface="Times New Roman" pitchFamily="18" charset="0"/>
                <a:cs typeface="Times New Roman" pitchFamily="18" charset="0"/>
              </a:rPr>
              <a:t>8AM-12PM</a:t>
            </a:r>
          </a:p>
          <a:p>
            <a:pPr lvl="1" eaLnBrk="1" hangingPunct="1">
              <a:buFont typeface="Arial" pitchFamily="34" charset="0"/>
              <a:buChar char="•"/>
            </a:pPr>
            <a:r>
              <a:rPr lang="en-US" sz="1800" dirty="0">
                <a:solidFill>
                  <a:srgbClr val="FF0000"/>
                </a:solidFill>
                <a:latin typeface="Times New Roman" pitchFamily="18" charset="0"/>
                <a:cs typeface="Times New Roman" pitchFamily="18" charset="0"/>
              </a:rPr>
              <a:t>12-1PM</a:t>
            </a:r>
          </a:p>
          <a:p>
            <a:pPr lvl="1" eaLnBrk="1" hangingPunct="1">
              <a:buFont typeface="Arial" pitchFamily="34" charset="0"/>
              <a:buChar char="•"/>
            </a:pPr>
            <a:r>
              <a:rPr lang="en-US" sz="1800" dirty="0">
                <a:solidFill>
                  <a:srgbClr val="FF0000"/>
                </a:solidFill>
                <a:latin typeface="Times New Roman" pitchFamily="18" charset="0"/>
                <a:cs typeface="Times New Roman" pitchFamily="18" charset="0"/>
              </a:rPr>
              <a:t>1PM- MISSION END</a:t>
            </a:r>
          </a:p>
          <a:p>
            <a:pPr lvl="0" eaLnBrk="1" hangingPunct="1">
              <a:buFont typeface="Wingdings" pitchFamily="2" charset="2"/>
              <a:buChar char="Ø"/>
            </a:pPr>
            <a:r>
              <a:rPr lang="en-US" b="0" dirty="0">
                <a:solidFill>
                  <a:srgbClr val="000000"/>
                </a:solidFill>
                <a:latin typeface="Times New Roman" pitchFamily="18" charset="0"/>
                <a:cs typeface="Times New Roman" pitchFamily="18" charset="0"/>
              </a:rPr>
              <a:t>An example of procedure is provided in the next slide for Part I and Part II</a:t>
            </a:r>
          </a:p>
          <a:p>
            <a:pPr marL="457200" lvl="1" indent="0" eaLnBrk="1" hangingPunct="1">
              <a:buNone/>
            </a:pPr>
            <a:endParaRPr lang="en-US" sz="1800" dirty="0">
              <a:solidFill>
                <a:srgbClr val="FF0000"/>
              </a:solidFill>
              <a:latin typeface="Times New Roman" pitchFamily="18" charset="0"/>
              <a:cs typeface="Times New Roman" pitchFamily="18" charset="0"/>
            </a:endParaRPr>
          </a:p>
          <a:p>
            <a:pPr lvl="1" eaLnBrk="1" hangingPunct="1">
              <a:buFont typeface="Wingdings" pitchFamily="2" charset="2"/>
              <a:buChar char="Ø"/>
            </a:pPr>
            <a:endParaRPr lang="en-US" b="0" dirty="0">
              <a:solidFill>
                <a:srgbClr val="000000"/>
              </a:solidFill>
              <a:latin typeface="Times New Roman" pitchFamily="18" charset="0"/>
              <a:cs typeface="Times New Roman" pitchFamily="18" charset="0"/>
            </a:endParaRPr>
          </a:p>
        </p:txBody>
      </p:sp>
      <p:sp>
        <p:nvSpPr>
          <p:cNvPr id="6861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23053611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Field </a:t>
            </a:r>
            <a:r>
              <a:rPr lang="en-US" dirty="0" err="1"/>
              <a:t>Satefy</a:t>
            </a:r>
            <a:r>
              <a:rPr lang="en-US" dirty="0"/>
              <a:t> Compliance </a:t>
            </a:r>
            <a:r>
              <a:rPr lang="en-US" dirty="0" err="1"/>
              <a:t>Con’t</a:t>
            </a:r>
            <a:endParaRPr lang="en-US" dirty="0"/>
          </a:p>
        </p:txBody>
      </p:sp>
      <p:sp>
        <p:nvSpPr>
          <p:cNvPr id="4" name="Footer Placeholder 3"/>
          <p:cNvSpPr>
            <a:spLocks noGrp="1"/>
          </p:cNvSpPr>
          <p:nvPr>
            <p:ph type="ftr" sz="quarter" idx="11"/>
          </p:nvPr>
        </p:nvSpPr>
        <p:spPr/>
        <p:txBody>
          <a:bodyPr/>
          <a:lstStyle/>
          <a:p>
            <a:pPr>
              <a:defRPr/>
            </a:pPr>
            <a:r>
              <a:rPr lang="en-US" dirty="0" err="1"/>
              <a:t>CanSat</a:t>
            </a:r>
            <a:r>
              <a:rPr lang="en-US" dirty="0"/>
              <a:t> 2015 CDR:  Team 4996 (Phoenix)</a:t>
            </a:r>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138</a:t>
            </a:fld>
            <a:endParaRPr lang="en-US" dirty="0"/>
          </a:p>
        </p:txBody>
      </p:sp>
      <p:pic>
        <p:nvPicPr>
          <p:cNvPr id="8" name="Content Placeholder 7"/>
          <p:cNvPicPr>
            <a:picLocks noGrp="1" noChangeAspect="1"/>
          </p:cNvPicPr>
          <p:nvPr>
            <p:ph idx="1"/>
          </p:nvPr>
        </p:nvPicPr>
        <p:blipFill>
          <a:blip r:embed="rId3"/>
          <a:stretch>
            <a:fillRect/>
          </a:stretch>
        </p:blipFill>
        <p:spPr>
          <a:xfrm>
            <a:off x="381000" y="1103827"/>
            <a:ext cx="3964876" cy="5181600"/>
          </a:xfrm>
          <a:prstGeom prst="rect">
            <a:avLst/>
          </a:prstGeom>
        </p:spPr>
      </p:pic>
      <p:pic>
        <p:nvPicPr>
          <p:cNvPr id="9" name="Picture 8"/>
          <p:cNvPicPr>
            <a:picLocks noChangeAspect="1"/>
          </p:cNvPicPr>
          <p:nvPr/>
        </p:nvPicPr>
        <p:blipFill>
          <a:blip r:embed="rId4"/>
          <a:stretch>
            <a:fillRect/>
          </a:stretch>
        </p:blipFill>
        <p:spPr>
          <a:xfrm>
            <a:off x="4345875" y="1103827"/>
            <a:ext cx="4868845" cy="5181600"/>
          </a:xfrm>
          <a:prstGeom prst="rect">
            <a:avLst/>
          </a:prstGeom>
        </p:spPr>
      </p:pic>
    </p:spTree>
    <p:extLst>
      <p:ext uri="{BB962C8B-B14F-4D97-AF65-F5344CB8AC3E}">
        <p14:creationId xmlns:p14="http://schemas.microsoft.com/office/powerpoint/2010/main" val="2649703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861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49A74F8-9BCE-4667-B861-4EDEE666EF4E}" type="slidenum">
              <a:rPr lang="en-US"/>
              <a:pPr eaLnBrk="1" hangingPunct="1"/>
              <a:t>139</a:t>
            </a:fld>
            <a:endParaRPr lang="en-US" dirty="0"/>
          </a:p>
        </p:txBody>
      </p:sp>
      <p:sp>
        <p:nvSpPr>
          <p:cNvPr id="68612" name="Rectangle 2"/>
          <p:cNvSpPr>
            <a:spLocks noGrp="1" noChangeArrowheads="1"/>
          </p:cNvSpPr>
          <p:nvPr>
            <p:ph type="title"/>
          </p:nvPr>
        </p:nvSpPr>
        <p:spPr>
          <a:xfrm>
            <a:off x="1813560" y="76200"/>
            <a:ext cx="5943600" cy="838200"/>
          </a:xfrm>
        </p:spPr>
        <p:txBody>
          <a:bodyPr/>
          <a:lstStyle/>
          <a:p>
            <a:pPr eaLnBrk="1" hangingPunct="1"/>
            <a:r>
              <a:rPr lang="en-US" dirty="0"/>
              <a:t>Field Safety Rules Compliance</a:t>
            </a:r>
          </a:p>
        </p:txBody>
      </p:sp>
      <p:sp>
        <p:nvSpPr>
          <p:cNvPr id="68613" name="Rectangle 3"/>
          <p:cNvSpPr>
            <a:spLocks noGrp="1" noChangeArrowheads="1"/>
          </p:cNvSpPr>
          <p:nvPr>
            <p:ph type="body" idx="1"/>
          </p:nvPr>
        </p:nvSpPr>
        <p:spPr>
          <a:xfrm>
            <a:off x="228600" y="1143000"/>
            <a:ext cx="8686800" cy="5181600"/>
          </a:xfrm>
        </p:spPr>
        <p:txBody>
          <a:bodyPr/>
          <a:lstStyle/>
          <a:p>
            <a:pPr lvl="0" eaLnBrk="1" hangingPunct="1">
              <a:buFont typeface="Wingdings" pitchFamily="2" charset="2"/>
              <a:buChar char="Ø"/>
            </a:pPr>
            <a:r>
              <a:rPr lang="en-US" b="0" dirty="0">
                <a:solidFill>
                  <a:srgbClr val="000000"/>
                </a:solidFill>
                <a:latin typeface="Times New Roman" pitchFamily="18" charset="0"/>
                <a:cs typeface="Times New Roman" pitchFamily="18" charset="0"/>
              </a:rPr>
              <a:t>Part II- </a:t>
            </a:r>
            <a:r>
              <a:rPr lang="en-US" b="0" dirty="0" err="1">
                <a:solidFill>
                  <a:srgbClr val="000000"/>
                </a:solidFill>
                <a:latin typeface="Times New Roman" pitchFamily="18" charset="0"/>
                <a:cs typeface="Times New Roman" pitchFamily="18" charset="0"/>
              </a:rPr>
              <a:t>CanSat</a:t>
            </a:r>
            <a:r>
              <a:rPr lang="en-US" b="0" dirty="0">
                <a:solidFill>
                  <a:srgbClr val="000000"/>
                </a:solidFill>
                <a:latin typeface="Times New Roman" pitchFamily="18" charset="0"/>
                <a:cs typeface="Times New Roman" pitchFamily="18" charset="0"/>
              </a:rPr>
              <a:t> Preparation &amp; Test and Ground Station Setup</a:t>
            </a:r>
          </a:p>
          <a:p>
            <a:pPr lvl="0" eaLnBrk="1" hangingPunct="1">
              <a:buFont typeface="Wingdings" pitchFamily="2" charset="2"/>
              <a:buChar char="Ø"/>
            </a:pPr>
            <a:r>
              <a:rPr lang="en-US" b="0" dirty="0">
                <a:solidFill>
                  <a:srgbClr val="000000"/>
                </a:solidFill>
                <a:latin typeface="Times New Roman" pitchFamily="18" charset="0"/>
                <a:cs typeface="Times New Roman" pitchFamily="18" charset="0"/>
              </a:rPr>
              <a:t>The </a:t>
            </a:r>
            <a:r>
              <a:rPr lang="en-US" b="0" dirty="0" err="1">
                <a:solidFill>
                  <a:srgbClr val="000000"/>
                </a:solidFill>
                <a:latin typeface="Times New Roman" pitchFamily="18" charset="0"/>
                <a:cs typeface="Times New Roman" pitchFamily="18" charset="0"/>
              </a:rPr>
              <a:t>CanSat</a:t>
            </a:r>
            <a:r>
              <a:rPr lang="en-US" b="0" dirty="0">
                <a:solidFill>
                  <a:srgbClr val="000000"/>
                </a:solidFill>
                <a:latin typeface="Times New Roman" pitchFamily="18" charset="0"/>
                <a:cs typeface="Times New Roman" pitchFamily="18" charset="0"/>
              </a:rPr>
              <a:t> preparation procedures  still needs to be written.</a:t>
            </a:r>
          </a:p>
        </p:txBody>
      </p:sp>
      <p:sp>
        <p:nvSpPr>
          <p:cNvPr id="6861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3853440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pPr eaLnBrk="1" hangingPunct="1"/>
            <a:r>
              <a:rPr lang="en-US" dirty="0"/>
              <a:t>   Physical Layout</a:t>
            </a:r>
            <a:br>
              <a:rPr lang="en-US" dirty="0"/>
            </a:br>
            <a:r>
              <a:rPr lang="en-US" dirty="0"/>
              <a:t>   Full Assembly </a:t>
            </a:r>
          </a:p>
        </p:txBody>
      </p:sp>
      <p:sp>
        <p:nvSpPr>
          <p:cNvPr id="148481"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148482"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3E4962A9-14A7-4593-881C-BA1F263D83A9}" type="slidenum">
              <a:rPr lang="en-US" smtClean="0">
                <a:cs typeface="Arial" charset="0"/>
              </a:rPr>
              <a:pPr fontAlgn="base">
                <a:spcBef>
                  <a:spcPct val="0"/>
                </a:spcBef>
                <a:spcAft>
                  <a:spcPct val="0"/>
                </a:spcAft>
              </a:pPr>
              <a:t>14</a:t>
            </a:fld>
            <a:endParaRPr lang="en-US">
              <a:cs typeface="Arial" charset="0"/>
            </a:endParaRPr>
          </a:p>
        </p:txBody>
      </p:sp>
      <p:sp>
        <p:nvSpPr>
          <p:cNvPr id="148484"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rPr>
              <a:t>Presenter: Ruben Perez</a:t>
            </a:r>
          </a:p>
        </p:txBody>
      </p:sp>
      <p:pic>
        <p:nvPicPr>
          <p:cNvPr id="14848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24200" y="1143000"/>
            <a:ext cx="2743200" cy="522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5562600" y="2057400"/>
            <a:ext cx="13716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6934200" y="1828800"/>
                <a:ext cx="1219200" cy="923330"/>
              </a:xfrm>
              <a:prstGeom prst="rect">
                <a:avLst/>
              </a:prstGeom>
              <a:noFill/>
            </p:spPr>
            <p:txBody>
              <a:bodyPr wrap="square" rtlCol="0">
                <a:spAutoFit/>
              </a:bodyPr>
              <a:lstStyle/>
              <a:p>
                <a:r>
                  <a:rPr lang="en-US" dirty="0"/>
                  <a:t>Container</a:t>
                </a:r>
              </a:p>
              <a:p>
                <a:pPr lvl="0"/>
                <a14:m>
                  <m:oMathPara xmlns:m="http://schemas.openxmlformats.org/officeDocument/2006/math">
                    <m:oMathParaPr>
                      <m:jc m:val="centerGroup"/>
                    </m:oMathParaPr>
                    <m:oMath xmlns:m="http://schemas.openxmlformats.org/officeDocument/2006/math">
                      <m:r>
                        <a:rPr lang="en-US" i="1">
                          <a:solidFill>
                            <a:srgbClr val="000000"/>
                          </a:solidFill>
                          <a:latin typeface="Cambria Math"/>
                          <a:ea typeface="Cambria Math"/>
                        </a:rPr>
                        <m:t>∅=4.8 </m:t>
                      </m:r>
                      <m:r>
                        <a:rPr lang="en-US" i="1">
                          <a:solidFill>
                            <a:srgbClr val="000000"/>
                          </a:solidFill>
                          <a:latin typeface="Cambria Math"/>
                          <a:ea typeface="Cambria Math"/>
                        </a:rPr>
                        <m:t>𝑖𝑛</m:t>
                      </m:r>
                    </m:oMath>
                  </m:oMathPara>
                </a14:m>
                <a:endParaRPr lang="en-US" dirty="0">
                  <a:solidFill>
                    <a:srgbClr val="0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934200" y="1828800"/>
                <a:ext cx="1219200" cy="923330"/>
              </a:xfrm>
              <a:prstGeom prst="rect">
                <a:avLst/>
              </a:prstGeom>
              <a:blipFill rotWithShape="1">
                <a:blip r:embed="rId4"/>
                <a:stretch>
                  <a:fillRect l="-4500" t="-3311" r="-1000"/>
                </a:stretch>
              </a:blipFill>
            </p:spPr>
            <p:txBody>
              <a:bodyPr/>
              <a:lstStyle/>
              <a:p>
                <a:r>
                  <a:rPr lang="en-US">
                    <a:noFill/>
                  </a:rPr>
                  <a:t> </a:t>
                </a:r>
              </a:p>
            </p:txBody>
          </p:sp>
        </mc:Fallback>
      </mc:AlternateContent>
      <p:cxnSp>
        <p:nvCxnSpPr>
          <p:cNvPr id="8" name="Straight Arrow Connector 7"/>
          <p:cNvCxnSpPr/>
          <p:nvPr/>
        </p:nvCxnSpPr>
        <p:spPr>
          <a:xfrm flipH="1">
            <a:off x="5181600" y="3886200"/>
            <a:ext cx="17526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6934200" y="3701534"/>
                <a:ext cx="1981200" cy="923330"/>
              </a:xfrm>
              <a:prstGeom prst="rect">
                <a:avLst/>
              </a:prstGeom>
              <a:noFill/>
            </p:spPr>
            <p:txBody>
              <a:bodyPr wrap="square" rtlCol="0">
                <a:spAutoFit/>
              </a:bodyPr>
              <a:lstStyle/>
              <a:p>
                <a:r>
                  <a:rPr lang="en-US" dirty="0"/>
                  <a:t>Science Vehicle</a:t>
                </a:r>
              </a:p>
              <a:p>
                <a:pPr lvl="0"/>
                <a14:m>
                  <m:oMathPara xmlns:m="http://schemas.openxmlformats.org/officeDocument/2006/math">
                    <m:oMathParaPr>
                      <m:jc m:val="centerGroup"/>
                    </m:oMathParaPr>
                    <m:oMath xmlns:m="http://schemas.openxmlformats.org/officeDocument/2006/math">
                      <m:r>
                        <a:rPr lang="en-US" i="1">
                          <a:solidFill>
                            <a:srgbClr val="000000"/>
                          </a:solidFill>
                          <a:latin typeface="Cambria Math"/>
                          <a:ea typeface="Cambria Math"/>
                        </a:rPr>
                        <m:t>∅=4 </m:t>
                      </m:r>
                      <m:r>
                        <a:rPr lang="en-US" i="1">
                          <a:solidFill>
                            <a:srgbClr val="000000"/>
                          </a:solidFill>
                          <a:latin typeface="Cambria Math"/>
                          <a:ea typeface="Cambria Math"/>
                        </a:rPr>
                        <m:t>𝑖𝑛</m:t>
                      </m:r>
                    </m:oMath>
                  </m:oMathPara>
                </a14:m>
                <a:endParaRPr lang="en-US" dirty="0">
                  <a:solidFill>
                    <a:srgbClr val="000000"/>
                  </a:solidFill>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701534"/>
                <a:ext cx="1981200" cy="923330"/>
              </a:xfrm>
              <a:prstGeom prst="rect">
                <a:avLst/>
              </a:prstGeom>
              <a:blipFill rotWithShape="1">
                <a:blip r:embed="rId5"/>
                <a:stretch>
                  <a:fillRect l="-2769" t="-3289"/>
                </a:stretch>
              </a:blipFill>
            </p:spPr>
            <p:txBody>
              <a:bodyPr/>
              <a:lstStyle/>
              <a:p>
                <a:r>
                  <a:rPr lang="en-US">
                    <a:noFill/>
                  </a:rPr>
                  <a:t> </a:t>
                </a:r>
              </a:p>
            </p:txBody>
          </p:sp>
        </mc:Fallback>
      </mc:AlternateContent>
      <p:cxnSp>
        <p:nvCxnSpPr>
          <p:cNvPr id="12" name="Straight Arrow Connector 11"/>
          <p:cNvCxnSpPr/>
          <p:nvPr/>
        </p:nvCxnSpPr>
        <p:spPr>
          <a:xfrm flipH="1">
            <a:off x="4419600" y="5334000"/>
            <a:ext cx="25146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6934200" y="5149334"/>
            <a:ext cx="2590800" cy="369332"/>
          </a:xfrm>
          <a:prstGeom prst="rect">
            <a:avLst/>
          </a:prstGeom>
          <a:noFill/>
        </p:spPr>
        <p:txBody>
          <a:bodyPr wrap="square" rtlCol="0">
            <a:spAutoFit/>
          </a:bodyPr>
          <a:lstStyle/>
          <a:p>
            <a:r>
              <a:rPr lang="en-US" dirty="0"/>
              <a:t>Release Mechanism </a:t>
            </a:r>
          </a:p>
        </p:txBody>
      </p:sp>
      <p:cxnSp>
        <p:nvCxnSpPr>
          <p:cNvPr id="15" name="Straight Connector 14"/>
          <p:cNvCxnSpPr/>
          <p:nvPr/>
        </p:nvCxnSpPr>
        <p:spPr>
          <a:xfrm flipH="1">
            <a:off x="1371600" y="1219200"/>
            <a:ext cx="16764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H="1">
            <a:off x="1371600" y="6187440"/>
            <a:ext cx="16764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1386840" y="1169432"/>
            <a:ext cx="0" cy="205740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1386840" y="3645932"/>
            <a:ext cx="0" cy="2541508"/>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944880" y="3276600"/>
            <a:ext cx="1143000" cy="369332"/>
          </a:xfrm>
          <a:prstGeom prst="rect">
            <a:avLst/>
          </a:prstGeom>
          <a:noFill/>
        </p:spPr>
        <p:txBody>
          <a:bodyPr wrap="square" rtlCol="0">
            <a:spAutoFit/>
          </a:bodyPr>
          <a:lstStyle/>
          <a:p>
            <a:r>
              <a:rPr lang="en-US" dirty="0"/>
              <a:t>11.5 in</a:t>
            </a:r>
          </a:p>
        </p:txBody>
      </p:sp>
      <p:cxnSp>
        <p:nvCxnSpPr>
          <p:cNvPr id="31" name="Straight Connector 30"/>
          <p:cNvCxnSpPr/>
          <p:nvPr/>
        </p:nvCxnSpPr>
        <p:spPr>
          <a:xfrm flipH="1">
            <a:off x="2514600" y="2590800"/>
            <a:ext cx="5334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025" name="Straight Connector 1024"/>
          <p:cNvCxnSpPr/>
          <p:nvPr/>
        </p:nvCxnSpPr>
        <p:spPr>
          <a:xfrm flipH="1">
            <a:off x="2514600" y="5867400"/>
            <a:ext cx="5334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028" name="Straight Arrow Connector 1027"/>
          <p:cNvCxnSpPr/>
          <p:nvPr/>
        </p:nvCxnSpPr>
        <p:spPr>
          <a:xfrm flipV="1">
            <a:off x="2514600" y="2590800"/>
            <a:ext cx="0" cy="1480066"/>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cxnSp>
        <p:nvCxnSpPr>
          <p:cNvPr id="1030" name="Straight Arrow Connector 1029"/>
          <p:cNvCxnSpPr/>
          <p:nvPr/>
        </p:nvCxnSpPr>
        <p:spPr>
          <a:xfrm>
            <a:off x="2514600" y="4419600"/>
            <a:ext cx="0" cy="144780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032" name="TextBox 1031"/>
          <p:cNvSpPr txBox="1"/>
          <p:nvPr/>
        </p:nvSpPr>
        <p:spPr>
          <a:xfrm>
            <a:off x="2209800" y="4070866"/>
            <a:ext cx="838200" cy="369332"/>
          </a:xfrm>
          <a:prstGeom prst="rect">
            <a:avLst/>
          </a:prstGeom>
          <a:noFill/>
        </p:spPr>
        <p:txBody>
          <a:bodyPr wrap="square" rtlCol="0">
            <a:spAutoFit/>
          </a:bodyPr>
          <a:lstStyle/>
          <a:p>
            <a:r>
              <a:rPr lang="en-US" dirty="0"/>
              <a:t>8.0 in</a:t>
            </a:r>
          </a:p>
        </p:txBody>
      </p:sp>
      <p:sp>
        <p:nvSpPr>
          <p:cNvPr id="25" name="5-Point Star 24"/>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00841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963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E4AE046-D35B-4A3C-8137-319EB2F74B05}" type="slidenum">
              <a:rPr lang="en-US"/>
              <a:pPr eaLnBrk="1" hangingPunct="1"/>
              <a:t>140</a:t>
            </a:fld>
            <a:endParaRPr lang="en-US" dirty="0"/>
          </a:p>
        </p:txBody>
      </p:sp>
      <p:sp>
        <p:nvSpPr>
          <p:cNvPr id="69636" name="Rectangle 2"/>
          <p:cNvSpPr>
            <a:spLocks noGrp="1" noChangeArrowheads="1"/>
          </p:cNvSpPr>
          <p:nvPr>
            <p:ph type="title"/>
          </p:nvPr>
        </p:nvSpPr>
        <p:spPr/>
        <p:txBody>
          <a:bodyPr/>
          <a:lstStyle/>
          <a:p>
            <a:pPr eaLnBrk="1" hangingPunct="1"/>
            <a:r>
              <a:rPr lang="en-US" dirty="0"/>
              <a:t>  CanSat Location and Recovery</a:t>
            </a:r>
          </a:p>
        </p:txBody>
      </p:sp>
      <p:sp>
        <p:nvSpPr>
          <p:cNvPr id="69637" name="Rectangle 3"/>
          <p:cNvSpPr>
            <a:spLocks noGrp="1" noChangeArrowheads="1"/>
          </p:cNvSpPr>
          <p:nvPr>
            <p:ph type="body" idx="1"/>
          </p:nvPr>
        </p:nvSpPr>
        <p:spPr/>
        <p:txBody>
          <a:bodyPr/>
          <a:lstStyle/>
          <a:p>
            <a:pPr>
              <a:buFont typeface="Wingdings" panose="05000000000000000000" pitchFamily="2" charset="2"/>
              <a:buChar char="Ø"/>
            </a:pPr>
            <a:r>
              <a:rPr lang="en-US" b="0" dirty="0">
                <a:cs typeface="Times New Roman" panose="02020603050405020304" pitchFamily="18" charset="0"/>
              </a:rPr>
              <a:t>The container and Payload will be painted neon pink.</a:t>
            </a:r>
          </a:p>
          <a:p>
            <a:pPr>
              <a:buFont typeface="Wingdings" panose="05000000000000000000" pitchFamily="2" charset="2"/>
              <a:buChar char="Ø"/>
            </a:pPr>
            <a:r>
              <a:rPr lang="en-US" b="0" dirty="0">
                <a:cs typeface="Times New Roman" panose="02020603050405020304" pitchFamily="18" charset="0"/>
              </a:rPr>
              <a:t>The school address will be written on the Container and Payload</a:t>
            </a:r>
          </a:p>
          <a:p>
            <a:pPr>
              <a:buFont typeface="Wingdings" panose="05000000000000000000" pitchFamily="2" charset="2"/>
              <a:buChar char="Ø"/>
            </a:pPr>
            <a:endParaRPr lang="en-US" dirty="0"/>
          </a:p>
        </p:txBody>
      </p:sp>
      <p:sp>
        <p:nvSpPr>
          <p:cNvPr id="6963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963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E4AE046-D35B-4A3C-8137-319EB2F74B05}" type="slidenum">
              <a:rPr lang="en-US"/>
              <a:pPr eaLnBrk="1" hangingPunct="1"/>
              <a:t>141</a:t>
            </a:fld>
            <a:endParaRPr lang="en-US" dirty="0"/>
          </a:p>
        </p:txBody>
      </p:sp>
      <p:sp>
        <p:nvSpPr>
          <p:cNvPr id="69636" name="Rectangle 2"/>
          <p:cNvSpPr>
            <a:spLocks noGrp="1" noChangeArrowheads="1"/>
          </p:cNvSpPr>
          <p:nvPr>
            <p:ph type="title"/>
          </p:nvPr>
        </p:nvSpPr>
        <p:spPr/>
        <p:txBody>
          <a:bodyPr/>
          <a:lstStyle/>
          <a:p>
            <a:pPr algn="ctr" eaLnBrk="1" hangingPunct="1"/>
            <a:r>
              <a:rPr lang="en-US" dirty="0"/>
              <a:t>Mission Rehearsal Activities </a:t>
            </a:r>
          </a:p>
        </p:txBody>
      </p:sp>
      <p:sp>
        <p:nvSpPr>
          <p:cNvPr id="69637" name="Rectangle 3"/>
          <p:cNvSpPr>
            <a:spLocks noGrp="1" noChangeArrowheads="1"/>
          </p:cNvSpPr>
          <p:nvPr>
            <p:ph type="body" idx="1"/>
          </p:nvPr>
        </p:nvSpPr>
        <p:spPr/>
        <p:txBody>
          <a:bodyPr/>
          <a:lstStyle/>
          <a:p>
            <a:pPr>
              <a:buFont typeface="Wingdings" panose="05000000000000000000" pitchFamily="2" charset="2"/>
              <a:buChar char="Ø"/>
            </a:pPr>
            <a:r>
              <a:rPr lang="en-US" dirty="0"/>
              <a:t>Ground system radio link check procedure</a:t>
            </a:r>
          </a:p>
          <a:p>
            <a:pPr lvl="1">
              <a:buFont typeface="Wingdings" panose="05000000000000000000" pitchFamily="2" charset="2"/>
              <a:buChar char="Ø"/>
            </a:pPr>
            <a:r>
              <a:rPr lang="en-US" sz="2000" dirty="0"/>
              <a:t>Two </a:t>
            </a:r>
            <a:r>
              <a:rPr lang="en-US" sz="2000" dirty="0" err="1"/>
              <a:t>xbee</a:t>
            </a:r>
            <a:r>
              <a:rPr lang="en-US" sz="2000" dirty="0"/>
              <a:t> </a:t>
            </a:r>
            <a:r>
              <a:rPr lang="en-US" sz="2000" dirty="0" err="1"/>
              <a:t>adapater</a:t>
            </a:r>
            <a:r>
              <a:rPr lang="en-US" sz="2000" dirty="0"/>
              <a:t> were used. One was connected to the computer and the other connected to the electronics. Testing was done in order to determine if data was being transmitted into the FSW and that was successful.</a:t>
            </a:r>
          </a:p>
          <a:p>
            <a:pPr>
              <a:buFont typeface="Wingdings" panose="05000000000000000000" pitchFamily="2" charset="2"/>
              <a:buChar char="Ø"/>
            </a:pPr>
            <a:r>
              <a:rPr lang="en-US" dirty="0"/>
              <a:t>Loading the egg payload</a:t>
            </a:r>
          </a:p>
          <a:p>
            <a:pPr lvl="1">
              <a:buFont typeface="Wingdings" panose="05000000000000000000" pitchFamily="2" charset="2"/>
              <a:buChar char="Ø"/>
            </a:pPr>
            <a:r>
              <a:rPr lang="en-US" sz="2000" dirty="0"/>
              <a:t>The egg will be placed inside a cardboard container and surrounded by foam on the inside. This has been tested by dropping the egg and seeing that it survives the fall. </a:t>
            </a:r>
          </a:p>
          <a:p>
            <a:pPr>
              <a:buFont typeface="Wingdings" panose="05000000000000000000" pitchFamily="2" charset="2"/>
              <a:buChar char="Ø"/>
            </a:pPr>
            <a:r>
              <a:rPr lang="en-US" dirty="0"/>
              <a:t>Powering on/off the </a:t>
            </a:r>
            <a:r>
              <a:rPr lang="en-US" dirty="0" err="1"/>
              <a:t>CanSat</a:t>
            </a:r>
            <a:endParaRPr lang="en-US" dirty="0"/>
          </a:p>
          <a:p>
            <a:pPr lvl="1">
              <a:buFont typeface="Wingdings" panose="05000000000000000000" pitchFamily="2" charset="2"/>
              <a:buChar char="Ø"/>
            </a:pPr>
            <a:r>
              <a:rPr lang="en-US" sz="2000" dirty="0"/>
              <a:t>The use of a switch and an LED light to determine if the </a:t>
            </a:r>
            <a:r>
              <a:rPr lang="en-US" sz="2000" dirty="0" err="1"/>
              <a:t>CanSat</a:t>
            </a:r>
            <a:r>
              <a:rPr lang="en-US" sz="2000" dirty="0"/>
              <a:t> is on/off.</a:t>
            </a:r>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
        <p:nvSpPr>
          <p:cNvPr id="6963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6770660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963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E4AE046-D35B-4A3C-8137-319EB2F74B05}" type="slidenum">
              <a:rPr lang="en-US"/>
              <a:pPr eaLnBrk="1" hangingPunct="1"/>
              <a:t>142</a:t>
            </a:fld>
            <a:endParaRPr lang="en-US" dirty="0"/>
          </a:p>
        </p:txBody>
      </p:sp>
      <p:sp>
        <p:nvSpPr>
          <p:cNvPr id="69636" name="Rectangle 2"/>
          <p:cNvSpPr>
            <a:spLocks noGrp="1" noChangeArrowheads="1"/>
          </p:cNvSpPr>
          <p:nvPr>
            <p:ph type="title"/>
          </p:nvPr>
        </p:nvSpPr>
        <p:spPr/>
        <p:txBody>
          <a:bodyPr/>
          <a:lstStyle/>
          <a:p>
            <a:pPr algn="ctr" eaLnBrk="1" hangingPunct="1"/>
            <a:r>
              <a:rPr lang="en-US" dirty="0"/>
              <a:t>Mission Rehearsal Activities </a:t>
            </a:r>
          </a:p>
        </p:txBody>
      </p:sp>
      <p:sp>
        <p:nvSpPr>
          <p:cNvPr id="69637" name="Rectangle 3"/>
          <p:cNvSpPr>
            <a:spLocks noGrp="1" noChangeArrowheads="1"/>
          </p:cNvSpPr>
          <p:nvPr>
            <p:ph type="body" idx="1"/>
          </p:nvPr>
        </p:nvSpPr>
        <p:spPr/>
        <p:txBody>
          <a:bodyPr/>
          <a:lstStyle/>
          <a:p>
            <a:pPr>
              <a:buFont typeface="Wingdings" panose="05000000000000000000" pitchFamily="2" charset="2"/>
              <a:buChar char="Ø"/>
            </a:pPr>
            <a:r>
              <a:rPr lang="en-US" sz="2000" dirty="0"/>
              <a:t>Launch configuration preparations</a:t>
            </a:r>
          </a:p>
          <a:p>
            <a:pPr lvl="1">
              <a:buFont typeface="Wingdings" panose="05000000000000000000" pitchFamily="2" charset="2"/>
              <a:buChar char="Ø"/>
            </a:pPr>
            <a:r>
              <a:rPr lang="en-US" sz="2000" dirty="0"/>
              <a:t>A rocket similar to the one that is use in the competition will be made and used to test the placement of the </a:t>
            </a:r>
            <a:r>
              <a:rPr lang="en-US" sz="2000" dirty="0" err="1"/>
              <a:t>CanSat</a:t>
            </a:r>
            <a:r>
              <a:rPr lang="en-US" sz="2000" dirty="0"/>
              <a:t>.</a:t>
            </a:r>
          </a:p>
          <a:p>
            <a:pPr>
              <a:buFont typeface="Wingdings" panose="05000000000000000000" pitchFamily="2" charset="2"/>
              <a:buChar char="Ø"/>
            </a:pPr>
            <a:r>
              <a:rPr lang="en-US" sz="2000" dirty="0"/>
              <a:t>Loading the </a:t>
            </a:r>
            <a:r>
              <a:rPr lang="en-US" sz="2000" dirty="0" err="1"/>
              <a:t>CanSat</a:t>
            </a:r>
            <a:r>
              <a:rPr lang="en-US" sz="2000" dirty="0"/>
              <a:t> in the launch vehicle</a:t>
            </a:r>
          </a:p>
          <a:p>
            <a:pPr lvl="1">
              <a:buFont typeface="Wingdings" panose="05000000000000000000" pitchFamily="2" charset="2"/>
              <a:buChar char="Ø"/>
            </a:pPr>
            <a:r>
              <a:rPr lang="en-US" sz="1600" dirty="0"/>
              <a:t>The size of the max inner tubing of the container will be bought in order to test that the payload fits perfectly.  </a:t>
            </a:r>
            <a:endParaRPr lang="en-US" sz="2000" dirty="0"/>
          </a:p>
          <a:p>
            <a:pPr>
              <a:buFont typeface="Wingdings" panose="05000000000000000000" pitchFamily="2" charset="2"/>
              <a:buChar char="Ø"/>
            </a:pPr>
            <a:r>
              <a:rPr lang="en-US" sz="2000" dirty="0"/>
              <a:t>Telemetry processing, archiving, and analysis</a:t>
            </a:r>
          </a:p>
          <a:p>
            <a:pPr lvl="1">
              <a:buFont typeface="Wingdings" panose="05000000000000000000" pitchFamily="2" charset="2"/>
              <a:buChar char="Ø"/>
            </a:pPr>
            <a:r>
              <a:rPr lang="en-US" sz="1600" dirty="0"/>
              <a:t>When the electronics are all connected to the PCB a test will be done to determine if the electronics are working properly and transmitting/receiving data</a:t>
            </a:r>
            <a:r>
              <a:rPr lang="en-US" sz="2000" dirty="0"/>
              <a:t>.</a:t>
            </a:r>
          </a:p>
          <a:p>
            <a:pPr>
              <a:buFont typeface="Wingdings" panose="05000000000000000000" pitchFamily="2" charset="2"/>
              <a:buChar char="Ø"/>
            </a:pPr>
            <a:r>
              <a:rPr lang="en-US" sz="2000" dirty="0"/>
              <a:t>Recovery</a:t>
            </a:r>
          </a:p>
          <a:p>
            <a:pPr lvl="1">
              <a:buFont typeface="Wingdings" panose="05000000000000000000" pitchFamily="2" charset="2"/>
              <a:buChar char="Ø"/>
            </a:pPr>
            <a:r>
              <a:rPr lang="en-US" sz="1600" dirty="0"/>
              <a:t>Members of this team will practice keeping track of the </a:t>
            </a:r>
            <a:r>
              <a:rPr lang="en-US" sz="1600" dirty="0" err="1"/>
              <a:t>cansat</a:t>
            </a:r>
            <a:r>
              <a:rPr lang="en-US" sz="1600" dirty="0"/>
              <a:t> visually (with binoculars) during our fully </a:t>
            </a:r>
            <a:r>
              <a:rPr lang="en-US" sz="1600"/>
              <a:t>integrated test</a:t>
            </a:r>
            <a:endParaRPr lang="en-US" sz="1600" dirty="0"/>
          </a:p>
          <a:p>
            <a:pPr>
              <a:buFont typeface="Wingdings" panose="05000000000000000000" pitchFamily="2" charset="2"/>
              <a:buChar char="Ø"/>
            </a:pPr>
            <a:endParaRPr lang="en-US" dirty="0"/>
          </a:p>
        </p:txBody>
      </p:sp>
      <p:sp>
        <p:nvSpPr>
          <p:cNvPr id="6963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7200322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Grp="1" noChangeArrowheads="1"/>
          </p:cNvSpPr>
          <p:nvPr>
            <p:ph type="ftr"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171" name="Rectangle 6"/>
          <p:cNvSpPr>
            <a:spLocks noGrp="1" noChangeArrowheads="1"/>
          </p:cNvSpPr>
          <p:nvPr>
            <p:ph type="sldNum"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C8E8A40-1831-43ED-B772-5D6C0B7D917B}" type="slidenum">
              <a:rPr lang="en-US"/>
              <a:pPr eaLnBrk="1" hangingPunct="1"/>
              <a:t>143</a:t>
            </a:fld>
            <a:endParaRPr lang="en-US" dirty="0"/>
          </a:p>
        </p:txBody>
      </p:sp>
      <p:sp>
        <p:nvSpPr>
          <p:cNvPr id="7172" name="Rectangle 4"/>
          <p:cNvSpPr>
            <a:spLocks noGrp="1" noChangeArrowheads="1"/>
          </p:cNvSpPr>
          <p:nvPr>
            <p:ph type="ctrTitle"/>
          </p:nvPr>
        </p:nvSpPr>
        <p:spPr/>
        <p:txBody>
          <a:bodyPr/>
          <a:lstStyle/>
          <a:p>
            <a:pPr eaLnBrk="1" hangingPunct="1"/>
            <a:r>
              <a:rPr lang="en-US" dirty="0"/>
              <a:t>Requirements Compliance</a:t>
            </a:r>
          </a:p>
        </p:txBody>
      </p:sp>
      <p:sp>
        <p:nvSpPr>
          <p:cNvPr id="7173" name="Rectangle 5"/>
          <p:cNvSpPr>
            <a:spLocks noGrp="1" noChangeArrowheads="1"/>
          </p:cNvSpPr>
          <p:nvPr>
            <p:ph type="subTitle" idx="1"/>
          </p:nvPr>
        </p:nvSpPr>
        <p:spPr/>
        <p:txBody>
          <a:bodyPr/>
          <a:lstStyle/>
          <a:p>
            <a:pPr eaLnBrk="1" hangingPunct="1"/>
            <a:r>
              <a:rPr lang="en-US" dirty="0"/>
              <a:t>Ruben Perez</a:t>
            </a:r>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4397394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300" dirty="0"/>
              <a:t>  Requirements Compliance Overview</a:t>
            </a:r>
          </a:p>
        </p:txBody>
      </p:sp>
      <p:sp>
        <p:nvSpPr>
          <p:cNvPr id="3" name="Content Placeholder 2"/>
          <p:cNvSpPr>
            <a:spLocks noGrp="1"/>
          </p:cNvSpPr>
          <p:nvPr>
            <p:ph idx="1"/>
          </p:nvPr>
        </p:nvSpPr>
        <p:spPr/>
        <p:txBody>
          <a:bodyPr/>
          <a:lstStyle/>
          <a:p>
            <a:pPr marL="0" lvl="0" indent="0">
              <a:buNone/>
            </a:pPr>
            <a:endParaRPr lang="en-US" sz="2000" b="0" dirty="0">
              <a:solidFill>
                <a:srgbClr val="000000"/>
              </a:solidFill>
              <a:latin typeface="Times New Roman" pitchFamily="18" charset="0"/>
              <a:cs typeface="Times New Roman" pitchFamily="18" charset="0"/>
            </a:endParaRPr>
          </a:p>
          <a:p>
            <a:pPr lvl="0">
              <a:buFont typeface="Wingdings" pitchFamily="2" charset="2"/>
              <a:buChar char="Ø"/>
            </a:pPr>
            <a:r>
              <a:rPr lang="en-US" b="0" dirty="0">
                <a:solidFill>
                  <a:srgbClr val="000000"/>
                </a:solidFill>
                <a:cs typeface="Times New Roman" pitchFamily="18" charset="0"/>
              </a:rPr>
              <a:t>Design of the CanSat complies to most of the requirements. </a:t>
            </a:r>
          </a:p>
          <a:p>
            <a:pPr lvl="0">
              <a:buFont typeface="Wingdings" pitchFamily="2" charset="2"/>
              <a:buChar char="Ø"/>
            </a:pPr>
            <a:endParaRPr lang="en-US" b="0" dirty="0">
              <a:solidFill>
                <a:srgbClr val="000000"/>
              </a:solidFill>
              <a:cs typeface="Times New Roman" pitchFamily="18" charset="0"/>
            </a:endParaRPr>
          </a:p>
          <a:p>
            <a:pPr lvl="0">
              <a:buFont typeface="Wingdings" pitchFamily="2" charset="2"/>
              <a:buChar char="Ø"/>
            </a:pPr>
            <a:r>
              <a:rPr lang="en-US" b="0" dirty="0">
                <a:solidFill>
                  <a:srgbClr val="000000"/>
                </a:solidFill>
                <a:cs typeface="Times New Roman" pitchFamily="18" charset="0"/>
              </a:rPr>
              <a:t>Those that remain depend on testing which will be done in the future</a:t>
            </a:r>
          </a:p>
          <a:p>
            <a:pPr lvl="0">
              <a:buFont typeface="Wingdings" pitchFamily="2" charset="2"/>
              <a:buChar char="Ø"/>
            </a:pPr>
            <a:endParaRPr lang="en-US" b="0" dirty="0">
              <a:solidFill>
                <a:srgbClr val="000000"/>
              </a:solidFill>
              <a:cs typeface="Times New Roman" pitchFamily="18" charset="0"/>
            </a:endParaRPr>
          </a:p>
          <a:p>
            <a:pPr lvl="0">
              <a:buFont typeface="Wingdings" pitchFamily="2" charset="2"/>
              <a:buChar char="Ø"/>
            </a:pPr>
            <a:r>
              <a:rPr lang="en-US" b="0" dirty="0">
                <a:solidFill>
                  <a:srgbClr val="000000"/>
                </a:solidFill>
                <a:cs typeface="Times New Roman" pitchFamily="18" charset="0"/>
              </a:rPr>
              <a:t>The following Color Code was used:</a:t>
            </a:r>
          </a:p>
          <a:p>
            <a:pPr lvl="2">
              <a:buFont typeface="Wingdings" pitchFamily="2" charset="2"/>
              <a:buChar char="Ø"/>
            </a:pPr>
            <a:r>
              <a:rPr lang="en-US" sz="1800" dirty="0">
                <a:solidFill>
                  <a:srgbClr val="00B050"/>
                </a:solidFill>
                <a:cs typeface="Times New Roman" pitchFamily="18" charset="0"/>
              </a:rPr>
              <a:t>Green</a:t>
            </a:r>
            <a:r>
              <a:rPr lang="en-US" sz="1800" dirty="0">
                <a:solidFill>
                  <a:srgbClr val="000000"/>
                </a:solidFill>
                <a:cs typeface="Times New Roman" pitchFamily="18" charset="0"/>
              </a:rPr>
              <a:t>: Full Compliance</a:t>
            </a:r>
          </a:p>
          <a:p>
            <a:pPr lvl="2">
              <a:buFont typeface="Wingdings" pitchFamily="2" charset="2"/>
              <a:buChar char="Ø"/>
            </a:pPr>
            <a:r>
              <a:rPr lang="en-US" sz="1800" dirty="0">
                <a:solidFill>
                  <a:srgbClr val="FFC000"/>
                </a:solidFill>
                <a:cs typeface="Times New Roman" pitchFamily="18" charset="0"/>
              </a:rPr>
              <a:t>Yellow</a:t>
            </a:r>
            <a:r>
              <a:rPr lang="en-US" sz="1800" dirty="0">
                <a:solidFill>
                  <a:srgbClr val="000000"/>
                </a:solidFill>
                <a:cs typeface="Times New Roman" pitchFamily="18" charset="0"/>
              </a:rPr>
              <a:t>: Partial Compliance (tests not completed yet but planned)</a:t>
            </a:r>
          </a:p>
          <a:p>
            <a:pPr lvl="2">
              <a:buFont typeface="Wingdings" pitchFamily="2" charset="2"/>
              <a:buChar char="Ø"/>
            </a:pPr>
            <a:r>
              <a:rPr lang="en-US" sz="1800" dirty="0">
                <a:solidFill>
                  <a:srgbClr val="FF0000"/>
                </a:solidFill>
                <a:cs typeface="Times New Roman" pitchFamily="18" charset="0"/>
              </a:rPr>
              <a:t>Red</a:t>
            </a:r>
            <a:r>
              <a:rPr lang="en-US" sz="1800" dirty="0">
                <a:solidFill>
                  <a:srgbClr val="000000"/>
                </a:solidFill>
                <a:cs typeface="Times New Roman" pitchFamily="18" charset="0"/>
              </a:rPr>
              <a:t>: No Compliance  </a:t>
            </a:r>
            <a:br>
              <a:rPr lang="en-US" sz="1800" dirty="0">
                <a:solidFill>
                  <a:srgbClr val="000000"/>
                </a:solidFill>
                <a:cs typeface="Times New Roman" pitchFamily="18" charset="0"/>
              </a:rPr>
            </a:br>
            <a:endParaRPr lang="en-US" sz="1800" dirty="0">
              <a:solidFill>
                <a:srgbClr val="FF0000"/>
              </a:solidFill>
              <a:cs typeface="Times New Roman" pitchFamily="18" charset="0"/>
            </a:endParaRPr>
          </a:p>
          <a:p>
            <a:endParaRPr lang="en-US" dirty="0"/>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144</a:t>
            </a:fld>
            <a:endParaRPr lang="en-US"/>
          </a:p>
        </p:txBody>
      </p:sp>
      <p:sp>
        <p:nvSpPr>
          <p:cNvPr id="6" name="5-Point Star 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8133892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Requirements Compliance</a:t>
            </a:r>
            <a:br>
              <a:rPr lang="en-US" dirty="0"/>
            </a:br>
            <a:endParaRPr lang="en-US" dirty="0"/>
          </a:p>
        </p:txBody>
      </p:sp>
      <p:sp>
        <p:nvSpPr>
          <p:cNvPr id="4" name="Footer Placeholder 3"/>
          <p:cNvSpPr>
            <a:spLocks noGrp="1"/>
          </p:cNvSpPr>
          <p:nvPr>
            <p:ph type="ftr" sz="quarter" idx="11"/>
          </p:nvPr>
        </p:nvSpPr>
        <p:spPr/>
        <p:txBody>
          <a:bodyPr/>
          <a:lstStyle/>
          <a:p>
            <a:r>
              <a:rPr lang="en-US"/>
              <a:t>CanSat 2015 CDR:  Team 4996 (Phoenix)</a:t>
            </a:r>
            <a:endParaRPr lang="en-US" dirty="0"/>
          </a:p>
        </p:txBody>
      </p:sp>
      <p:sp>
        <p:nvSpPr>
          <p:cNvPr id="5" name="Slide Number Placeholder 4"/>
          <p:cNvSpPr>
            <a:spLocks noGrp="1"/>
          </p:cNvSpPr>
          <p:nvPr>
            <p:ph type="sldNum" sz="quarter" idx="12"/>
          </p:nvPr>
        </p:nvSpPr>
        <p:spPr/>
        <p:txBody>
          <a:bodyPr/>
          <a:lstStyle/>
          <a:p>
            <a:fld id="{D3431158-55EB-497C-A23F-E6DF68CD4133}" type="slidenum">
              <a:rPr lang="en-US" smtClean="0"/>
              <a:pPr/>
              <a:t>145</a:t>
            </a:fld>
            <a:endParaRPr lang="en-US"/>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11" name="Content Placeholder 10"/>
          <p:cNvGraphicFramePr>
            <a:graphicFrameLocks noGrp="1"/>
          </p:cNvGraphicFramePr>
          <p:nvPr>
            <p:ph idx="1"/>
            <p:extLst>
              <p:ext uri="{D42A27DB-BD31-4B8C-83A1-F6EECF244321}">
                <p14:modId xmlns:p14="http://schemas.microsoft.com/office/powerpoint/2010/main" val="2427629657"/>
              </p:ext>
            </p:extLst>
          </p:nvPr>
        </p:nvGraphicFramePr>
        <p:xfrm>
          <a:off x="228600" y="1066800"/>
          <a:ext cx="8686800" cy="505968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85344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381000">
                <a:tc>
                  <a:txBody>
                    <a:bodyPr/>
                    <a:lstStyle/>
                    <a:p>
                      <a:pPr algn="ctr"/>
                      <a:r>
                        <a:rPr lang="en-US" sz="1600" dirty="0" err="1"/>
                        <a:t>Req</a:t>
                      </a:r>
                      <a:r>
                        <a:rPr lang="en-US" sz="1600" baseline="0" dirty="0"/>
                        <a:t> #</a:t>
                      </a:r>
                      <a:endParaRPr lang="en-US" sz="1600" dirty="0"/>
                    </a:p>
                  </a:txBody>
                  <a:tcPr/>
                </a:tc>
                <a:tc>
                  <a:txBody>
                    <a:bodyPr/>
                    <a:lstStyle/>
                    <a:p>
                      <a:pPr algn="ctr"/>
                      <a:r>
                        <a:rPr lang="en-US" sz="1600" dirty="0"/>
                        <a:t>Requirement</a:t>
                      </a:r>
                    </a:p>
                  </a:txBody>
                  <a:tcPr/>
                </a:tc>
                <a:tc>
                  <a:txBody>
                    <a:bodyPr/>
                    <a:lstStyle/>
                    <a:p>
                      <a:pPr algn="ctr"/>
                      <a:r>
                        <a:rPr lang="en-US" sz="1600" dirty="0"/>
                        <a:t>Compliance</a:t>
                      </a:r>
                    </a:p>
                  </a:txBody>
                  <a:tcPr/>
                </a:tc>
                <a:tc>
                  <a:txBody>
                    <a:bodyPr/>
                    <a:lstStyle/>
                    <a:p>
                      <a:pPr algn="ctr"/>
                      <a:r>
                        <a:rPr lang="en-US" sz="1600" dirty="0"/>
                        <a:t>See</a:t>
                      </a:r>
                      <a:r>
                        <a:rPr lang="en-US" sz="1600" baseline="0" dirty="0"/>
                        <a:t> Slide</a:t>
                      </a:r>
                      <a:endParaRPr lang="en-US" sz="1600" dirty="0"/>
                    </a:p>
                  </a:txBody>
                  <a:tcPr/>
                </a:tc>
                <a:tc>
                  <a:txBody>
                    <a:bodyPr/>
                    <a:lstStyle/>
                    <a:p>
                      <a:pPr algn="ctr"/>
                      <a:r>
                        <a:rPr lang="en-US" sz="1600" dirty="0"/>
                        <a:t>Comments</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l"/>
                      <a:r>
                        <a:rPr lang="en-US" sz="1200" dirty="0"/>
                        <a:t>Total mass of the CanSat (container and payload) shall be 600 grams +/- 10 grams without the egg.</a:t>
                      </a:r>
                    </a:p>
                  </a:txBody>
                  <a:tcPr/>
                </a:tc>
                <a:tc>
                  <a:txBody>
                    <a:bodyPr/>
                    <a:lstStyle/>
                    <a:p>
                      <a:pPr algn="ctr"/>
                      <a:r>
                        <a:rPr lang="en-US" dirty="0">
                          <a:solidFill>
                            <a:srgbClr val="00B050"/>
                          </a:solidFill>
                        </a:rPr>
                        <a:t>COMPLY</a:t>
                      </a:r>
                    </a:p>
                  </a:txBody>
                  <a:tcPr/>
                </a:tc>
                <a:tc>
                  <a:txBody>
                    <a:bodyPr/>
                    <a:lstStyle/>
                    <a:p>
                      <a:pPr algn="ctr"/>
                      <a:r>
                        <a:rPr lang="en-US" dirty="0"/>
                        <a:t>67</a:t>
                      </a:r>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algn="l"/>
                      <a:r>
                        <a:rPr lang="en-US" sz="1200" dirty="0"/>
                        <a:t>The</a:t>
                      </a:r>
                      <a:r>
                        <a:rPr lang="en-US" sz="1200" baseline="0" dirty="0"/>
                        <a:t> Science Vehicle shall be completely contained in the Container. Shall not extend beyond the container.</a:t>
                      </a:r>
                      <a:endParaRPr lang="en-US" sz="1200" dirty="0"/>
                    </a:p>
                  </a:txBody>
                  <a:tcPr/>
                </a:tc>
                <a:tc>
                  <a:txBody>
                    <a:bodyPr/>
                    <a:lstStyle/>
                    <a:p>
                      <a:pPr algn="ctr"/>
                      <a:r>
                        <a:rPr lang="en-US" dirty="0">
                          <a:solidFill>
                            <a:srgbClr val="00B050"/>
                          </a:solidFill>
                        </a:rPr>
                        <a:t>COMPLY</a:t>
                      </a:r>
                    </a:p>
                  </a:txBody>
                  <a:tcPr/>
                </a:tc>
                <a:tc>
                  <a:txBody>
                    <a:bodyPr/>
                    <a:lstStyle/>
                    <a:p>
                      <a:pPr algn="ctr"/>
                      <a:r>
                        <a:rPr lang="en-US" dirty="0"/>
                        <a:t>42</a:t>
                      </a:r>
                    </a:p>
                  </a:txBody>
                  <a:tcPr/>
                </a:tc>
                <a:tc>
                  <a:txBody>
                    <a:bodyPr/>
                    <a:lstStyle/>
                    <a:p>
                      <a:pPr algn="ctr"/>
                      <a:endParaRPr lang="en-US" sz="1200" dirty="0"/>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Container shall fit in the envelope of 125 mm x 310 mm including the container passive descent control system. Tolerances are to be included to facilitate container deployment from the rocket fairing.</a:t>
                      </a:r>
                    </a:p>
                  </a:txBody>
                  <a:tcPr/>
                </a:tc>
                <a:tc>
                  <a:txBody>
                    <a:bodyPr/>
                    <a:lstStyle/>
                    <a:p>
                      <a:pPr algn="ctr"/>
                      <a:r>
                        <a:rPr lang="en-US" dirty="0">
                          <a:solidFill>
                            <a:srgbClr val="00B050"/>
                          </a:solidFill>
                        </a:rPr>
                        <a:t>COMPLY</a:t>
                      </a:r>
                    </a:p>
                  </a:txBody>
                  <a:tcPr/>
                </a:tc>
                <a:tc>
                  <a:txBody>
                    <a:bodyPr/>
                    <a:lstStyle/>
                    <a:p>
                      <a:pPr algn="ctr"/>
                      <a:r>
                        <a:rPr lang="en-US" dirty="0"/>
                        <a:t>13, 15</a:t>
                      </a:r>
                    </a:p>
                  </a:txBody>
                  <a:tcPr/>
                </a:tc>
                <a:tc>
                  <a:txBody>
                    <a:bodyPr/>
                    <a:lstStyle/>
                    <a:p>
                      <a:pPr algn="ctr"/>
                      <a:endParaRPr lang="en-US" sz="1200" dirty="0"/>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l"/>
                      <a:r>
                        <a:rPr lang="en-US" sz="1200" dirty="0"/>
                        <a:t>The</a:t>
                      </a:r>
                      <a:r>
                        <a:rPr lang="en-US" sz="1200" baseline="0" dirty="0"/>
                        <a:t> Container shall use a passive descent control system. </a:t>
                      </a:r>
                      <a:endParaRPr lang="en-US" sz="1200" dirty="0"/>
                    </a:p>
                  </a:txBody>
                  <a:tcPr/>
                </a:tc>
                <a:tc>
                  <a:txBody>
                    <a:bodyPr/>
                    <a:lstStyle/>
                    <a:p>
                      <a:pPr algn="ctr"/>
                      <a:r>
                        <a:rPr lang="en-US" dirty="0">
                          <a:solidFill>
                            <a:srgbClr val="00B050"/>
                          </a:solidFill>
                        </a:rPr>
                        <a:t>COMPLY</a:t>
                      </a:r>
                    </a:p>
                  </a:txBody>
                  <a:tcPr/>
                </a:tc>
                <a:tc>
                  <a:txBody>
                    <a:bodyPr/>
                    <a:lstStyle/>
                    <a:p>
                      <a:pPr algn="ctr"/>
                      <a:r>
                        <a:rPr lang="en-US" dirty="0"/>
                        <a:t>26</a:t>
                      </a:r>
                    </a:p>
                  </a:txBody>
                  <a:tcPr/>
                </a:tc>
                <a:tc>
                  <a:txBody>
                    <a:bodyPr/>
                    <a:lstStyle/>
                    <a:p>
                      <a:pPr algn="ctr"/>
                      <a:endParaRPr lang="en-US" dirty="0"/>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container shall not have any sharp edges to cause it to get stuck in the rocket fairing section.</a:t>
                      </a:r>
                    </a:p>
                  </a:txBody>
                  <a:tcPr/>
                </a:tc>
                <a:tc>
                  <a:txBody>
                    <a:bodyPr/>
                    <a:lstStyle/>
                    <a:p>
                      <a:pPr algn="ctr"/>
                      <a:r>
                        <a:rPr lang="en-US" dirty="0">
                          <a:solidFill>
                            <a:srgbClr val="00B050"/>
                          </a:solidFill>
                        </a:rPr>
                        <a:t>COMPLY</a:t>
                      </a:r>
                    </a:p>
                  </a:txBody>
                  <a:tcPr/>
                </a:tc>
                <a:tc>
                  <a:txBody>
                    <a:bodyPr/>
                    <a:lstStyle/>
                    <a:p>
                      <a:pPr algn="ctr"/>
                      <a:r>
                        <a:rPr lang="en-US" dirty="0"/>
                        <a:t>15</a:t>
                      </a:r>
                    </a:p>
                  </a:txBody>
                  <a:tcPr/>
                </a:tc>
                <a:tc>
                  <a:txBody>
                    <a:bodyPr/>
                    <a:lstStyle/>
                    <a:p>
                      <a:pPr algn="ctr"/>
                      <a:endParaRPr lang="en-US" dirty="0"/>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l"/>
                      <a:r>
                        <a:rPr lang="en-US" sz="1200" dirty="0"/>
                        <a:t>The container shall be a florescent color, pink or orange</a:t>
                      </a:r>
                    </a:p>
                  </a:txBody>
                  <a:tcPr/>
                </a:tc>
                <a:tc>
                  <a:txBody>
                    <a:bodyPr/>
                    <a:lstStyle/>
                    <a:p>
                      <a:pPr algn="ctr"/>
                      <a:r>
                        <a:rPr lang="en-US" dirty="0">
                          <a:solidFill>
                            <a:srgbClr val="00B050"/>
                          </a:solidFill>
                        </a:rPr>
                        <a:t>COMPLY</a:t>
                      </a:r>
                    </a:p>
                  </a:txBody>
                  <a:tcPr/>
                </a:tc>
                <a:tc>
                  <a:txBody>
                    <a:bodyPr/>
                    <a:lstStyle/>
                    <a:p>
                      <a:pPr algn="ctr"/>
                      <a:r>
                        <a:rPr lang="en-US" dirty="0"/>
                        <a:t>45</a:t>
                      </a:r>
                    </a:p>
                  </a:txBody>
                  <a:tcPr/>
                </a:tc>
                <a:tc>
                  <a:txBody>
                    <a:bodyPr/>
                    <a:lstStyle/>
                    <a:p>
                      <a:pPr algn="ctr"/>
                      <a:endParaRPr lang="en-US" dirty="0"/>
                    </a:p>
                  </a:txBody>
                  <a:tcPr/>
                </a:tc>
                <a:extLst>
                  <a:ext uri="{0D108BD9-81ED-4DB2-BD59-A6C34878D82A}">
                    <a16:rowId xmlns:a16="http://schemas.microsoft.com/office/drawing/2014/main" val="10006"/>
                  </a:ext>
                </a:extLst>
              </a:tr>
              <a:tr h="370840">
                <a:tc>
                  <a:txBody>
                    <a:bodyPr/>
                    <a:lstStyle/>
                    <a:p>
                      <a:pPr algn="ctr"/>
                      <a:r>
                        <a:rPr lang="en-US" dirty="0"/>
                        <a:t>7</a:t>
                      </a:r>
                    </a:p>
                  </a:txBody>
                  <a:tcPr/>
                </a:tc>
                <a:tc>
                  <a:txBody>
                    <a:bodyPr/>
                    <a:lstStyle/>
                    <a:p>
                      <a:pPr algn="l"/>
                      <a:r>
                        <a:rPr lang="en-US" sz="1200" dirty="0"/>
                        <a:t>The rocket air frame shall not be used to restrain any deployable</a:t>
                      </a:r>
                      <a:r>
                        <a:rPr lang="en-US" sz="1200" baseline="0" dirty="0"/>
                        <a:t> parts of the CanSat.</a:t>
                      </a:r>
                      <a:endParaRPr lang="en-US" sz="1200" dirty="0"/>
                    </a:p>
                  </a:txBody>
                  <a:tcPr/>
                </a:tc>
                <a:tc>
                  <a:txBody>
                    <a:bodyPr/>
                    <a:lstStyle/>
                    <a:p>
                      <a:pPr algn="ctr"/>
                      <a:r>
                        <a:rPr lang="en-US" dirty="0">
                          <a:solidFill>
                            <a:srgbClr val="00B050"/>
                          </a:solidFill>
                        </a:rPr>
                        <a:t>COMPLY</a:t>
                      </a:r>
                    </a:p>
                  </a:txBody>
                  <a:tcPr/>
                </a:tc>
                <a:tc>
                  <a:txBody>
                    <a:bodyPr/>
                    <a:lstStyle/>
                    <a:p>
                      <a:pPr algn="ctr"/>
                      <a:r>
                        <a:rPr lang="en-US" dirty="0"/>
                        <a:t>15</a:t>
                      </a:r>
                    </a:p>
                  </a:txBody>
                  <a:tcPr/>
                </a:tc>
                <a:tc>
                  <a:txBody>
                    <a:bodyPr/>
                    <a:lstStyle/>
                    <a:p>
                      <a:pPr algn="ctr"/>
                      <a:endParaRPr lang="en-US" dirty="0"/>
                    </a:p>
                  </a:txBody>
                  <a:tcPr/>
                </a:tc>
                <a:extLst>
                  <a:ext uri="{0D108BD9-81ED-4DB2-BD59-A6C34878D82A}">
                    <a16:rowId xmlns:a16="http://schemas.microsoft.com/office/drawing/2014/main" val="10007"/>
                  </a:ext>
                </a:extLst>
              </a:tr>
              <a:tr h="370840">
                <a:tc>
                  <a:txBody>
                    <a:bodyPr/>
                    <a:lstStyle/>
                    <a:p>
                      <a:pPr algn="ctr"/>
                      <a:r>
                        <a:rPr lang="en-US" dirty="0"/>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rocket airframe shall not be used as part of the CanSat operations.</a:t>
                      </a:r>
                    </a:p>
                  </a:txBody>
                  <a:tcPr/>
                </a:tc>
                <a:tc>
                  <a:txBody>
                    <a:bodyPr/>
                    <a:lstStyle/>
                    <a:p>
                      <a:pPr algn="ctr"/>
                      <a:r>
                        <a:rPr lang="en-US" dirty="0">
                          <a:solidFill>
                            <a:srgbClr val="00B050"/>
                          </a:solidFill>
                        </a:rPr>
                        <a:t>COMPLY</a:t>
                      </a:r>
                    </a:p>
                  </a:txBody>
                  <a:tcPr/>
                </a:tc>
                <a:tc>
                  <a:txBody>
                    <a:bodyPr/>
                    <a:lstStyle/>
                    <a:p>
                      <a:pPr algn="ctr"/>
                      <a:r>
                        <a:rPr lang="en-US" dirty="0"/>
                        <a:t>15</a:t>
                      </a:r>
                    </a:p>
                  </a:txBody>
                  <a:tcPr/>
                </a:tc>
                <a:tc>
                  <a:txBody>
                    <a:bodyPr/>
                    <a:lstStyle/>
                    <a:p>
                      <a:pPr algn="ctr"/>
                      <a:endParaRPr lang="en-US" dirty="0"/>
                    </a:p>
                  </a:txBody>
                  <a:tcPr/>
                </a:tc>
                <a:extLst>
                  <a:ext uri="{0D108BD9-81ED-4DB2-BD59-A6C34878D82A}">
                    <a16:rowId xmlns:a16="http://schemas.microsoft.com/office/drawing/2014/main" val="10008"/>
                  </a:ext>
                </a:extLst>
              </a:tr>
              <a:tr h="370840">
                <a:tc>
                  <a:txBody>
                    <a:bodyPr/>
                    <a:lstStyle/>
                    <a:p>
                      <a:pPr algn="ctr"/>
                      <a:r>
                        <a:rPr lang="en-US"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The CanSat (container and payload) shall deploy from the rocket fairing section.</a:t>
                      </a:r>
                    </a:p>
                  </a:txBody>
                  <a:tcPr/>
                </a:tc>
                <a:tc>
                  <a:txBody>
                    <a:bodyPr/>
                    <a:lstStyle/>
                    <a:p>
                      <a:pPr algn="ctr"/>
                      <a:r>
                        <a:rPr lang="en-US" dirty="0">
                          <a:solidFill>
                            <a:srgbClr val="00B050"/>
                          </a:solidFill>
                        </a:rPr>
                        <a:t>COMPLY</a:t>
                      </a:r>
                    </a:p>
                  </a:txBody>
                  <a:tcPr/>
                </a:tc>
                <a:tc>
                  <a:txBody>
                    <a:bodyPr/>
                    <a:lstStyle/>
                    <a:p>
                      <a:pPr algn="ctr"/>
                      <a:r>
                        <a:rPr lang="en-US" dirty="0"/>
                        <a:t>15</a:t>
                      </a:r>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733378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287" y="76200"/>
            <a:ext cx="5943600" cy="838200"/>
          </a:xfrm>
        </p:spPr>
        <p:txBody>
          <a:bodyPr/>
          <a:lstStyle/>
          <a:p>
            <a:pPr algn="ctr"/>
            <a:r>
              <a:rPr lang="en-US" dirty="0"/>
              <a:t>Requirements Compliance Cont’d</a:t>
            </a:r>
          </a:p>
        </p:txBody>
      </p:sp>
      <p:sp>
        <p:nvSpPr>
          <p:cNvPr id="4" name="Footer Placeholder 3"/>
          <p:cNvSpPr>
            <a:spLocks noGrp="1"/>
          </p:cNvSpPr>
          <p:nvPr>
            <p:ph type="ftr" sz="quarter" idx="11"/>
          </p:nvPr>
        </p:nvSpPr>
        <p:spPr/>
        <p:txBody>
          <a:bodyPr/>
          <a:lstStyle/>
          <a:p>
            <a:r>
              <a:rPr lang="en-US"/>
              <a:t>CanSat 2015 CDR:  Team 4996 (Phoenix)</a:t>
            </a:r>
            <a:endParaRPr lang="en-US" dirty="0"/>
          </a:p>
        </p:txBody>
      </p:sp>
      <p:sp>
        <p:nvSpPr>
          <p:cNvPr id="5" name="Slide Number Placeholder 4"/>
          <p:cNvSpPr>
            <a:spLocks noGrp="1"/>
          </p:cNvSpPr>
          <p:nvPr>
            <p:ph type="sldNum" sz="quarter" idx="12"/>
          </p:nvPr>
        </p:nvSpPr>
        <p:spPr/>
        <p:txBody>
          <a:bodyPr/>
          <a:lstStyle/>
          <a:p>
            <a:fld id="{D3431158-55EB-497C-A23F-E6DF68CD4133}" type="slidenum">
              <a:rPr lang="en-US" smtClean="0"/>
              <a:pPr/>
              <a:t>146</a:t>
            </a:fld>
            <a:endParaRPr lang="en-US"/>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11" name="Content Placeholder 10"/>
          <p:cNvGraphicFramePr>
            <a:graphicFrameLocks noGrp="1"/>
          </p:cNvGraphicFramePr>
          <p:nvPr>
            <p:ph idx="1"/>
            <p:extLst>
              <p:ext uri="{D42A27DB-BD31-4B8C-83A1-F6EECF244321}">
                <p14:modId xmlns:p14="http://schemas.microsoft.com/office/powerpoint/2010/main" val="3957841327"/>
              </p:ext>
            </p:extLst>
          </p:nvPr>
        </p:nvGraphicFramePr>
        <p:xfrm>
          <a:off x="206433" y="1066800"/>
          <a:ext cx="8686800" cy="506476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1393767">
                  <a:extLst>
                    <a:ext uri="{9D8B030D-6E8A-4147-A177-3AD203B41FA5}">
                      <a16:colId xmlns:a16="http://schemas.microsoft.com/office/drawing/2014/main" val="20002"/>
                    </a:ext>
                  </a:extLst>
                </a:gridCol>
                <a:gridCol w="831273">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381000">
                <a:tc>
                  <a:txBody>
                    <a:bodyPr/>
                    <a:lstStyle/>
                    <a:p>
                      <a:pPr algn="ctr"/>
                      <a:r>
                        <a:rPr lang="en-US" sz="1600" dirty="0" err="1"/>
                        <a:t>Req</a:t>
                      </a:r>
                      <a:r>
                        <a:rPr lang="en-US" sz="1600" baseline="0" dirty="0"/>
                        <a:t> #</a:t>
                      </a:r>
                      <a:endParaRPr lang="en-US" sz="1600" dirty="0"/>
                    </a:p>
                  </a:txBody>
                  <a:tcPr/>
                </a:tc>
                <a:tc>
                  <a:txBody>
                    <a:bodyPr/>
                    <a:lstStyle/>
                    <a:p>
                      <a:pPr algn="ctr"/>
                      <a:r>
                        <a:rPr lang="en-US" sz="1600" dirty="0"/>
                        <a:t>Requirement</a:t>
                      </a:r>
                    </a:p>
                  </a:txBody>
                  <a:tcPr/>
                </a:tc>
                <a:tc>
                  <a:txBody>
                    <a:bodyPr/>
                    <a:lstStyle/>
                    <a:p>
                      <a:pPr algn="ctr"/>
                      <a:r>
                        <a:rPr lang="en-US" sz="1600" dirty="0"/>
                        <a:t>Compliance</a:t>
                      </a:r>
                    </a:p>
                  </a:txBody>
                  <a:tcPr/>
                </a:tc>
                <a:tc>
                  <a:txBody>
                    <a:bodyPr/>
                    <a:lstStyle/>
                    <a:p>
                      <a:pPr algn="ctr"/>
                      <a:r>
                        <a:rPr lang="en-US" sz="1600" dirty="0"/>
                        <a:t>See</a:t>
                      </a:r>
                      <a:r>
                        <a:rPr lang="en-US" sz="1600" baseline="0" dirty="0"/>
                        <a:t> Slide</a:t>
                      </a:r>
                      <a:endParaRPr lang="en-US" sz="1600" dirty="0"/>
                    </a:p>
                  </a:txBody>
                  <a:tcPr/>
                </a:tc>
                <a:tc>
                  <a:txBody>
                    <a:bodyPr/>
                    <a:lstStyle/>
                    <a:p>
                      <a:pPr algn="ctr"/>
                      <a:r>
                        <a:rPr lang="en-US" sz="1600" dirty="0"/>
                        <a:t>Comments</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l"/>
                      <a:r>
                        <a:rPr lang="en-US" sz="1200" b="0" i="0" u="none" strike="noStrike" baseline="0" dirty="0">
                          <a:latin typeface="LiberationSans"/>
                        </a:rPr>
                        <a:t>The Container or Science Vehicle shall include electronics and mechanisms to determine the best conditions to release the Science Vehicle based on stability and pointing.</a:t>
                      </a:r>
                      <a:endParaRPr lang="en-US" sz="1200" dirty="0"/>
                    </a:p>
                  </a:txBody>
                  <a:tcPr/>
                </a:tc>
                <a:tc>
                  <a:txBody>
                    <a:bodyPr/>
                    <a:lstStyle/>
                    <a:p>
                      <a:pPr algn="ctr"/>
                      <a:r>
                        <a:rPr lang="en-US" dirty="0">
                          <a:solidFill>
                            <a:srgbClr val="00B050"/>
                          </a:solidFill>
                        </a:rPr>
                        <a:t>COMPLY</a:t>
                      </a:r>
                    </a:p>
                  </a:txBody>
                  <a:tcPr/>
                </a:tc>
                <a:tc>
                  <a:txBody>
                    <a:bodyPr/>
                    <a:lstStyle/>
                    <a:p>
                      <a:pPr algn="ctr"/>
                      <a:r>
                        <a:rPr lang="en-US" dirty="0"/>
                        <a:t>13,18, 89</a:t>
                      </a:r>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r>
                        <a:rPr lang="en-US" dirty="0"/>
                        <a:t>11</a:t>
                      </a:r>
                    </a:p>
                  </a:txBody>
                  <a:tcPr/>
                </a:tc>
                <a:tc>
                  <a:txBody>
                    <a:bodyPr/>
                    <a:lstStyle/>
                    <a:p>
                      <a:pPr algn="l"/>
                      <a:r>
                        <a:rPr lang="en-US" sz="1200" dirty="0"/>
                        <a:t>The</a:t>
                      </a:r>
                      <a:r>
                        <a:rPr lang="en-US" sz="1200" baseline="0" dirty="0"/>
                        <a:t> science Vehicle shall use a helicopter recovery system. The blades must rotate and not use any fabric or other material between the blades.</a:t>
                      </a:r>
                      <a:endParaRPr lang="en-US" sz="1200" dirty="0"/>
                    </a:p>
                  </a:txBody>
                  <a:tcPr/>
                </a:tc>
                <a:tc>
                  <a:txBody>
                    <a:bodyPr/>
                    <a:lstStyle/>
                    <a:p>
                      <a:pPr algn="ctr"/>
                      <a:r>
                        <a:rPr lang="en-US" dirty="0">
                          <a:solidFill>
                            <a:srgbClr val="00B050"/>
                          </a:solidFill>
                        </a:rPr>
                        <a:t>COMPLY</a:t>
                      </a:r>
                    </a:p>
                  </a:txBody>
                  <a:tcPr/>
                </a:tc>
                <a:tc>
                  <a:txBody>
                    <a:bodyPr/>
                    <a:lstStyle/>
                    <a:p>
                      <a:pPr algn="ctr"/>
                      <a:r>
                        <a:rPr lang="en-US" dirty="0"/>
                        <a:t>26,3134</a:t>
                      </a:r>
                    </a:p>
                  </a:txBody>
                  <a:tcPr/>
                </a:tc>
                <a:tc>
                  <a:txBody>
                    <a:bodyPr/>
                    <a:lstStyle/>
                    <a:p>
                      <a:pPr algn="ctr"/>
                      <a:endParaRPr lang="en-US" sz="1200" dirty="0"/>
                    </a:p>
                  </a:txBody>
                  <a:tcPr/>
                </a:tc>
                <a:extLst>
                  <a:ext uri="{0D108BD9-81ED-4DB2-BD59-A6C34878D82A}">
                    <a16:rowId xmlns:a16="http://schemas.microsoft.com/office/drawing/2014/main" val="10002"/>
                  </a:ext>
                </a:extLst>
              </a:tr>
              <a:tr h="370840">
                <a:tc>
                  <a:txBody>
                    <a:bodyPr/>
                    <a:lstStyle/>
                    <a:p>
                      <a:pPr algn="ctr"/>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All descent control device attachments shall survive 50 </a:t>
                      </a:r>
                      <a:r>
                        <a:rPr kumimoji="0" lang="en-US" sz="1200" b="0" i="0" u="none" strike="noStrike" kern="1200" cap="none" spc="0" normalizeH="0" baseline="0" noProof="0" dirty="0" err="1">
                          <a:ln>
                            <a:noFill/>
                          </a:ln>
                          <a:solidFill>
                            <a:srgbClr val="000000"/>
                          </a:solidFill>
                          <a:effectLst/>
                          <a:uLnTx/>
                          <a:uFillTx/>
                          <a:latin typeface="+mn-lt"/>
                          <a:ea typeface="+mn-ea"/>
                          <a:cs typeface="+mn-cs"/>
                        </a:rPr>
                        <a:t>Gs</a:t>
                      </a:r>
                      <a:r>
                        <a:rPr kumimoji="0" lang="en-US" sz="1200" b="0" i="0" u="none" strike="noStrike" kern="1200" cap="none" spc="0" normalizeH="0" baseline="0" noProof="0" dirty="0">
                          <a:ln>
                            <a:noFill/>
                          </a:ln>
                          <a:solidFill>
                            <a:srgbClr val="000000"/>
                          </a:solidFill>
                          <a:effectLst/>
                          <a:uLnTx/>
                          <a:uFillTx/>
                          <a:latin typeface="+mn-lt"/>
                          <a:ea typeface="+mn-ea"/>
                          <a:cs typeface="+mn-cs"/>
                        </a:rPr>
                        <a:t> of shock.</a:t>
                      </a:r>
                    </a:p>
                  </a:txBody>
                  <a:tcPr/>
                </a:tc>
                <a:tc>
                  <a:txBody>
                    <a:bodyPr/>
                    <a:lstStyle/>
                    <a:p>
                      <a:pPr algn="ctr"/>
                      <a:r>
                        <a:rPr lang="en-US" dirty="0">
                          <a:solidFill>
                            <a:srgbClr val="FFC000"/>
                          </a:solidFill>
                        </a:rPr>
                        <a:t>COMPLY</a:t>
                      </a:r>
                    </a:p>
                  </a:txBody>
                  <a:tcPr/>
                </a:tc>
                <a:tc>
                  <a:txBody>
                    <a:bodyPr/>
                    <a:lstStyle/>
                    <a:p>
                      <a:pPr algn="ctr"/>
                      <a:endParaRPr lang="en-US" dirty="0"/>
                    </a:p>
                  </a:txBody>
                  <a:tcPr/>
                </a:tc>
                <a:tc>
                  <a:txBody>
                    <a:bodyPr/>
                    <a:lstStyle/>
                    <a:p>
                      <a:pPr algn="ctr"/>
                      <a:endParaRPr lang="en-US" sz="1200" dirty="0"/>
                    </a:p>
                  </a:txBody>
                  <a:tcPr/>
                </a:tc>
                <a:extLst>
                  <a:ext uri="{0D108BD9-81ED-4DB2-BD59-A6C34878D82A}">
                    <a16:rowId xmlns:a16="http://schemas.microsoft.com/office/drawing/2014/main" val="10003"/>
                  </a:ext>
                </a:extLst>
              </a:tr>
              <a:tr h="370840">
                <a:tc>
                  <a:txBody>
                    <a:bodyPr/>
                    <a:lstStyle/>
                    <a:p>
                      <a:pPr algn="ctr"/>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All descent control devices shall survive 50 </a:t>
                      </a:r>
                      <a:r>
                        <a:rPr kumimoji="0" lang="en-US" sz="1200" b="0" i="0" u="none" strike="noStrike" kern="1200" cap="none" spc="0" normalizeH="0" baseline="0" noProof="0" dirty="0" err="1">
                          <a:ln>
                            <a:noFill/>
                          </a:ln>
                          <a:solidFill>
                            <a:srgbClr val="000000"/>
                          </a:solidFill>
                          <a:effectLst/>
                          <a:uLnTx/>
                          <a:uFillTx/>
                          <a:latin typeface="+mn-lt"/>
                          <a:ea typeface="+mn-ea"/>
                          <a:cs typeface="+mn-cs"/>
                        </a:rPr>
                        <a:t>Gs</a:t>
                      </a:r>
                      <a:r>
                        <a:rPr kumimoji="0" lang="en-US" sz="1200" b="0" i="0" u="none" strike="noStrike" kern="1200" cap="none" spc="0" normalizeH="0" baseline="0" noProof="0" dirty="0">
                          <a:ln>
                            <a:noFill/>
                          </a:ln>
                          <a:solidFill>
                            <a:srgbClr val="000000"/>
                          </a:solidFill>
                          <a:effectLst/>
                          <a:uLnTx/>
                          <a:uFillTx/>
                          <a:latin typeface="+mn-lt"/>
                          <a:ea typeface="+mn-ea"/>
                          <a:cs typeface="+mn-cs"/>
                        </a:rPr>
                        <a:t> of shock</a:t>
                      </a:r>
                    </a:p>
                  </a:txBody>
                  <a:tcPr/>
                </a:tc>
                <a:tc>
                  <a:txBody>
                    <a:bodyPr/>
                    <a:lstStyle/>
                    <a:p>
                      <a:pPr algn="ctr"/>
                      <a:r>
                        <a:rPr lang="en-US" dirty="0">
                          <a:solidFill>
                            <a:srgbClr val="FFC000"/>
                          </a:solidFill>
                        </a:rPr>
                        <a:t>COMPLY</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r h="370840">
                <a:tc>
                  <a:txBody>
                    <a:bodyPr/>
                    <a:lstStyle/>
                    <a:p>
                      <a:pPr algn="ctr"/>
                      <a:r>
                        <a:rPr lang="en-US" dirty="0"/>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All electronic components shall be enclosed and shielded from the environment with the exception of sensors.</a:t>
                      </a:r>
                    </a:p>
                  </a:txBody>
                  <a:tcPr/>
                </a:tc>
                <a:tc>
                  <a:txBody>
                    <a:bodyPr/>
                    <a:lstStyle/>
                    <a:p>
                      <a:pPr algn="ctr"/>
                      <a:r>
                        <a:rPr lang="en-US" dirty="0">
                          <a:solidFill>
                            <a:srgbClr val="FFC000"/>
                          </a:solidFill>
                        </a:rPr>
                        <a:t>COMPLY</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5"/>
                  </a:ext>
                </a:extLst>
              </a:tr>
              <a:tr h="370840">
                <a:tc>
                  <a:txBody>
                    <a:bodyPr/>
                    <a:lstStyle/>
                    <a:p>
                      <a:pPr algn="ctr"/>
                      <a:r>
                        <a:rPr lang="en-US" dirty="0"/>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All structures shall be built to survive 15 </a:t>
                      </a:r>
                      <a:r>
                        <a:rPr lang="en-US" sz="1200" dirty="0" err="1"/>
                        <a:t>Gs</a:t>
                      </a:r>
                      <a:r>
                        <a:rPr lang="en-US" sz="1200" dirty="0"/>
                        <a:t> acceleration.</a:t>
                      </a:r>
                    </a:p>
                  </a:txBody>
                  <a:tcPr/>
                </a:tc>
                <a:tc>
                  <a:txBody>
                    <a:bodyPr/>
                    <a:lstStyle/>
                    <a:p>
                      <a:pPr algn="ctr"/>
                      <a:r>
                        <a:rPr lang="en-US" dirty="0">
                          <a:solidFill>
                            <a:srgbClr val="FFC000"/>
                          </a:solidFill>
                        </a:rPr>
                        <a:t>COMPLY</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6"/>
                  </a:ext>
                </a:extLst>
              </a:tr>
              <a:tr h="370840">
                <a:tc>
                  <a:txBody>
                    <a:bodyPr/>
                    <a:lstStyle/>
                    <a:p>
                      <a:pPr algn="ctr"/>
                      <a:r>
                        <a:rPr lang="en-US" dirty="0"/>
                        <a:t>16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All structures shall be built to survive 30 </a:t>
                      </a:r>
                      <a:r>
                        <a:rPr lang="en-US" sz="1200" dirty="0" err="1"/>
                        <a:t>Gs</a:t>
                      </a:r>
                      <a:r>
                        <a:rPr lang="en-US" sz="1200" dirty="0"/>
                        <a:t> of shock</a:t>
                      </a:r>
                    </a:p>
                  </a:txBody>
                  <a:tcPr/>
                </a:tc>
                <a:tc>
                  <a:txBody>
                    <a:bodyPr/>
                    <a:lstStyle/>
                    <a:p>
                      <a:pPr algn="ctr"/>
                      <a:r>
                        <a:rPr lang="en-US" dirty="0">
                          <a:solidFill>
                            <a:srgbClr val="FFC000"/>
                          </a:solidFill>
                        </a:rPr>
                        <a:t>COMPLY</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7"/>
                  </a:ext>
                </a:extLst>
              </a:tr>
              <a:tr h="370840">
                <a:tc>
                  <a:txBody>
                    <a:bodyPr/>
                    <a:lstStyle/>
                    <a:p>
                      <a:pPr algn="ctr"/>
                      <a:r>
                        <a:rPr lang="en-US" dirty="0"/>
                        <a:t>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All electronics shall be hard mounted using proper mounts such as standoffs, screws, or high performance adhesives.</a:t>
                      </a:r>
                    </a:p>
                  </a:txBody>
                  <a:tcPr/>
                </a:tc>
                <a:tc>
                  <a:txBody>
                    <a:bodyPr/>
                    <a:lstStyle/>
                    <a:p>
                      <a:pPr algn="ctr"/>
                      <a:r>
                        <a:rPr lang="en-US" dirty="0">
                          <a:solidFill>
                            <a:srgbClr val="00B050"/>
                          </a:solidFill>
                        </a:rPr>
                        <a:t>COMPLY</a:t>
                      </a:r>
                    </a:p>
                  </a:txBody>
                  <a:tcPr/>
                </a:tc>
                <a:tc>
                  <a:txBody>
                    <a:bodyPr/>
                    <a:lstStyle/>
                    <a:p>
                      <a:pPr algn="ctr"/>
                      <a:r>
                        <a:rPr lang="en-US" dirty="0"/>
                        <a:t>59</a:t>
                      </a:r>
                    </a:p>
                  </a:txBody>
                  <a:tcPr/>
                </a:tc>
                <a:tc>
                  <a:txBody>
                    <a:bodyPr/>
                    <a:lstStyle/>
                    <a:p>
                      <a:pPr algn="ct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76063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287" y="76200"/>
            <a:ext cx="5943600" cy="838200"/>
          </a:xfrm>
        </p:spPr>
        <p:txBody>
          <a:bodyPr/>
          <a:lstStyle/>
          <a:p>
            <a:pPr algn="ctr"/>
            <a:r>
              <a:rPr lang="en-US" dirty="0"/>
              <a:t>Requirements Compliance Cont’d</a:t>
            </a:r>
          </a:p>
        </p:txBody>
      </p:sp>
      <p:sp>
        <p:nvSpPr>
          <p:cNvPr id="4" name="Footer Placeholder 3"/>
          <p:cNvSpPr>
            <a:spLocks noGrp="1"/>
          </p:cNvSpPr>
          <p:nvPr>
            <p:ph type="ftr" sz="quarter" idx="11"/>
          </p:nvPr>
        </p:nvSpPr>
        <p:spPr/>
        <p:txBody>
          <a:bodyPr/>
          <a:lstStyle/>
          <a:p>
            <a:r>
              <a:rPr lang="en-US"/>
              <a:t>CanSat 2015 CDR:  Team 4996 (Phoenix)</a:t>
            </a:r>
            <a:endParaRPr lang="en-US" dirty="0"/>
          </a:p>
        </p:txBody>
      </p:sp>
      <p:sp>
        <p:nvSpPr>
          <p:cNvPr id="5" name="Slide Number Placeholder 4"/>
          <p:cNvSpPr>
            <a:spLocks noGrp="1"/>
          </p:cNvSpPr>
          <p:nvPr>
            <p:ph type="sldNum" sz="quarter" idx="12"/>
          </p:nvPr>
        </p:nvSpPr>
        <p:spPr/>
        <p:txBody>
          <a:bodyPr/>
          <a:lstStyle/>
          <a:p>
            <a:fld id="{D3431158-55EB-497C-A23F-E6DF68CD4133}" type="slidenum">
              <a:rPr lang="en-US" smtClean="0"/>
              <a:pPr/>
              <a:t>147</a:t>
            </a:fld>
            <a:endParaRPr lang="en-US"/>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11" name="Content Placeholder 10"/>
          <p:cNvGraphicFramePr>
            <a:graphicFrameLocks noGrp="1"/>
          </p:cNvGraphicFramePr>
          <p:nvPr>
            <p:ph idx="1"/>
            <p:extLst>
              <p:ext uri="{D42A27DB-BD31-4B8C-83A1-F6EECF244321}">
                <p14:modId xmlns:p14="http://schemas.microsoft.com/office/powerpoint/2010/main" val="559370334"/>
              </p:ext>
            </p:extLst>
          </p:nvPr>
        </p:nvGraphicFramePr>
        <p:xfrm>
          <a:off x="207818" y="1066800"/>
          <a:ext cx="8686800" cy="524764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1392382">
                  <a:extLst>
                    <a:ext uri="{9D8B030D-6E8A-4147-A177-3AD203B41FA5}">
                      <a16:colId xmlns:a16="http://schemas.microsoft.com/office/drawing/2014/main" val="20002"/>
                    </a:ext>
                  </a:extLst>
                </a:gridCol>
                <a:gridCol w="832658">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381000">
                <a:tc>
                  <a:txBody>
                    <a:bodyPr/>
                    <a:lstStyle/>
                    <a:p>
                      <a:pPr algn="ctr"/>
                      <a:r>
                        <a:rPr lang="en-US" sz="1600" dirty="0" err="1"/>
                        <a:t>Req</a:t>
                      </a:r>
                      <a:r>
                        <a:rPr lang="en-US" sz="1600" baseline="0" dirty="0"/>
                        <a:t> #</a:t>
                      </a:r>
                      <a:endParaRPr lang="en-US" sz="1600" dirty="0"/>
                    </a:p>
                  </a:txBody>
                  <a:tcPr/>
                </a:tc>
                <a:tc>
                  <a:txBody>
                    <a:bodyPr/>
                    <a:lstStyle/>
                    <a:p>
                      <a:pPr algn="ctr"/>
                      <a:r>
                        <a:rPr lang="en-US" sz="1600" dirty="0"/>
                        <a:t>Requirement</a:t>
                      </a:r>
                    </a:p>
                  </a:txBody>
                  <a:tcPr/>
                </a:tc>
                <a:tc>
                  <a:txBody>
                    <a:bodyPr/>
                    <a:lstStyle/>
                    <a:p>
                      <a:pPr algn="ctr"/>
                      <a:r>
                        <a:rPr lang="en-US" sz="1600" dirty="0"/>
                        <a:t>Compliance</a:t>
                      </a:r>
                    </a:p>
                  </a:txBody>
                  <a:tcPr/>
                </a:tc>
                <a:tc>
                  <a:txBody>
                    <a:bodyPr/>
                    <a:lstStyle/>
                    <a:p>
                      <a:pPr algn="ctr"/>
                      <a:r>
                        <a:rPr lang="en-US" sz="1600" dirty="0"/>
                        <a:t>See</a:t>
                      </a:r>
                      <a:r>
                        <a:rPr lang="en-US" sz="1600" baseline="0" dirty="0"/>
                        <a:t> Slide</a:t>
                      </a:r>
                      <a:endParaRPr lang="en-US" sz="1600" dirty="0"/>
                    </a:p>
                  </a:txBody>
                  <a:tcPr/>
                </a:tc>
                <a:tc>
                  <a:txBody>
                    <a:bodyPr/>
                    <a:lstStyle/>
                    <a:p>
                      <a:pPr algn="ctr"/>
                      <a:r>
                        <a:rPr lang="en-US" sz="1600" dirty="0"/>
                        <a:t>Comments</a:t>
                      </a:r>
                    </a:p>
                  </a:txBody>
                  <a:tcPr/>
                </a:tc>
                <a:extLst>
                  <a:ext uri="{0D108BD9-81ED-4DB2-BD59-A6C34878D82A}">
                    <a16:rowId xmlns:a16="http://schemas.microsoft.com/office/drawing/2014/main" val="10000"/>
                  </a:ext>
                </a:extLst>
              </a:tr>
              <a:tr h="370840">
                <a:tc>
                  <a:txBody>
                    <a:bodyPr/>
                    <a:lstStyle/>
                    <a:p>
                      <a:pPr algn="ctr"/>
                      <a:r>
                        <a:rPr lang="en-US" dirty="0"/>
                        <a:t>18</a:t>
                      </a:r>
                    </a:p>
                  </a:txBody>
                  <a:tcPr/>
                </a:tc>
                <a:tc>
                  <a:txBody>
                    <a:bodyPr/>
                    <a:lstStyle/>
                    <a:p>
                      <a:pPr algn="l"/>
                      <a:r>
                        <a:rPr lang="en-US" sz="1200" dirty="0"/>
                        <a:t>All mechanisms shall be capable of maintaining their configuration or states </a:t>
                      </a:r>
                    </a:p>
                    <a:p>
                      <a:pPr algn="l"/>
                      <a:r>
                        <a:rPr lang="en-US" sz="1200" dirty="0"/>
                        <a:t>under all forces.</a:t>
                      </a:r>
                    </a:p>
                  </a:txBody>
                  <a:tcPr/>
                </a:tc>
                <a:tc>
                  <a:txBody>
                    <a:bodyPr/>
                    <a:lstStyle/>
                    <a:p>
                      <a:pPr algn="ctr"/>
                      <a:r>
                        <a:rPr lang="en-US" dirty="0">
                          <a:solidFill>
                            <a:srgbClr val="FFC000"/>
                          </a:solidFill>
                        </a:rPr>
                        <a:t>COMPLY</a:t>
                      </a:r>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r>
                        <a:rPr lang="en-US" dirty="0"/>
                        <a:t>19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Mechanisms shall not use pyrotechnics or chemicals.</a:t>
                      </a:r>
                    </a:p>
                  </a:txBody>
                  <a:tcPr/>
                </a:tc>
                <a:tc>
                  <a:txBody>
                    <a:bodyPr/>
                    <a:lstStyle/>
                    <a:p>
                      <a:pPr algn="ctr"/>
                      <a:r>
                        <a:rPr lang="en-US" dirty="0">
                          <a:solidFill>
                            <a:srgbClr val="00B050"/>
                          </a:solidFill>
                        </a:rPr>
                        <a:t>COMPLY</a:t>
                      </a:r>
                    </a:p>
                  </a:txBody>
                  <a:tcPr/>
                </a:tc>
                <a:tc>
                  <a:txBody>
                    <a:bodyPr/>
                    <a:lstStyle/>
                    <a:p>
                      <a:r>
                        <a:rPr lang="en-US" dirty="0"/>
                        <a:t>11,12</a:t>
                      </a:r>
                    </a:p>
                  </a:txBody>
                  <a:tcPr/>
                </a:tc>
                <a:tc>
                  <a:txBody>
                    <a:bodyPr/>
                    <a:lstStyle/>
                    <a:p>
                      <a:pPr algn="ctr"/>
                      <a:endParaRPr lang="en-US" sz="1200" dirty="0"/>
                    </a:p>
                  </a:txBody>
                  <a:tcPr/>
                </a:tc>
                <a:extLst>
                  <a:ext uri="{0D108BD9-81ED-4DB2-BD59-A6C34878D82A}">
                    <a16:rowId xmlns:a16="http://schemas.microsoft.com/office/drawing/2014/main" val="10002"/>
                  </a:ext>
                </a:extLst>
              </a:tr>
              <a:tr h="370840">
                <a:tc>
                  <a:txBody>
                    <a:bodyPr/>
                    <a:lstStyle/>
                    <a:p>
                      <a:pPr algn="ctr"/>
                      <a:r>
                        <a:rPr lang="en-US" dirty="0"/>
                        <a:t>20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Mechanisms that use heat (e.g., chrome wire) shall not be exposed to the outside environment to reduce potential risk of setting vegetation on fire.</a:t>
                      </a:r>
                    </a:p>
                  </a:txBody>
                  <a:tcPr/>
                </a:tc>
                <a:tc>
                  <a:txBody>
                    <a:bodyPr/>
                    <a:lstStyle/>
                    <a:p>
                      <a:pPr algn="ctr"/>
                      <a:r>
                        <a:rPr lang="en-US" dirty="0">
                          <a:solidFill>
                            <a:srgbClr val="00B050"/>
                          </a:solidFill>
                        </a:rPr>
                        <a:t>COMPLY</a:t>
                      </a:r>
                    </a:p>
                  </a:txBody>
                  <a:tcPr/>
                </a:tc>
                <a:tc>
                  <a:txBody>
                    <a:bodyPr/>
                    <a:lstStyle/>
                    <a:p>
                      <a:r>
                        <a:rPr lang="en-US" dirty="0"/>
                        <a:t>11,12</a:t>
                      </a:r>
                    </a:p>
                  </a:txBody>
                  <a:tcPr/>
                </a:tc>
                <a:tc>
                  <a:txBody>
                    <a:bodyPr/>
                    <a:lstStyle/>
                    <a:p>
                      <a:pPr algn="ctr"/>
                      <a:endParaRPr lang="en-US" sz="1200" dirty="0"/>
                    </a:p>
                  </a:txBody>
                  <a:tcPr/>
                </a:tc>
                <a:extLst>
                  <a:ext uri="{0D108BD9-81ED-4DB2-BD59-A6C34878D82A}">
                    <a16:rowId xmlns:a16="http://schemas.microsoft.com/office/drawing/2014/main" val="10003"/>
                  </a:ext>
                </a:extLst>
              </a:tr>
              <a:tr h="370840">
                <a:tc>
                  <a:txBody>
                    <a:bodyPr/>
                    <a:lstStyle/>
                    <a:p>
                      <a:pPr algn="ctr"/>
                      <a:r>
                        <a:rPr lang="en-US" dirty="0"/>
                        <a:t>21</a:t>
                      </a:r>
                    </a:p>
                  </a:txBody>
                  <a:tcPr/>
                </a:tc>
                <a:tc>
                  <a:txBody>
                    <a:bodyPr/>
                    <a:lstStyle/>
                    <a:p>
                      <a:pPr algn="l"/>
                      <a:r>
                        <a:rPr lang="en-US" sz="1200" dirty="0"/>
                        <a:t>During descent</a:t>
                      </a:r>
                      <a:r>
                        <a:rPr lang="en-US" sz="1200" baseline="0" dirty="0"/>
                        <a:t>, the science Vehicle shall collect and telemeter air pressure, outside and inside air temperature, flight software state, battery voltage, and bonus objective. </a:t>
                      </a:r>
                      <a:endParaRPr lang="en-US" sz="1200" dirty="0"/>
                    </a:p>
                  </a:txBody>
                  <a:tcPr/>
                </a:tc>
                <a:tc>
                  <a:txBody>
                    <a:bodyPr/>
                    <a:lstStyle/>
                    <a:p>
                      <a:pPr algn="ctr"/>
                      <a:r>
                        <a:rPr lang="en-US" dirty="0">
                          <a:solidFill>
                            <a:srgbClr val="FFC000"/>
                          </a:solidFill>
                        </a:rPr>
                        <a:t>COMPLY</a:t>
                      </a:r>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r h="370840">
                <a:tc>
                  <a:txBody>
                    <a:bodyPr/>
                    <a:lstStyle/>
                    <a:p>
                      <a:pPr algn="ctr"/>
                      <a:r>
                        <a:rPr lang="en-US" dirty="0"/>
                        <a:t>22</a:t>
                      </a:r>
                    </a:p>
                  </a:txBody>
                  <a:tcPr/>
                </a:tc>
                <a:tc>
                  <a:txBody>
                    <a:bodyPr/>
                    <a:lstStyle/>
                    <a:p>
                      <a:pPr algn="l"/>
                      <a:r>
                        <a:rPr lang="en-US" sz="1200" dirty="0"/>
                        <a:t>The</a:t>
                      </a:r>
                      <a:r>
                        <a:rPr lang="en-US" sz="1200" baseline="0" dirty="0"/>
                        <a:t> Science Vehicle shall transmit telemetry at a 1 Hz rate.</a:t>
                      </a:r>
                      <a:endParaRPr lang="en-US" sz="1200" dirty="0"/>
                    </a:p>
                  </a:txBody>
                  <a:tcPr/>
                </a:tc>
                <a:tc>
                  <a:txBody>
                    <a:bodyPr/>
                    <a:lstStyle/>
                    <a:p>
                      <a:pPr algn="ctr"/>
                      <a:r>
                        <a:rPr lang="en-US" dirty="0">
                          <a:solidFill>
                            <a:srgbClr val="FFC000"/>
                          </a:solidFill>
                        </a:rPr>
                        <a:t>COMPLY</a:t>
                      </a:r>
                    </a:p>
                  </a:txBody>
                  <a:tcPr/>
                </a:tc>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0005"/>
                  </a:ext>
                </a:extLst>
              </a:tr>
              <a:tr h="370840">
                <a:tc>
                  <a:txBody>
                    <a:bodyPr/>
                    <a:lstStyle/>
                    <a:p>
                      <a:pPr algn="ctr"/>
                      <a:r>
                        <a:rPr lang="en-US" dirty="0"/>
                        <a:t>23</a:t>
                      </a:r>
                    </a:p>
                  </a:txBody>
                  <a:tcPr/>
                </a:tc>
                <a:tc>
                  <a:txBody>
                    <a:bodyPr/>
                    <a:lstStyle/>
                    <a:p>
                      <a:pPr algn="l"/>
                      <a:r>
                        <a:rPr lang="en-US" sz="1200" dirty="0"/>
                        <a:t>Telemetry</a:t>
                      </a:r>
                      <a:r>
                        <a:rPr lang="en-US" sz="1200" baseline="0" dirty="0"/>
                        <a:t> shall include mission time with one of the second or better resolution, which begins when the Science Vehicle is powered on.</a:t>
                      </a:r>
                      <a:endParaRPr lang="en-US" sz="1200" dirty="0"/>
                    </a:p>
                  </a:txBody>
                  <a:tcPr/>
                </a:tc>
                <a:tc>
                  <a:txBody>
                    <a:bodyPr/>
                    <a:lstStyle/>
                    <a:p>
                      <a:pPr algn="ctr"/>
                      <a:r>
                        <a:rPr lang="en-US" dirty="0">
                          <a:solidFill>
                            <a:srgbClr val="FFC000"/>
                          </a:solidFill>
                        </a:rPr>
                        <a:t>COMPLY</a:t>
                      </a:r>
                    </a:p>
                  </a:txBody>
                  <a:tcPr/>
                </a:tc>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0006"/>
                  </a:ext>
                </a:extLst>
              </a:tr>
              <a:tr h="370840">
                <a:tc>
                  <a:txBody>
                    <a:bodyPr/>
                    <a:lstStyle/>
                    <a:p>
                      <a:pPr algn="ctr"/>
                      <a:r>
                        <a:rPr lang="en-US" dirty="0"/>
                        <a:t>24</a:t>
                      </a:r>
                    </a:p>
                  </a:txBody>
                  <a:tcPr/>
                </a:tc>
                <a:tc>
                  <a:txBody>
                    <a:bodyPr/>
                    <a:lstStyle/>
                    <a:p>
                      <a:r>
                        <a:rPr kumimoji="0" lang="en-US" sz="1200" b="0" i="0" u="none" strike="noStrike" kern="1200" cap="none" spc="0" normalizeH="0" baseline="0" noProof="0" dirty="0">
                          <a:ln>
                            <a:noFill/>
                          </a:ln>
                          <a:solidFill>
                            <a:srgbClr val="000000"/>
                          </a:solidFill>
                          <a:effectLst/>
                          <a:uLnTx/>
                          <a:uFillTx/>
                          <a:latin typeface="+mn-lt"/>
                          <a:ea typeface="+mn-ea"/>
                          <a:cs typeface="+mn-cs"/>
                        </a:rPr>
                        <a:t>XBEE radios shall be used for telemetry. 2.4 GHz Series 1 and 2 radios are allowed. 900 MHz XBEE Pro radios are also allowed</a:t>
                      </a:r>
                      <a:endParaRPr lang="en-US" dirty="0"/>
                    </a:p>
                  </a:txBody>
                  <a:tcPr/>
                </a:tc>
                <a:tc>
                  <a:txBody>
                    <a:bodyPr/>
                    <a:lstStyle/>
                    <a:p>
                      <a:pPr algn="ctr"/>
                      <a:r>
                        <a:rPr lang="en-US" dirty="0">
                          <a:solidFill>
                            <a:srgbClr val="00B050"/>
                          </a:solidFill>
                        </a:rPr>
                        <a:t>COMPLY</a:t>
                      </a:r>
                    </a:p>
                  </a:txBody>
                  <a:tcPr/>
                </a:tc>
                <a:tc>
                  <a:txBody>
                    <a:bodyPr/>
                    <a:lstStyle/>
                    <a:p>
                      <a:r>
                        <a:rPr lang="en-US" dirty="0"/>
                        <a:t>69,75</a:t>
                      </a:r>
                    </a:p>
                  </a:txBody>
                  <a:tcPr/>
                </a:tc>
                <a:tc>
                  <a:txBody>
                    <a:bodyPr/>
                    <a:lstStyle/>
                    <a:p>
                      <a:pPr algn="ctr"/>
                      <a:endParaRPr lang="en-US" dirty="0"/>
                    </a:p>
                  </a:txBody>
                  <a:tcPr/>
                </a:tc>
                <a:extLst>
                  <a:ext uri="{0D108BD9-81ED-4DB2-BD59-A6C34878D82A}">
                    <a16:rowId xmlns:a16="http://schemas.microsoft.com/office/drawing/2014/main" val="10007"/>
                  </a:ext>
                </a:extLst>
              </a:tr>
              <a:tr h="370840">
                <a:tc>
                  <a:txBody>
                    <a:bodyPr/>
                    <a:lstStyle/>
                    <a:p>
                      <a:pPr algn="ctr"/>
                      <a:r>
                        <a:rPr lang="en-US" dirty="0"/>
                        <a:t>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XBEE radios shall have their NETID/PANID set to their team number.</a:t>
                      </a:r>
                    </a:p>
                  </a:txBody>
                  <a:tcPr/>
                </a:tc>
                <a:tc>
                  <a:txBody>
                    <a:bodyPr/>
                    <a:lstStyle/>
                    <a:p>
                      <a:pPr algn="ctr"/>
                      <a:r>
                        <a:rPr lang="en-US" dirty="0">
                          <a:solidFill>
                            <a:srgbClr val="00B050"/>
                          </a:solidFill>
                        </a:rPr>
                        <a:t>COMPLY</a:t>
                      </a:r>
                    </a:p>
                  </a:txBody>
                  <a:tcPr/>
                </a:tc>
                <a:tc>
                  <a:txBody>
                    <a:bodyPr/>
                    <a:lstStyle/>
                    <a:p>
                      <a:r>
                        <a:rPr lang="en-US" dirty="0"/>
                        <a:t>75</a:t>
                      </a:r>
                    </a:p>
                  </a:txBody>
                  <a:tcPr/>
                </a:tc>
                <a:tc>
                  <a:txBody>
                    <a:bodyPr/>
                    <a:lstStyle/>
                    <a:p>
                      <a:pPr algn="ct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172472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287" y="76200"/>
            <a:ext cx="5943600" cy="838200"/>
          </a:xfrm>
        </p:spPr>
        <p:txBody>
          <a:bodyPr/>
          <a:lstStyle/>
          <a:p>
            <a:pPr algn="ctr"/>
            <a:r>
              <a:rPr lang="en-US" dirty="0"/>
              <a:t>Requirements Compliance Cont’d</a:t>
            </a:r>
          </a:p>
        </p:txBody>
      </p:sp>
      <p:sp>
        <p:nvSpPr>
          <p:cNvPr id="4" name="Footer Placeholder 3"/>
          <p:cNvSpPr>
            <a:spLocks noGrp="1"/>
          </p:cNvSpPr>
          <p:nvPr>
            <p:ph type="ftr" sz="quarter" idx="11"/>
          </p:nvPr>
        </p:nvSpPr>
        <p:spPr/>
        <p:txBody>
          <a:bodyPr/>
          <a:lstStyle/>
          <a:p>
            <a:r>
              <a:rPr lang="en-US"/>
              <a:t>CanSat 2015 CDR:  Team 4996 (Phoenix)</a:t>
            </a:r>
            <a:endParaRPr lang="en-US" dirty="0"/>
          </a:p>
        </p:txBody>
      </p:sp>
      <p:sp>
        <p:nvSpPr>
          <p:cNvPr id="5" name="Slide Number Placeholder 4"/>
          <p:cNvSpPr>
            <a:spLocks noGrp="1"/>
          </p:cNvSpPr>
          <p:nvPr>
            <p:ph type="sldNum" sz="quarter" idx="12"/>
          </p:nvPr>
        </p:nvSpPr>
        <p:spPr/>
        <p:txBody>
          <a:bodyPr/>
          <a:lstStyle/>
          <a:p>
            <a:fld id="{D3431158-55EB-497C-A23F-E6DF68CD4133}" type="slidenum">
              <a:rPr lang="en-US" smtClean="0"/>
              <a:pPr/>
              <a:t>148</a:t>
            </a:fld>
            <a:endParaRPr lang="en-US"/>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11" name="Content Placeholder 10"/>
          <p:cNvGraphicFramePr>
            <a:graphicFrameLocks noGrp="1"/>
          </p:cNvGraphicFramePr>
          <p:nvPr>
            <p:ph idx="1"/>
            <p:extLst>
              <p:ext uri="{D42A27DB-BD31-4B8C-83A1-F6EECF244321}">
                <p14:modId xmlns:p14="http://schemas.microsoft.com/office/powerpoint/2010/main" val="3449890418"/>
              </p:ext>
            </p:extLst>
          </p:nvPr>
        </p:nvGraphicFramePr>
        <p:xfrm>
          <a:off x="207818" y="1066800"/>
          <a:ext cx="8686800" cy="517144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1392382">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503218">
                  <a:extLst>
                    <a:ext uri="{9D8B030D-6E8A-4147-A177-3AD203B41FA5}">
                      <a16:colId xmlns:a16="http://schemas.microsoft.com/office/drawing/2014/main" val="20004"/>
                    </a:ext>
                  </a:extLst>
                </a:gridCol>
              </a:tblGrid>
              <a:tr h="381000">
                <a:tc>
                  <a:txBody>
                    <a:bodyPr/>
                    <a:lstStyle/>
                    <a:p>
                      <a:pPr algn="ctr"/>
                      <a:r>
                        <a:rPr lang="en-US" sz="1600" dirty="0" err="1"/>
                        <a:t>Req</a:t>
                      </a:r>
                      <a:r>
                        <a:rPr lang="en-US" sz="1600" baseline="0" dirty="0"/>
                        <a:t> #</a:t>
                      </a:r>
                      <a:endParaRPr lang="en-US" sz="1600" dirty="0"/>
                    </a:p>
                  </a:txBody>
                  <a:tcPr/>
                </a:tc>
                <a:tc>
                  <a:txBody>
                    <a:bodyPr/>
                    <a:lstStyle/>
                    <a:p>
                      <a:pPr algn="ctr"/>
                      <a:r>
                        <a:rPr lang="en-US" sz="1600" dirty="0"/>
                        <a:t>Requirement</a:t>
                      </a:r>
                    </a:p>
                  </a:txBody>
                  <a:tcPr/>
                </a:tc>
                <a:tc>
                  <a:txBody>
                    <a:bodyPr/>
                    <a:lstStyle/>
                    <a:p>
                      <a:pPr algn="ctr"/>
                      <a:r>
                        <a:rPr lang="en-US" sz="1600" dirty="0"/>
                        <a:t>Compliance</a:t>
                      </a:r>
                    </a:p>
                  </a:txBody>
                  <a:tcPr/>
                </a:tc>
                <a:tc>
                  <a:txBody>
                    <a:bodyPr/>
                    <a:lstStyle/>
                    <a:p>
                      <a:pPr algn="ctr"/>
                      <a:r>
                        <a:rPr lang="en-US" sz="1600" dirty="0"/>
                        <a:t>See</a:t>
                      </a:r>
                      <a:r>
                        <a:rPr lang="en-US" sz="1600" baseline="0" dirty="0"/>
                        <a:t> Slide</a:t>
                      </a:r>
                      <a:endParaRPr lang="en-US" sz="1600" dirty="0"/>
                    </a:p>
                  </a:txBody>
                  <a:tcPr/>
                </a:tc>
                <a:tc>
                  <a:txBody>
                    <a:bodyPr/>
                    <a:lstStyle/>
                    <a:p>
                      <a:pPr algn="ctr"/>
                      <a:r>
                        <a:rPr lang="en-US" sz="1600" dirty="0"/>
                        <a:t>Comments</a:t>
                      </a:r>
                    </a:p>
                  </a:txBody>
                  <a:tcPr/>
                </a:tc>
                <a:extLst>
                  <a:ext uri="{0D108BD9-81ED-4DB2-BD59-A6C34878D82A}">
                    <a16:rowId xmlns:a16="http://schemas.microsoft.com/office/drawing/2014/main" val="10000"/>
                  </a:ext>
                </a:extLst>
              </a:tr>
              <a:tr h="370840">
                <a:tc>
                  <a:txBody>
                    <a:bodyPr/>
                    <a:lstStyle/>
                    <a:p>
                      <a:pPr algn="ctr"/>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XBEE radios shall not use broadcast mode</a:t>
                      </a:r>
                    </a:p>
                  </a:txBody>
                  <a:tcPr/>
                </a:tc>
                <a:tc>
                  <a:txBody>
                    <a:bodyPr/>
                    <a:lstStyle/>
                    <a:p>
                      <a:pPr algn="ctr"/>
                      <a:r>
                        <a:rPr lang="en-US" dirty="0">
                          <a:solidFill>
                            <a:srgbClr val="00B050"/>
                          </a:solidFill>
                        </a:rPr>
                        <a:t>COMPLY</a:t>
                      </a:r>
                    </a:p>
                  </a:txBody>
                  <a:tcPr/>
                </a:tc>
                <a:tc>
                  <a:txBody>
                    <a:bodyPr/>
                    <a:lstStyle/>
                    <a:p>
                      <a:r>
                        <a:rPr lang="en-US" dirty="0"/>
                        <a:t>75</a:t>
                      </a:r>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r>
                        <a:rPr lang="en-US" dirty="0"/>
                        <a:t>27</a:t>
                      </a:r>
                    </a:p>
                  </a:txBody>
                  <a:tcPr/>
                </a:tc>
                <a:tc>
                  <a:txBody>
                    <a:bodyPr/>
                    <a:lstStyle/>
                    <a:p>
                      <a:pPr algn="l"/>
                      <a:r>
                        <a:rPr lang="en-US" sz="1200" dirty="0"/>
                        <a:t>The Science</a:t>
                      </a:r>
                      <a:r>
                        <a:rPr lang="en-US" sz="1200" baseline="0" dirty="0"/>
                        <a:t> Vehicle shall have a video camera installed and recording a complete descent from deployment to landing.</a:t>
                      </a:r>
                      <a:endParaRPr lang="en-US" sz="1200" dirty="0"/>
                    </a:p>
                  </a:txBody>
                  <a:tcPr/>
                </a:tc>
                <a:tc>
                  <a:txBody>
                    <a:bodyPr/>
                    <a:lstStyle/>
                    <a:p>
                      <a:pPr algn="ctr"/>
                      <a:r>
                        <a:rPr lang="en-US" dirty="0">
                          <a:solidFill>
                            <a:srgbClr val="00B050"/>
                          </a:solidFill>
                        </a:rPr>
                        <a:t>COMPLY</a:t>
                      </a:r>
                    </a:p>
                  </a:txBody>
                  <a:tcPr/>
                </a:tc>
                <a:tc>
                  <a:txBody>
                    <a:bodyPr/>
                    <a:lstStyle/>
                    <a:p>
                      <a:r>
                        <a:rPr lang="en-US" dirty="0"/>
                        <a:t>22</a:t>
                      </a:r>
                    </a:p>
                  </a:txBody>
                  <a:tcPr/>
                </a:tc>
                <a:tc>
                  <a:txBody>
                    <a:bodyPr/>
                    <a:lstStyle/>
                    <a:p>
                      <a:pPr algn="ctr"/>
                      <a:endParaRPr lang="en-US" sz="1200" dirty="0"/>
                    </a:p>
                  </a:txBody>
                  <a:tcPr/>
                </a:tc>
                <a:extLst>
                  <a:ext uri="{0D108BD9-81ED-4DB2-BD59-A6C34878D82A}">
                    <a16:rowId xmlns:a16="http://schemas.microsoft.com/office/drawing/2014/main" val="10002"/>
                  </a:ext>
                </a:extLst>
              </a:tr>
              <a:tr h="370840">
                <a:tc>
                  <a:txBody>
                    <a:bodyPr/>
                    <a:lstStyle/>
                    <a:p>
                      <a:pPr algn="ctr"/>
                      <a:r>
                        <a:rPr lang="en-US" dirty="0"/>
                        <a:t>28</a:t>
                      </a:r>
                    </a:p>
                  </a:txBody>
                  <a:tcPr/>
                </a:tc>
                <a:tc>
                  <a:txBody>
                    <a:bodyPr/>
                    <a:lstStyle/>
                    <a:p>
                      <a:pPr algn="l"/>
                      <a:r>
                        <a:rPr lang="en-US" sz="1200" dirty="0"/>
                        <a:t>The video camera shall include a time stamp on the video.</a:t>
                      </a:r>
                    </a:p>
                  </a:txBody>
                  <a:tcPr/>
                </a:tc>
                <a:tc>
                  <a:txBody>
                    <a:bodyPr/>
                    <a:lstStyle/>
                    <a:p>
                      <a:pPr algn="ctr"/>
                      <a:r>
                        <a:rPr lang="en-US" dirty="0">
                          <a:solidFill>
                            <a:srgbClr val="00B050"/>
                          </a:solidFill>
                        </a:rPr>
                        <a:t>COMPLY</a:t>
                      </a:r>
                    </a:p>
                  </a:txBody>
                  <a:tcPr/>
                </a:tc>
                <a:tc>
                  <a:txBody>
                    <a:bodyPr/>
                    <a:lstStyle/>
                    <a:p>
                      <a:r>
                        <a:rPr lang="en-US" dirty="0"/>
                        <a:t>22</a:t>
                      </a:r>
                    </a:p>
                  </a:txBody>
                  <a:tcPr/>
                </a:tc>
                <a:tc>
                  <a:txBody>
                    <a:bodyPr/>
                    <a:lstStyle/>
                    <a:p>
                      <a:pPr algn="ctr"/>
                      <a:endParaRPr lang="en-US" sz="1200" dirty="0"/>
                    </a:p>
                  </a:txBody>
                  <a:tcPr/>
                </a:tc>
                <a:extLst>
                  <a:ext uri="{0D108BD9-81ED-4DB2-BD59-A6C34878D82A}">
                    <a16:rowId xmlns:a16="http://schemas.microsoft.com/office/drawing/2014/main" val="10003"/>
                  </a:ext>
                </a:extLst>
              </a:tr>
              <a:tr h="370840">
                <a:tc>
                  <a:txBody>
                    <a:bodyPr/>
                    <a:lstStyle/>
                    <a:p>
                      <a:pPr algn="ctr"/>
                      <a:r>
                        <a:rPr lang="en-US" dirty="0"/>
                        <a:t>29</a:t>
                      </a:r>
                    </a:p>
                  </a:txBody>
                  <a:tcPr/>
                </a:tc>
                <a:tc>
                  <a:txBody>
                    <a:bodyPr/>
                    <a:lstStyle/>
                    <a:p>
                      <a:pPr algn="l"/>
                      <a:r>
                        <a:rPr lang="en-US" sz="1200" dirty="0"/>
                        <a:t>The</a:t>
                      </a:r>
                      <a:r>
                        <a:rPr lang="en-US" sz="1200" baseline="0" dirty="0"/>
                        <a:t> descent rate of the Science Vehicle shall be less than 10m/s and greater than 4m/s.</a:t>
                      </a:r>
                      <a:endParaRPr lang="en-US" sz="1200" dirty="0"/>
                    </a:p>
                  </a:txBody>
                  <a:tcPr/>
                </a:tc>
                <a:tc>
                  <a:txBody>
                    <a:bodyPr/>
                    <a:lstStyle/>
                    <a:p>
                      <a:pPr algn="ctr"/>
                      <a:r>
                        <a:rPr lang="en-US" dirty="0">
                          <a:solidFill>
                            <a:srgbClr val="00B050"/>
                          </a:solidFill>
                        </a:rPr>
                        <a:t>COMPLY</a:t>
                      </a:r>
                    </a:p>
                  </a:txBody>
                  <a:tcPr/>
                </a:tc>
                <a:tc>
                  <a:txBody>
                    <a:bodyPr/>
                    <a:lstStyle/>
                    <a:p>
                      <a:r>
                        <a:rPr lang="en-US" dirty="0"/>
                        <a:t>40</a:t>
                      </a:r>
                    </a:p>
                  </a:txBody>
                  <a:tcPr/>
                </a:tc>
                <a:tc>
                  <a:txBody>
                    <a:bodyPr/>
                    <a:lstStyle/>
                    <a:p>
                      <a:pPr algn="ctr"/>
                      <a:endParaRPr lang="en-US" dirty="0"/>
                    </a:p>
                  </a:txBody>
                  <a:tcPr/>
                </a:tc>
                <a:extLst>
                  <a:ext uri="{0D108BD9-81ED-4DB2-BD59-A6C34878D82A}">
                    <a16:rowId xmlns:a16="http://schemas.microsoft.com/office/drawing/2014/main" val="10004"/>
                  </a:ext>
                </a:extLst>
              </a:tr>
              <a:tr h="370840">
                <a:tc>
                  <a:txBody>
                    <a:bodyPr/>
                    <a:lstStyle/>
                    <a:p>
                      <a:pPr algn="ctr"/>
                      <a:r>
                        <a:rPr lang="en-US" dirty="0"/>
                        <a:t>30</a:t>
                      </a:r>
                    </a:p>
                  </a:txBody>
                  <a:tcPr/>
                </a:tc>
                <a:tc>
                  <a:txBody>
                    <a:bodyPr/>
                    <a:lstStyle/>
                    <a:p>
                      <a:pPr algn="l"/>
                      <a:r>
                        <a:rPr lang="en-US" sz="1200" dirty="0"/>
                        <a:t>During</a:t>
                      </a:r>
                      <a:r>
                        <a:rPr lang="en-US" sz="1200" baseline="0" dirty="0"/>
                        <a:t> Descent , the video camera must not rotate.</a:t>
                      </a:r>
                      <a:endParaRPr lang="en-US" sz="1200" dirty="0"/>
                    </a:p>
                  </a:txBody>
                  <a:tcPr/>
                </a:tc>
                <a:tc>
                  <a:txBody>
                    <a:bodyPr/>
                    <a:lstStyle/>
                    <a:p>
                      <a:pPr algn="ctr"/>
                      <a:r>
                        <a:rPr lang="en-US" dirty="0">
                          <a:solidFill>
                            <a:srgbClr val="FFC000"/>
                          </a:solidFill>
                        </a:rPr>
                        <a:t>COMPLY</a:t>
                      </a:r>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5"/>
                  </a:ext>
                </a:extLst>
              </a:tr>
              <a:tr h="370840">
                <a:tc>
                  <a:txBody>
                    <a:bodyPr/>
                    <a:lstStyle/>
                    <a:p>
                      <a:pPr algn="ctr"/>
                      <a:r>
                        <a:rPr lang="en-US" dirty="0"/>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Cost of the CanSat shall be under $1000. Ground support and analysis tools are not included in the cost.</a:t>
                      </a:r>
                    </a:p>
                  </a:txBody>
                  <a:tcPr/>
                </a:tc>
                <a:tc>
                  <a:txBody>
                    <a:bodyPr/>
                    <a:lstStyle/>
                    <a:p>
                      <a:pPr algn="ctr"/>
                      <a:r>
                        <a:rPr lang="en-US" dirty="0">
                          <a:solidFill>
                            <a:srgbClr val="00B050"/>
                          </a:solidFill>
                        </a:rPr>
                        <a:t>COMPLY</a:t>
                      </a:r>
                    </a:p>
                  </a:txBody>
                  <a:tcPr/>
                </a:tc>
                <a:tc>
                  <a:txBody>
                    <a:bodyPr/>
                    <a:lstStyle/>
                    <a:p>
                      <a:r>
                        <a:rPr lang="en-US" dirty="0"/>
                        <a:t>134</a:t>
                      </a:r>
                    </a:p>
                  </a:txBody>
                  <a:tcPr/>
                </a:tc>
                <a:tc>
                  <a:txBody>
                    <a:bodyPr/>
                    <a:lstStyle/>
                    <a:p>
                      <a:pPr algn="ctr"/>
                      <a:endParaRPr lang="en-US" dirty="0"/>
                    </a:p>
                  </a:txBody>
                  <a:tcPr/>
                </a:tc>
                <a:extLst>
                  <a:ext uri="{0D108BD9-81ED-4DB2-BD59-A6C34878D82A}">
                    <a16:rowId xmlns:a16="http://schemas.microsoft.com/office/drawing/2014/main" val="10006"/>
                  </a:ext>
                </a:extLst>
              </a:tr>
              <a:tr h="370840">
                <a:tc>
                  <a:txBody>
                    <a:bodyPr/>
                    <a:lstStyle/>
                    <a:p>
                      <a:pPr algn="ctr"/>
                      <a:r>
                        <a:rPr lang="en-US" dirty="0"/>
                        <a:t>32</a:t>
                      </a:r>
                    </a:p>
                  </a:txBody>
                  <a:tcPr/>
                </a:tc>
                <a:tc>
                  <a:txBody>
                    <a:bodyPr/>
                    <a:lstStyle/>
                    <a:p>
                      <a:r>
                        <a:rPr lang="en-US" sz="1200" dirty="0"/>
                        <a:t>Each</a:t>
                      </a:r>
                      <a:r>
                        <a:rPr lang="en-US" sz="1200" baseline="0" dirty="0"/>
                        <a:t> team shall develop their own ground station</a:t>
                      </a:r>
                      <a:endParaRPr lang="en-US" sz="1200" dirty="0"/>
                    </a:p>
                  </a:txBody>
                  <a:tcPr/>
                </a:tc>
                <a:tc>
                  <a:txBody>
                    <a:bodyPr/>
                    <a:lstStyle/>
                    <a:p>
                      <a:pPr algn="ctr"/>
                      <a:r>
                        <a:rPr lang="en-US" dirty="0">
                          <a:solidFill>
                            <a:srgbClr val="00B050"/>
                          </a:solidFill>
                        </a:rPr>
                        <a:t>COMPLY</a:t>
                      </a:r>
                    </a:p>
                  </a:txBody>
                  <a:tcPr/>
                </a:tc>
                <a:tc>
                  <a:txBody>
                    <a:bodyPr/>
                    <a:lstStyle/>
                    <a:p>
                      <a:r>
                        <a:rPr lang="en-US" dirty="0"/>
                        <a:t>95,</a:t>
                      </a:r>
                    </a:p>
                  </a:txBody>
                  <a:tcPr/>
                </a:tc>
                <a:tc>
                  <a:txBody>
                    <a:bodyPr/>
                    <a:lstStyle/>
                    <a:p>
                      <a:pPr algn="ctr"/>
                      <a:endParaRPr lang="en-US" dirty="0"/>
                    </a:p>
                  </a:txBody>
                  <a:tcPr/>
                </a:tc>
                <a:extLst>
                  <a:ext uri="{0D108BD9-81ED-4DB2-BD59-A6C34878D82A}">
                    <a16:rowId xmlns:a16="http://schemas.microsoft.com/office/drawing/2014/main" val="10007"/>
                  </a:ext>
                </a:extLst>
              </a:tr>
              <a:tr h="370840">
                <a:tc>
                  <a:txBody>
                    <a:bodyPr/>
                    <a:lstStyle/>
                    <a:p>
                      <a:pPr algn="ctr"/>
                      <a:r>
                        <a:rPr lang="en-US" dirty="0"/>
                        <a:t>33</a:t>
                      </a:r>
                    </a:p>
                  </a:txBody>
                  <a:tcPr/>
                </a:tc>
                <a:tc>
                  <a:txBody>
                    <a:bodyPr/>
                    <a:lstStyle/>
                    <a:p>
                      <a:r>
                        <a:rPr lang="en-US" sz="1200" dirty="0"/>
                        <a:t>All telemetry shall be displayed</a:t>
                      </a:r>
                      <a:r>
                        <a:rPr lang="en-US" sz="1200" baseline="0" dirty="0"/>
                        <a:t> in real time during descent.</a:t>
                      </a:r>
                      <a:endParaRPr lang="en-US" sz="1200" dirty="0"/>
                    </a:p>
                  </a:txBody>
                  <a:tcPr/>
                </a:tc>
                <a:tc>
                  <a:txBody>
                    <a:bodyPr/>
                    <a:lstStyle/>
                    <a:p>
                      <a:pPr algn="ctr"/>
                      <a:r>
                        <a:rPr lang="en-US" dirty="0">
                          <a:solidFill>
                            <a:srgbClr val="00B050"/>
                          </a:solidFill>
                        </a:rPr>
                        <a:t>COMPLY</a:t>
                      </a:r>
                    </a:p>
                  </a:txBody>
                  <a:tcPr/>
                </a:tc>
                <a:tc>
                  <a:txBody>
                    <a:bodyPr/>
                    <a:lstStyle/>
                    <a:p>
                      <a:r>
                        <a:rPr lang="en-US" dirty="0"/>
                        <a:t>102,103</a:t>
                      </a:r>
                    </a:p>
                  </a:txBody>
                  <a:tcPr/>
                </a:tc>
                <a:tc>
                  <a:txBody>
                    <a:bodyPr/>
                    <a:lstStyle/>
                    <a:p>
                      <a:pPr algn="ctr"/>
                      <a:endParaRPr lang="en-US" dirty="0"/>
                    </a:p>
                  </a:txBody>
                  <a:tcPr/>
                </a:tc>
                <a:extLst>
                  <a:ext uri="{0D108BD9-81ED-4DB2-BD59-A6C34878D82A}">
                    <a16:rowId xmlns:a16="http://schemas.microsoft.com/office/drawing/2014/main" val="10008"/>
                  </a:ext>
                </a:extLst>
              </a:tr>
              <a:tr h="370840">
                <a:tc>
                  <a:txBody>
                    <a:bodyPr/>
                    <a:lstStyle/>
                    <a:p>
                      <a:pPr algn="ctr"/>
                      <a:r>
                        <a:rPr lang="en-US" dirty="0"/>
                        <a:t>34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All telemetry shall be displayed in engineering units (meters, meters/sec, Celsius, etc.)</a:t>
                      </a:r>
                    </a:p>
                  </a:txBody>
                  <a:tcPr/>
                </a:tc>
                <a:tc>
                  <a:txBody>
                    <a:bodyPr/>
                    <a:lstStyle/>
                    <a:p>
                      <a:pPr algn="ctr"/>
                      <a:r>
                        <a:rPr lang="en-US" dirty="0">
                          <a:solidFill>
                            <a:srgbClr val="00B050"/>
                          </a:solidFill>
                        </a:rPr>
                        <a:t>COMPLY</a:t>
                      </a:r>
                    </a:p>
                  </a:txBody>
                  <a:tcPr/>
                </a:tc>
                <a:tc>
                  <a:txBody>
                    <a:bodyPr/>
                    <a:lstStyle/>
                    <a:p>
                      <a:r>
                        <a:rPr lang="en-US" dirty="0"/>
                        <a:t>104</a:t>
                      </a:r>
                    </a:p>
                  </a:txBody>
                  <a:tcPr/>
                </a:tc>
                <a:tc>
                  <a:txBody>
                    <a:bodyPr/>
                    <a:lstStyle/>
                    <a:p>
                      <a:pPr algn="ctr"/>
                      <a:endParaRPr lang="en-US" dirty="0"/>
                    </a:p>
                  </a:txBody>
                  <a:tcPr/>
                </a:tc>
                <a:extLst>
                  <a:ext uri="{0D108BD9-81ED-4DB2-BD59-A6C34878D82A}">
                    <a16:rowId xmlns:a16="http://schemas.microsoft.com/office/drawing/2014/main" val="10009"/>
                  </a:ext>
                </a:extLst>
              </a:tr>
              <a:tr h="370840">
                <a:tc>
                  <a:txBody>
                    <a:bodyPr/>
                    <a:lstStyle/>
                    <a:p>
                      <a:pPr algn="ctr"/>
                      <a:r>
                        <a:rPr lang="en-US" dirty="0"/>
                        <a:t>35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Teams shall plot data in real time during flight.</a:t>
                      </a:r>
                    </a:p>
                  </a:txBody>
                  <a:tcPr/>
                </a:tc>
                <a:tc>
                  <a:txBody>
                    <a:bodyPr/>
                    <a:lstStyle/>
                    <a:p>
                      <a:pPr algn="ctr"/>
                      <a:r>
                        <a:rPr lang="en-US" dirty="0">
                          <a:solidFill>
                            <a:srgbClr val="00B050"/>
                          </a:solidFill>
                        </a:rPr>
                        <a:t>COMPLY</a:t>
                      </a:r>
                    </a:p>
                  </a:txBody>
                  <a:tcPr/>
                </a:tc>
                <a:tc>
                  <a:txBody>
                    <a:bodyPr/>
                    <a:lstStyle/>
                    <a:p>
                      <a:r>
                        <a:rPr lang="en-US" dirty="0"/>
                        <a:t>102,103</a:t>
                      </a:r>
                    </a:p>
                  </a:txBody>
                  <a:tcPr/>
                </a:tc>
                <a:tc>
                  <a:txBody>
                    <a:bodyPr/>
                    <a:lstStyle/>
                    <a:p>
                      <a:pPr algn="ctr"/>
                      <a:endParaRPr lang="en-US"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093403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287" y="76200"/>
            <a:ext cx="5943600" cy="838200"/>
          </a:xfrm>
        </p:spPr>
        <p:txBody>
          <a:bodyPr/>
          <a:lstStyle/>
          <a:p>
            <a:pPr algn="ctr"/>
            <a:r>
              <a:rPr lang="en-US" dirty="0"/>
              <a:t>Requirements Compliance Cont’d</a:t>
            </a:r>
          </a:p>
        </p:txBody>
      </p:sp>
      <p:sp>
        <p:nvSpPr>
          <p:cNvPr id="4" name="Footer Placeholder 3"/>
          <p:cNvSpPr>
            <a:spLocks noGrp="1"/>
          </p:cNvSpPr>
          <p:nvPr>
            <p:ph type="ftr" sz="quarter" idx="11"/>
          </p:nvPr>
        </p:nvSpPr>
        <p:spPr/>
        <p:txBody>
          <a:bodyPr/>
          <a:lstStyle/>
          <a:p>
            <a:r>
              <a:rPr lang="en-US"/>
              <a:t>CanSat 2015 CDR:  Team 4996 (Phoenix)</a:t>
            </a:r>
            <a:endParaRPr lang="en-US" dirty="0"/>
          </a:p>
        </p:txBody>
      </p:sp>
      <p:sp>
        <p:nvSpPr>
          <p:cNvPr id="5" name="Slide Number Placeholder 4"/>
          <p:cNvSpPr>
            <a:spLocks noGrp="1"/>
          </p:cNvSpPr>
          <p:nvPr>
            <p:ph type="sldNum" sz="quarter" idx="12"/>
          </p:nvPr>
        </p:nvSpPr>
        <p:spPr/>
        <p:txBody>
          <a:bodyPr/>
          <a:lstStyle/>
          <a:p>
            <a:fld id="{D3431158-55EB-497C-A23F-E6DF68CD4133}" type="slidenum">
              <a:rPr lang="en-US" smtClean="0"/>
              <a:pPr/>
              <a:t>149</a:t>
            </a:fld>
            <a:endParaRPr lang="en-US"/>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11" name="Content Placeholder 10"/>
          <p:cNvGraphicFramePr>
            <a:graphicFrameLocks noGrp="1"/>
          </p:cNvGraphicFramePr>
          <p:nvPr>
            <p:ph idx="1"/>
            <p:extLst>
              <p:ext uri="{D42A27DB-BD31-4B8C-83A1-F6EECF244321}">
                <p14:modId xmlns:p14="http://schemas.microsoft.com/office/powerpoint/2010/main" val="1070515123"/>
              </p:ext>
            </p:extLst>
          </p:nvPr>
        </p:nvGraphicFramePr>
        <p:xfrm>
          <a:off x="207818" y="1066800"/>
          <a:ext cx="8686800" cy="405384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1392382">
                  <a:extLst>
                    <a:ext uri="{9D8B030D-6E8A-4147-A177-3AD203B41FA5}">
                      <a16:colId xmlns:a16="http://schemas.microsoft.com/office/drawing/2014/main" val="20002"/>
                    </a:ext>
                  </a:extLst>
                </a:gridCol>
                <a:gridCol w="832658">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381000">
                <a:tc>
                  <a:txBody>
                    <a:bodyPr/>
                    <a:lstStyle/>
                    <a:p>
                      <a:pPr algn="ctr"/>
                      <a:r>
                        <a:rPr lang="en-US" sz="1600" dirty="0" err="1"/>
                        <a:t>Req</a:t>
                      </a:r>
                      <a:r>
                        <a:rPr lang="en-US" sz="1600" baseline="0" dirty="0"/>
                        <a:t> #</a:t>
                      </a:r>
                      <a:endParaRPr lang="en-US" sz="1600" dirty="0"/>
                    </a:p>
                  </a:txBody>
                  <a:tcPr/>
                </a:tc>
                <a:tc>
                  <a:txBody>
                    <a:bodyPr/>
                    <a:lstStyle/>
                    <a:p>
                      <a:pPr algn="ctr"/>
                      <a:r>
                        <a:rPr lang="en-US" sz="1600" dirty="0"/>
                        <a:t>Requirement</a:t>
                      </a:r>
                    </a:p>
                  </a:txBody>
                  <a:tcPr/>
                </a:tc>
                <a:tc>
                  <a:txBody>
                    <a:bodyPr/>
                    <a:lstStyle/>
                    <a:p>
                      <a:pPr algn="ctr"/>
                      <a:r>
                        <a:rPr lang="en-US" sz="1600" dirty="0"/>
                        <a:t>Compliance</a:t>
                      </a:r>
                    </a:p>
                  </a:txBody>
                  <a:tcPr/>
                </a:tc>
                <a:tc>
                  <a:txBody>
                    <a:bodyPr/>
                    <a:lstStyle/>
                    <a:p>
                      <a:pPr algn="ctr"/>
                      <a:r>
                        <a:rPr lang="en-US" sz="1600" dirty="0"/>
                        <a:t>See</a:t>
                      </a:r>
                      <a:r>
                        <a:rPr lang="en-US" sz="1600" baseline="0" dirty="0"/>
                        <a:t> Slide</a:t>
                      </a:r>
                      <a:endParaRPr lang="en-US" sz="1600" dirty="0"/>
                    </a:p>
                  </a:txBody>
                  <a:tcPr/>
                </a:tc>
                <a:tc>
                  <a:txBody>
                    <a:bodyPr/>
                    <a:lstStyle/>
                    <a:p>
                      <a:pPr algn="ctr"/>
                      <a:r>
                        <a:rPr lang="en-US" sz="1600" dirty="0"/>
                        <a:t>Comments</a:t>
                      </a:r>
                    </a:p>
                  </a:txBody>
                  <a:tcPr/>
                </a:tc>
                <a:extLst>
                  <a:ext uri="{0D108BD9-81ED-4DB2-BD59-A6C34878D82A}">
                    <a16:rowId xmlns:a16="http://schemas.microsoft.com/office/drawing/2014/main" val="10000"/>
                  </a:ext>
                </a:extLst>
              </a:tr>
              <a:tr h="370840">
                <a:tc>
                  <a:txBody>
                    <a:bodyPr/>
                    <a:lstStyle/>
                    <a:p>
                      <a:pPr algn="ctr"/>
                      <a:r>
                        <a:rPr lang="en-US" dirty="0"/>
                        <a:t>43</a:t>
                      </a:r>
                    </a:p>
                  </a:txBody>
                  <a:tcPr/>
                </a:tc>
                <a:tc>
                  <a:txBody>
                    <a:bodyPr/>
                    <a:lstStyle/>
                    <a:p>
                      <a:r>
                        <a:rPr lang="en-US" sz="1200" dirty="0"/>
                        <a:t>The Science Vehicle must include a battery that</a:t>
                      </a:r>
                      <a:r>
                        <a:rPr lang="en-US" sz="1200" baseline="0" dirty="0"/>
                        <a:t> is well secured.</a:t>
                      </a:r>
                      <a:endParaRPr lang="en-US" sz="1200" dirty="0"/>
                    </a:p>
                  </a:txBody>
                  <a:tcPr/>
                </a:tc>
                <a:tc>
                  <a:txBody>
                    <a:bodyPr/>
                    <a:lstStyle/>
                    <a:p>
                      <a:pPr algn="ctr"/>
                      <a:r>
                        <a:rPr lang="en-US" dirty="0">
                          <a:solidFill>
                            <a:srgbClr val="FFC000"/>
                          </a:solidFill>
                        </a:rPr>
                        <a:t>COMPLY</a:t>
                      </a:r>
                    </a:p>
                  </a:txBody>
                  <a:tcPr/>
                </a:tc>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r>
                        <a:rPr lang="en-US" dirty="0"/>
                        <a:t>44</a:t>
                      </a:r>
                    </a:p>
                  </a:txBody>
                  <a:tcPr/>
                </a:tc>
                <a:tc>
                  <a:txBody>
                    <a:bodyPr/>
                    <a:lstStyle/>
                    <a:p>
                      <a:r>
                        <a:rPr lang="en-US" sz="1200" dirty="0"/>
                        <a:t>Lithium polymer cells are not allowed due to being a fire hazard</a:t>
                      </a:r>
                      <a:r>
                        <a:rPr lang="en-US" dirty="0"/>
                        <a:t>.</a:t>
                      </a:r>
                    </a:p>
                  </a:txBody>
                  <a:tcPr/>
                </a:tc>
                <a:tc>
                  <a:txBody>
                    <a:bodyPr/>
                    <a:lstStyle/>
                    <a:p>
                      <a:pPr algn="ctr"/>
                      <a:r>
                        <a:rPr lang="en-US" dirty="0">
                          <a:solidFill>
                            <a:srgbClr val="00B050"/>
                          </a:solidFill>
                        </a:rPr>
                        <a:t>COMPLY</a:t>
                      </a:r>
                    </a:p>
                  </a:txBody>
                  <a:tcPr/>
                </a:tc>
                <a:tc>
                  <a:txBody>
                    <a:bodyPr/>
                    <a:lstStyle/>
                    <a:p>
                      <a:r>
                        <a:rPr lang="en-US" dirty="0"/>
                        <a:t>82</a:t>
                      </a:r>
                    </a:p>
                  </a:txBody>
                  <a:tcPr/>
                </a:tc>
                <a:tc>
                  <a:txBody>
                    <a:bodyPr/>
                    <a:lstStyle/>
                    <a:p>
                      <a:pPr algn="ctr"/>
                      <a:endParaRPr lang="en-US" sz="1200" dirty="0"/>
                    </a:p>
                  </a:txBody>
                  <a:tcPr/>
                </a:tc>
                <a:extLst>
                  <a:ext uri="{0D108BD9-81ED-4DB2-BD59-A6C34878D82A}">
                    <a16:rowId xmlns:a16="http://schemas.microsoft.com/office/drawing/2014/main" val="10002"/>
                  </a:ext>
                </a:extLst>
              </a:tr>
              <a:tr h="370840">
                <a:tc>
                  <a:txBody>
                    <a:bodyPr/>
                    <a:lstStyle/>
                    <a:p>
                      <a:pPr algn="ctr"/>
                      <a:r>
                        <a:rPr lang="en-US" dirty="0"/>
                        <a:t>45</a:t>
                      </a:r>
                    </a:p>
                  </a:txBody>
                  <a:tcPr/>
                </a:tc>
                <a:tc>
                  <a:txBody>
                    <a:bodyPr/>
                    <a:lstStyle/>
                    <a:p>
                      <a:r>
                        <a:rPr lang="en-US" sz="1200" b="0" i="0" u="none" strike="noStrike" kern="1200" baseline="0" dirty="0">
                          <a:solidFill>
                            <a:schemeClr val="dk1"/>
                          </a:solidFill>
                          <a:latin typeface="+mn-lt"/>
                          <a:ea typeface="+mn-ea"/>
                          <a:cs typeface="+mn-cs"/>
                        </a:rPr>
                        <a:t>Alkaline, Ni-MH, lithium ion built with a metal case, and Ni-Cad cells are</a:t>
                      </a:r>
                    </a:p>
                    <a:p>
                      <a:r>
                        <a:rPr lang="en-US" sz="1200" b="0" i="0" u="none" strike="noStrike" kern="1200" baseline="0" dirty="0">
                          <a:solidFill>
                            <a:schemeClr val="dk1"/>
                          </a:solidFill>
                          <a:latin typeface="+mn-lt"/>
                          <a:ea typeface="+mn-ea"/>
                          <a:cs typeface="+mn-cs"/>
                        </a:rPr>
                        <a:t>allowed.</a:t>
                      </a:r>
                      <a:endParaRPr lang="en-US" sz="1200" dirty="0"/>
                    </a:p>
                  </a:txBody>
                  <a:tcPr/>
                </a:tc>
                <a:tc>
                  <a:txBody>
                    <a:bodyPr/>
                    <a:lstStyle/>
                    <a:p>
                      <a:pPr algn="ctr"/>
                      <a:r>
                        <a:rPr lang="en-US" dirty="0">
                          <a:solidFill>
                            <a:srgbClr val="00B050"/>
                          </a:solidFill>
                        </a:rPr>
                        <a:t>COMPLY</a:t>
                      </a:r>
                    </a:p>
                  </a:txBody>
                  <a:tcPr/>
                </a:tc>
                <a:tc>
                  <a:txBody>
                    <a:bodyPr/>
                    <a:lstStyle/>
                    <a:p>
                      <a:r>
                        <a:rPr lang="en-US" dirty="0"/>
                        <a:t>82</a:t>
                      </a:r>
                    </a:p>
                  </a:txBody>
                  <a:tcPr/>
                </a:tc>
                <a:tc>
                  <a:txBody>
                    <a:bodyPr/>
                    <a:lstStyle/>
                    <a:p>
                      <a:pPr algn="ctr"/>
                      <a:endParaRPr lang="en-US" sz="1200" dirty="0"/>
                    </a:p>
                  </a:txBody>
                  <a:tcPr/>
                </a:tc>
                <a:extLst>
                  <a:ext uri="{0D108BD9-81ED-4DB2-BD59-A6C34878D82A}">
                    <a16:rowId xmlns:a16="http://schemas.microsoft.com/office/drawing/2014/main" val="10003"/>
                  </a:ext>
                </a:extLst>
              </a:tr>
              <a:tr h="370840">
                <a:tc>
                  <a:txBody>
                    <a:bodyPr/>
                    <a:lstStyle/>
                    <a:p>
                      <a:pPr algn="ctr"/>
                      <a:r>
                        <a:rPr lang="en-US" dirty="0"/>
                        <a:t>46</a:t>
                      </a:r>
                    </a:p>
                  </a:txBody>
                  <a:tcPr/>
                </a:tc>
                <a:tc>
                  <a:txBody>
                    <a:bodyPr/>
                    <a:lstStyle/>
                    <a:p>
                      <a:r>
                        <a:rPr lang="en-US" sz="1200" dirty="0"/>
                        <a:t>The Science Vehicle</a:t>
                      </a:r>
                      <a:r>
                        <a:rPr lang="en-US" sz="1200" baseline="0" dirty="0"/>
                        <a:t> and Container must be subjected to the drop test.</a:t>
                      </a:r>
                      <a:endParaRPr lang="en-US" sz="1200" dirty="0"/>
                    </a:p>
                  </a:txBody>
                  <a:tcPr/>
                </a:tc>
                <a:tc>
                  <a:txBody>
                    <a:bodyPr/>
                    <a:lstStyle/>
                    <a:p>
                      <a:pPr algn="ctr"/>
                      <a:r>
                        <a:rPr lang="en-US" dirty="0">
                          <a:solidFill>
                            <a:srgbClr val="FFC000"/>
                          </a:solidFill>
                        </a:rPr>
                        <a:t>COMPLY</a:t>
                      </a:r>
                    </a:p>
                  </a:txBody>
                  <a:tcPr/>
                </a:tc>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0004"/>
                  </a:ext>
                </a:extLst>
              </a:tr>
              <a:tr h="370840">
                <a:tc>
                  <a:txBody>
                    <a:bodyPr/>
                    <a:lstStyle/>
                    <a:p>
                      <a:pPr algn="ctr"/>
                      <a:r>
                        <a:rPr lang="en-US" dirty="0"/>
                        <a:t>47</a:t>
                      </a:r>
                    </a:p>
                  </a:txBody>
                  <a:tcPr/>
                </a:tc>
                <a:tc>
                  <a:txBody>
                    <a:bodyPr/>
                    <a:lstStyle/>
                    <a:p>
                      <a:r>
                        <a:rPr lang="en-US" sz="1200" dirty="0"/>
                        <a:t>The Science</a:t>
                      </a:r>
                      <a:r>
                        <a:rPr lang="en-US" sz="1200" baseline="0" dirty="0"/>
                        <a:t> Vehicle and Container must e subjected to the vibration test.</a:t>
                      </a:r>
                      <a:endParaRPr lang="en-US" sz="1200" dirty="0"/>
                    </a:p>
                  </a:txBody>
                  <a:tcPr/>
                </a:tc>
                <a:tc>
                  <a:txBody>
                    <a:bodyPr/>
                    <a:lstStyle/>
                    <a:p>
                      <a:pPr algn="ctr"/>
                      <a:r>
                        <a:rPr lang="en-US" dirty="0">
                          <a:solidFill>
                            <a:srgbClr val="FFC000"/>
                          </a:solidFill>
                        </a:rPr>
                        <a:t>COMPLY</a:t>
                      </a:r>
                    </a:p>
                  </a:txBody>
                  <a:tcPr/>
                </a:tc>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0005"/>
                  </a:ext>
                </a:extLst>
              </a:tr>
              <a:tr h="370840">
                <a:tc>
                  <a:txBody>
                    <a:bodyPr/>
                    <a:lstStyle/>
                    <a:p>
                      <a:pPr algn="ctr"/>
                      <a:r>
                        <a:rPr lang="en-US" dirty="0"/>
                        <a:t>48</a:t>
                      </a:r>
                    </a:p>
                  </a:txBody>
                  <a:tcPr/>
                </a:tc>
                <a:tc>
                  <a:txBody>
                    <a:bodyPr/>
                    <a:lstStyle/>
                    <a:p>
                      <a:r>
                        <a:rPr lang="en-US" sz="1200" dirty="0"/>
                        <a:t>CanSat</a:t>
                      </a:r>
                      <a:r>
                        <a:rPr lang="en-US" sz="1200" baseline="0" dirty="0"/>
                        <a:t> Vehicle and Container must be subjected to the thermal test.</a:t>
                      </a:r>
                      <a:endParaRPr lang="en-US" sz="1200" dirty="0"/>
                    </a:p>
                  </a:txBody>
                  <a:tcPr/>
                </a:tc>
                <a:tc>
                  <a:txBody>
                    <a:bodyPr/>
                    <a:lstStyle/>
                    <a:p>
                      <a:pPr algn="ctr"/>
                      <a:r>
                        <a:rPr lang="en-US" dirty="0">
                          <a:solidFill>
                            <a:srgbClr val="FFC000"/>
                          </a:solidFill>
                        </a:rPr>
                        <a:t>COMPLY</a:t>
                      </a:r>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6"/>
                  </a:ext>
                </a:extLst>
              </a:tr>
              <a:tr h="370840">
                <a:tc>
                  <a:txBody>
                    <a:bodyPr/>
                    <a:lstStyle/>
                    <a:p>
                      <a:pPr algn="ctr"/>
                      <a:r>
                        <a:rPr lang="en-US" dirty="0"/>
                        <a:t>49</a:t>
                      </a:r>
                    </a:p>
                  </a:txBody>
                  <a:tcPr/>
                </a:tc>
                <a:tc>
                  <a:txBody>
                    <a:bodyPr/>
                    <a:lstStyle/>
                    <a:p>
                      <a:r>
                        <a:rPr lang="en-US" sz="1200" dirty="0"/>
                        <a:t>Environmental test results must be documented and submitted to the judges</a:t>
                      </a:r>
                      <a:r>
                        <a:rPr lang="en-US" sz="1200" baseline="0" dirty="0"/>
                        <a:t> at the flight readiness review.</a:t>
                      </a:r>
                      <a:endParaRPr lang="en-US" sz="1200" dirty="0"/>
                    </a:p>
                  </a:txBody>
                  <a:tcPr/>
                </a:tc>
                <a:tc>
                  <a:txBody>
                    <a:bodyPr/>
                    <a:lstStyle/>
                    <a:p>
                      <a:pPr algn="ctr"/>
                      <a:r>
                        <a:rPr lang="en-US" dirty="0">
                          <a:solidFill>
                            <a:srgbClr val="FFC000"/>
                          </a:solidFill>
                        </a:rPr>
                        <a:t>COMPLY</a:t>
                      </a:r>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3758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pPr eaLnBrk="1" hangingPunct="1"/>
            <a:r>
              <a:rPr lang="en-US"/>
              <a:t>   Physical Layout</a:t>
            </a:r>
            <a:br>
              <a:rPr lang="en-US"/>
            </a:br>
            <a:r>
              <a:rPr lang="en-US"/>
              <a:t>   Science Payload</a:t>
            </a:r>
          </a:p>
        </p:txBody>
      </p:sp>
      <p:sp>
        <p:nvSpPr>
          <p:cNvPr id="149505"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149506"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342A0BA1-74FE-4A5E-8849-7B2F99CABF9C}" type="slidenum">
              <a:rPr lang="en-US" smtClean="0">
                <a:cs typeface="Arial" charset="0"/>
              </a:rPr>
              <a:pPr fontAlgn="base">
                <a:spcBef>
                  <a:spcPct val="0"/>
                </a:spcBef>
                <a:spcAft>
                  <a:spcPct val="0"/>
                </a:spcAft>
              </a:pPr>
              <a:t>15</a:t>
            </a:fld>
            <a:endParaRPr lang="en-US">
              <a:cs typeface="Arial" charset="0"/>
            </a:endParaRPr>
          </a:p>
        </p:txBody>
      </p:sp>
      <p:sp>
        <p:nvSpPr>
          <p:cNvPr id="149508"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rPr>
              <a:t>Presenter: Ruben Perez</a:t>
            </a:r>
          </a:p>
        </p:txBody>
      </p:sp>
      <p:pic>
        <p:nvPicPr>
          <p:cNvPr id="149510"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447800"/>
            <a:ext cx="2438402" cy="445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Connector 2"/>
          <p:cNvCxnSpPr/>
          <p:nvPr/>
        </p:nvCxnSpPr>
        <p:spPr>
          <a:xfrm flipV="1">
            <a:off x="3581400" y="1295400"/>
            <a:ext cx="0" cy="30480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5" name="Straight Connector 4"/>
          <p:cNvCxnSpPr/>
          <p:nvPr/>
        </p:nvCxnSpPr>
        <p:spPr>
          <a:xfrm flipV="1">
            <a:off x="5410200" y="1295400"/>
            <a:ext cx="0" cy="30480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flipH="1">
            <a:off x="3581400" y="1295400"/>
            <a:ext cx="5334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4876800" y="1295400"/>
            <a:ext cx="5334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4114800" y="1141511"/>
            <a:ext cx="762000" cy="307777"/>
          </a:xfrm>
          <a:prstGeom prst="rect">
            <a:avLst/>
          </a:prstGeom>
          <a:noFill/>
        </p:spPr>
        <p:txBody>
          <a:bodyPr wrap="square" rtlCol="0">
            <a:spAutoFit/>
          </a:bodyPr>
          <a:lstStyle/>
          <a:p>
            <a:r>
              <a:rPr lang="en-US" sz="1400" dirty="0"/>
              <a:t>4.7 in</a:t>
            </a:r>
          </a:p>
        </p:txBody>
      </p:sp>
      <p:cxnSp>
        <p:nvCxnSpPr>
          <p:cNvPr id="13" name="Straight Connector 12"/>
          <p:cNvCxnSpPr/>
          <p:nvPr/>
        </p:nvCxnSpPr>
        <p:spPr>
          <a:xfrm>
            <a:off x="3733800" y="5638800"/>
            <a:ext cx="0" cy="264463"/>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5257800" y="5638800"/>
            <a:ext cx="0" cy="264463"/>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733800" y="5903263"/>
            <a:ext cx="15240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2050" idx="2"/>
          </p:cNvCxnSpPr>
          <p:nvPr/>
        </p:nvCxnSpPr>
        <p:spPr>
          <a:xfrm flipH="1">
            <a:off x="4495800" y="5903263"/>
            <a:ext cx="1" cy="192737"/>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4114800" y="6095999"/>
            <a:ext cx="762000" cy="307777"/>
          </a:xfrm>
          <a:prstGeom prst="rect">
            <a:avLst/>
          </a:prstGeom>
          <a:noFill/>
        </p:spPr>
        <p:txBody>
          <a:bodyPr wrap="square" rtlCol="0">
            <a:spAutoFit/>
          </a:bodyPr>
          <a:lstStyle/>
          <a:p>
            <a:r>
              <a:rPr lang="en-US" sz="1400" dirty="0"/>
              <a:t>4.0 in</a:t>
            </a:r>
          </a:p>
        </p:txBody>
      </p:sp>
      <p:cxnSp>
        <p:nvCxnSpPr>
          <p:cNvPr id="24" name="Straight Connector 23"/>
          <p:cNvCxnSpPr/>
          <p:nvPr/>
        </p:nvCxnSpPr>
        <p:spPr>
          <a:xfrm>
            <a:off x="5257800" y="2590800"/>
            <a:ext cx="28956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5257800" y="5638800"/>
            <a:ext cx="28956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8164286" y="2590800"/>
            <a:ext cx="0" cy="304800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a:xfrm>
            <a:off x="8164286" y="4049484"/>
            <a:ext cx="2667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2053" name="TextBox 2052"/>
          <p:cNvSpPr txBox="1"/>
          <p:nvPr/>
        </p:nvSpPr>
        <p:spPr>
          <a:xfrm>
            <a:off x="8430986" y="3895595"/>
            <a:ext cx="838200" cy="307777"/>
          </a:xfrm>
          <a:prstGeom prst="rect">
            <a:avLst/>
          </a:prstGeom>
          <a:noFill/>
        </p:spPr>
        <p:txBody>
          <a:bodyPr wrap="square" rtlCol="0">
            <a:spAutoFit/>
          </a:bodyPr>
          <a:lstStyle/>
          <a:p>
            <a:r>
              <a:rPr lang="en-US" sz="1400" dirty="0"/>
              <a:t>8.0 in</a:t>
            </a:r>
          </a:p>
        </p:txBody>
      </p:sp>
      <p:cxnSp>
        <p:nvCxnSpPr>
          <p:cNvPr id="2055" name="Straight Connector 2054"/>
          <p:cNvCxnSpPr/>
          <p:nvPr/>
        </p:nvCxnSpPr>
        <p:spPr>
          <a:xfrm>
            <a:off x="5257800" y="1752600"/>
            <a:ext cx="2906486"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057" name="Straight Connector 2056"/>
          <p:cNvCxnSpPr/>
          <p:nvPr/>
        </p:nvCxnSpPr>
        <p:spPr>
          <a:xfrm flipV="1">
            <a:off x="8153400" y="1752600"/>
            <a:ext cx="0" cy="83820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059" name="Straight Arrow Connector 2058"/>
          <p:cNvCxnSpPr/>
          <p:nvPr/>
        </p:nvCxnSpPr>
        <p:spPr>
          <a:xfrm>
            <a:off x="8153400" y="2057400"/>
            <a:ext cx="2667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2063" name="TextBox 2062"/>
          <p:cNvSpPr txBox="1"/>
          <p:nvPr/>
        </p:nvSpPr>
        <p:spPr>
          <a:xfrm>
            <a:off x="8392886" y="1903511"/>
            <a:ext cx="941614" cy="307777"/>
          </a:xfrm>
          <a:prstGeom prst="rect">
            <a:avLst/>
          </a:prstGeom>
          <a:noFill/>
        </p:spPr>
        <p:txBody>
          <a:bodyPr wrap="square" rtlCol="0">
            <a:spAutoFit/>
          </a:bodyPr>
          <a:lstStyle/>
          <a:p>
            <a:r>
              <a:rPr lang="en-US" sz="1400" dirty="0"/>
              <a:t>2.3 in</a:t>
            </a:r>
          </a:p>
        </p:txBody>
      </p:sp>
      <p:cxnSp>
        <p:nvCxnSpPr>
          <p:cNvPr id="2065" name="Straight Connector 2064"/>
          <p:cNvCxnSpPr/>
          <p:nvPr/>
        </p:nvCxnSpPr>
        <p:spPr>
          <a:xfrm>
            <a:off x="5257800" y="3124200"/>
            <a:ext cx="1453243"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067" name="Straight Connector 2066"/>
          <p:cNvCxnSpPr/>
          <p:nvPr/>
        </p:nvCxnSpPr>
        <p:spPr>
          <a:xfrm>
            <a:off x="5257800" y="3429000"/>
            <a:ext cx="14478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069" name="Straight Connector 2068"/>
          <p:cNvCxnSpPr/>
          <p:nvPr/>
        </p:nvCxnSpPr>
        <p:spPr>
          <a:xfrm>
            <a:off x="5257800" y="4724400"/>
            <a:ext cx="14478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071" name="Straight Connector 2070"/>
          <p:cNvCxnSpPr/>
          <p:nvPr/>
        </p:nvCxnSpPr>
        <p:spPr>
          <a:xfrm>
            <a:off x="5257800" y="5181600"/>
            <a:ext cx="1447800" cy="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075" name="Straight Connector 2074"/>
          <p:cNvCxnSpPr/>
          <p:nvPr/>
        </p:nvCxnSpPr>
        <p:spPr>
          <a:xfrm>
            <a:off x="6705600" y="3124200"/>
            <a:ext cx="5443" cy="30480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077" name="Straight Connector 2076"/>
          <p:cNvCxnSpPr/>
          <p:nvPr/>
        </p:nvCxnSpPr>
        <p:spPr>
          <a:xfrm>
            <a:off x="6705600" y="4724400"/>
            <a:ext cx="5443" cy="45720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2079" name="Straight Connector 2078"/>
          <p:cNvCxnSpPr/>
          <p:nvPr/>
        </p:nvCxnSpPr>
        <p:spPr>
          <a:xfrm>
            <a:off x="6096000" y="3429000"/>
            <a:ext cx="0" cy="129540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49509" name="Straight Arrow Connector 149508"/>
          <p:cNvCxnSpPr/>
          <p:nvPr/>
        </p:nvCxnSpPr>
        <p:spPr>
          <a:xfrm>
            <a:off x="6705600" y="3276600"/>
            <a:ext cx="3048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cxnSp>
        <p:nvCxnSpPr>
          <p:cNvPr id="149512" name="Straight Arrow Connector 149511"/>
          <p:cNvCxnSpPr/>
          <p:nvPr/>
        </p:nvCxnSpPr>
        <p:spPr>
          <a:xfrm>
            <a:off x="6096000" y="4076700"/>
            <a:ext cx="3048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cxnSp>
        <p:nvCxnSpPr>
          <p:cNvPr id="149514" name="Straight Arrow Connector 149513"/>
          <p:cNvCxnSpPr/>
          <p:nvPr/>
        </p:nvCxnSpPr>
        <p:spPr>
          <a:xfrm>
            <a:off x="6705600" y="4953000"/>
            <a:ext cx="3048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49518" name="TextBox 149517"/>
          <p:cNvSpPr txBox="1"/>
          <p:nvPr/>
        </p:nvSpPr>
        <p:spPr>
          <a:xfrm>
            <a:off x="7010400" y="3124200"/>
            <a:ext cx="914400" cy="307777"/>
          </a:xfrm>
          <a:prstGeom prst="rect">
            <a:avLst/>
          </a:prstGeom>
          <a:noFill/>
        </p:spPr>
        <p:txBody>
          <a:bodyPr wrap="square" rtlCol="0">
            <a:spAutoFit/>
          </a:bodyPr>
          <a:lstStyle/>
          <a:p>
            <a:r>
              <a:rPr lang="en-US" sz="1400" dirty="0"/>
              <a:t>0.72 in</a:t>
            </a:r>
          </a:p>
        </p:txBody>
      </p:sp>
      <p:sp>
        <p:nvSpPr>
          <p:cNvPr id="149519" name="TextBox 149518"/>
          <p:cNvSpPr txBox="1"/>
          <p:nvPr/>
        </p:nvSpPr>
        <p:spPr>
          <a:xfrm>
            <a:off x="6400800" y="3922811"/>
            <a:ext cx="838200" cy="307777"/>
          </a:xfrm>
          <a:prstGeom prst="rect">
            <a:avLst/>
          </a:prstGeom>
          <a:noFill/>
        </p:spPr>
        <p:txBody>
          <a:bodyPr wrap="square" rtlCol="0">
            <a:spAutoFit/>
          </a:bodyPr>
          <a:lstStyle/>
          <a:p>
            <a:r>
              <a:rPr lang="en-US" sz="1400" dirty="0"/>
              <a:t>3.34 in</a:t>
            </a:r>
          </a:p>
        </p:txBody>
      </p:sp>
      <p:sp>
        <p:nvSpPr>
          <p:cNvPr id="149520" name="TextBox 149519"/>
          <p:cNvSpPr txBox="1"/>
          <p:nvPr/>
        </p:nvSpPr>
        <p:spPr>
          <a:xfrm>
            <a:off x="7064829" y="4799111"/>
            <a:ext cx="838200" cy="307777"/>
          </a:xfrm>
          <a:prstGeom prst="rect">
            <a:avLst/>
          </a:prstGeom>
          <a:noFill/>
        </p:spPr>
        <p:txBody>
          <a:bodyPr wrap="square" rtlCol="0">
            <a:spAutoFit/>
          </a:bodyPr>
          <a:lstStyle/>
          <a:p>
            <a:r>
              <a:rPr lang="en-US" sz="1400" dirty="0"/>
              <a:t>1.08 in</a:t>
            </a:r>
          </a:p>
        </p:txBody>
      </p:sp>
      <p:cxnSp>
        <p:nvCxnSpPr>
          <p:cNvPr id="149522" name="Straight Connector 149521"/>
          <p:cNvCxnSpPr/>
          <p:nvPr/>
        </p:nvCxnSpPr>
        <p:spPr>
          <a:xfrm>
            <a:off x="6400800" y="5181600"/>
            <a:ext cx="0" cy="457200"/>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49525" name="Straight Arrow Connector 149524"/>
          <p:cNvCxnSpPr/>
          <p:nvPr/>
        </p:nvCxnSpPr>
        <p:spPr>
          <a:xfrm>
            <a:off x="6400800" y="5410200"/>
            <a:ext cx="3048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49526" name="TextBox 149525"/>
          <p:cNvSpPr txBox="1"/>
          <p:nvPr/>
        </p:nvSpPr>
        <p:spPr>
          <a:xfrm>
            <a:off x="6705600" y="5256311"/>
            <a:ext cx="952500" cy="307777"/>
          </a:xfrm>
          <a:prstGeom prst="rect">
            <a:avLst/>
          </a:prstGeom>
          <a:noFill/>
        </p:spPr>
        <p:txBody>
          <a:bodyPr wrap="square" rtlCol="0">
            <a:spAutoFit/>
          </a:bodyPr>
          <a:lstStyle/>
          <a:p>
            <a:r>
              <a:rPr lang="en-US" sz="1400" dirty="0"/>
              <a:t>1.22 in</a:t>
            </a:r>
          </a:p>
        </p:txBody>
      </p:sp>
      <p:cxnSp>
        <p:nvCxnSpPr>
          <p:cNvPr id="149528" name="Straight Arrow Connector 149527"/>
          <p:cNvCxnSpPr/>
          <p:nvPr/>
        </p:nvCxnSpPr>
        <p:spPr>
          <a:xfrm flipH="1">
            <a:off x="2743200" y="1752600"/>
            <a:ext cx="14478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49530" name="TextBox 149529"/>
          <p:cNvSpPr txBox="1"/>
          <p:nvPr/>
        </p:nvSpPr>
        <p:spPr>
          <a:xfrm>
            <a:off x="1295400" y="1595734"/>
            <a:ext cx="1600200" cy="307777"/>
          </a:xfrm>
          <a:prstGeom prst="rect">
            <a:avLst/>
          </a:prstGeom>
          <a:noFill/>
        </p:spPr>
        <p:txBody>
          <a:bodyPr wrap="square" rtlCol="0">
            <a:spAutoFit/>
          </a:bodyPr>
          <a:lstStyle/>
          <a:p>
            <a:r>
              <a:rPr lang="en-US" sz="1400" dirty="0"/>
              <a:t>Descent System</a:t>
            </a:r>
          </a:p>
        </p:txBody>
      </p:sp>
      <p:cxnSp>
        <p:nvCxnSpPr>
          <p:cNvPr id="149532" name="Straight Arrow Connector 149531"/>
          <p:cNvCxnSpPr/>
          <p:nvPr/>
        </p:nvCxnSpPr>
        <p:spPr>
          <a:xfrm flipH="1">
            <a:off x="2971800" y="5106888"/>
            <a:ext cx="13716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49533" name="TextBox 149532"/>
          <p:cNvSpPr txBox="1"/>
          <p:nvPr/>
        </p:nvSpPr>
        <p:spPr>
          <a:xfrm>
            <a:off x="1883229" y="4845278"/>
            <a:ext cx="1143000" cy="523220"/>
          </a:xfrm>
          <a:prstGeom prst="rect">
            <a:avLst/>
          </a:prstGeom>
          <a:noFill/>
        </p:spPr>
        <p:txBody>
          <a:bodyPr wrap="square" rtlCol="0">
            <a:spAutoFit/>
          </a:bodyPr>
          <a:lstStyle/>
          <a:p>
            <a:r>
              <a:rPr lang="en-US" sz="1400" dirty="0"/>
              <a:t>Release Mechanism </a:t>
            </a:r>
          </a:p>
        </p:txBody>
      </p:sp>
      <p:cxnSp>
        <p:nvCxnSpPr>
          <p:cNvPr id="149535" name="Straight Arrow Connector 149534"/>
          <p:cNvCxnSpPr/>
          <p:nvPr/>
        </p:nvCxnSpPr>
        <p:spPr>
          <a:xfrm flipH="1">
            <a:off x="3026229" y="5638800"/>
            <a:ext cx="936171"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49536" name="TextBox 149535"/>
          <p:cNvSpPr txBox="1"/>
          <p:nvPr/>
        </p:nvSpPr>
        <p:spPr>
          <a:xfrm>
            <a:off x="2057400" y="5486400"/>
            <a:ext cx="914400" cy="307777"/>
          </a:xfrm>
          <a:prstGeom prst="rect">
            <a:avLst/>
          </a:prstGeom>
          <a:noFill/>
        </p:spPr>
        <p:txBody>
          <a:bodyPr wrap="square" rtlCol="0">
            <a:spAutoFit/>
          </a:bodyPr>
          <a:lstStyle/>
          <a:p>
            <a:r>
              <a:rPr lang="en-US" sz="1400" dirty="0"/>
              <a:t>Camera</a:t>
            </a:r>
          </a:p>
        </p:txBody>
      </p:sp>
      <p:cxnSp>
        <p:nvCxnSpPr>
          <p:cNvPr id="149538" name="Straight Arrow Connector 149537"/>
          <p:cNvCxnSpPr/>
          <p:nvPr/>
        </p:nvCxnSpPr>
        <p:spPr>
          <a:xfrm flipH="1">
            <a:off x="2971800" y="4076699"/>
            <a:ext cx="1524000" cy="1"/>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49539" name="TextBox 149538"/>
          <p:cNvSpPr txBox="1"/>
          <p:nvPr/>
        </p:nvSpPr>
        <p:spPr>
          <a:xfrm>
            <a:off x="1937658" y="3787873"/>
            <a:ext cx="990600" cy="523220"/>
          </a:xfrm>
          <a:prstGeom prst="rect">
            <a:avLst/>
          </a:prstGeom>
          <a:noFill/>
        </p:spPr>
        <p:txBody>
          <a:bodyPr wrap="square" rtlCol="0">
            <a:spAutoFit/>
          </a:bodyPr>
          <a:lstStyle/>
          <a:p>
            <a:r>
              <a:rPr lang="en-US" sz="1400" dirty="0"/>
              <a:t>Egg Container </a:t>
            </a:r>
          </a:p>
        </p:txBody>
      </p:sp>
      <p:cxnSp>
        <p:nvCxnSpPr>
          <p:cNvPr id="149541" name="Straight Arrow Connector 149540"/>
          <p:cNvCxnSpPr/>
          <p:nvPr/>
        </p:nvCxnSpPr>
        <p:spPr>
          <a:xfrm flipH="1">
            <a:off x="2895600" y="3124200"/>
            <a:ext cx="1524000" cy="0"/>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sp>
        <p:nvSpPr>
          <p:cNvPr id="149542" name="TextBox 149541"/>
          <p:cNvSpPr txBox="1"/>
          <p:nvPr/>
        </p:nvSpPr>
        <p:spPr>
          <a:xfrm>
            <a:off x="2264229" y="2970311"/>
            <a:ext cx="957942" cy="307777"/>
          </a:xfrm>
          <a:prstGeom prst="rect">
            <a:avLst/>
          </a:prstGeom>
          <a:noFill/>
        </p:spPr>
        <p:txBody>
          <a:bodyPr wrap="square" rtlCol="0">
            <a:spAutoFit/>
          </a:bodyPr>
          <a:lstStyle/>
          <a:p>
            <a:r>
              <a:rPr lang="en-US" sz="1400" dirty="0"/>
              <a:t>PCB</a:t>
            </a:r>
          </a:p>
        </p:txBody>
      </p:sp>
      <p:sp>
        <p:nvSpPr>
          <p:cNvPr id="54" name="5-Point Star 53"/>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24785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a:spLocks noGrp="1" noChangeArrowheads="1"/>
          </p:cNvSpPr>
          <p:nvPr>
            <p:ph type="ftr"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0659" name="Rectangle 6"/>
          <p:cNvSpPr>
            <a:spLocks noGrp="1" noChangeArrowheads="1"/>
          </p:cNvSpPr>
          <p:nvPr>
            <p:ph type="sldNum"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711E4AE-69D0-4361-98B2-62E6B8A76E2B}" type="slidenum">
              <a:rPr lang="en-US"/>
              <a:pPr eaLnBrk="1" hangingPunct="1"/>
              <a:t>150</a:t>
            </a:fld>
            <a:endParaRPr lang="en-US" dirty="0"/>
          </a:p>
        </p:txBody>
      </p:sp>
      <p:sp>
        <p:nvSpPr>
          <p:cNvPr id="70660" name="Rectangle 4"/>
          <p:cNvSpPr>
            <a:spLocks noGrp="1" noChangeArrowheads="1"/>
          </p:cNvSpPr>
          <p:nvPr>
            <p:ph type="ctrTitle"/>
          </p:nvPr>
        </p:nvSpPr>
        <p:spPr/>
        <p:txBody>
          <a:bodyPr/>
          <a:lstStyle/>
          <a:p>
            <a:pPr eaLnBrk="1" hangingPunct="1"/>
            <a:r>
              <a:rPr lang="en-US" dirty="0"/>
              <a:t>Management</a:t>
            </a:r>
          </a:p>
        </p:txBody>
      </p:sp>
      <p:sp>
        <p:nvSpPr>
          <p:cNvPr id="70661" name="Rectangle 5"/>
          <p:cNvSpPr>
            <a:spLocks noGrp="1" noChangeArrowheads="1"/>
          </p:cNvSpPr>
          <p:nvPr>
            <p:ph type="subTitle" idx="1"/>
          </p:nvPr>
        </p:nvSpPr>
        <p:spPr/>
        <p:txBody>
          <a:bodyPr/>
          <a:lstStyle/>
          <a:p>
            <a:pPr eaLnBrk="1" hangingPunct="1"/>
            <a:r>
              <a:rPr lang="en-US" dirty="0"/>
              <a:t>Ruben Perez</a:t>
            </a: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p:txBody>
          <a:bodyPr/>
          <a:lstStyle/>
          <a:p>
            <a:pPr algn="ctr" eaLnBrk="1" hangingPunct="1"/>
            <a:r>
              <a:rPr lang="en-US" dirty="0"/>
              <a:t>Status  of Procurements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17058186"/>
              </p:ext>
            </p:extLst>
          </p:nvPr>
        </p:nvGraphicFramePr>
        <p:xfrm>
          <a:off x="228600" y="1066800"/>
          <a:ext cx="8686800" cy="736600"/>
        </p:xfrm>
        <a:graphic>
          <a:graphicData uri="http://schemas.openxmlformats.org/drawingml/2006/table">
            <a:tbl>
              <a:tblPr firstRow="1" bandRow="1">
                <a:tableStyleId>{5C22544A-7EE6-4342-B048-85BDC9FD1C3A}</a:tableStyleId>
              </a:tblPr>
              <a:tblGrid>
                <a:gridCol w="35560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142240">
                <a:tc>
                  <a:txBody>
                    <a:bodyPr/>
                    <a:lstStyle/>
                    <a:p>
                      <a:r>
                        <a:rPr lang="en-US" dirty="0"/>
                        <a:t>Part</a:t>
                      </a:r>
                      <a:r>
                        <a:rPr lang="en-US" baseline="0" dirty="0"/>
                        <a:t> </a:t>
                      </a:r>
                      <a:endParaRPr lang="en-US" dirty="0"/>
                    </a:p>
                  </a:txBody>
                  <a:tcPr marL="121920" marR="121920"/>
                </a:tc>
                <a:tc>
                  <a:txBody>
                    <a:bodyPr/>
                    <a:lstStyle/>
                    <a:p>
                      <a:r>
                        <a:rPr lang="en-US" dirty="0"/>
                        <a:t>Quantity</a:t>
                      </a:r>
                    </a:p>
                  </a:txBody>
                  <a:tcPr marL="121920" marR="121920"/>
                </a:tc>
                <a:tc>
                  <a:txBody>
                    <a:bodyPr/>
                    <a:lstStyle/>
                    <a:p>
                      <a:r>
                        <a:rPr lang="en-US" dirty="0"/>
                        <a:t>Order Status</a:t>
                      </a:r>
                    </a:p>
                  </a:txBody>
                  <a:tcPr marL="121920" marR="121920"/>
                </a:tc>
                <a:extLst>
                  <a:ext uri="{0D108BD9-81ED-4DB2-BD59-A6C34878D82A}">
                    <a16:rowId xmlns:a16="http://schemas.microsoft.com/office/drawing/2014/main" val="10000"/>
                  </a:ext>
                </a:extLst>
              </a:tr>
              <a:tr h="370840">
                <a:tc>
                  <a:txBody>
                    <a:bodyPr/>
                    <a:lstStyle/>
                    <a:p>
                      <a:r>
                        <a:rPr lang="en-US" sz="1800" b="0" i="0" dirty="0">
                          <a:solidFill>
                            <a:srgbClr val="000000"/>
                          </a:solidFill>
                          <a:effectLst/>
                          <a:latin typeface="+mj-lt"/>
                        </a:rPr>
                        <a:t>Luminosity Sensor TSL2591</a:t>
                      </a:r>
                      <a:endParaRPr lang="en-US" sz="1800" dirty="0">
                        <a:latin typeface="+mj-lt"/>
                      </a:endParaRPr>
                    </a:p>
                  </a:txBody>
                  <a:tcPr marL="121920" marR="121920"/>
                </a:tc>
                <a:tc>
                  <a:txBody>
                    <a:bodyPr/>
                    <a:lstStyle/>
                    <a:p>
                      <a:r>
                        <a:rPr lang="en-US" dirty="0"/>
                        <a:t>1</a:t>
                      </a:r>
                    </a:p>
                  </a:txBody>
                  <a:tcPr marL="121920" marR="121920"/>
                </a:tc>
                <a:tc>
                  <a:txBody>
                    <a:bodyPr/>
                    <a:lstStyle/>
                    <a:p>
                      <a:r>
                        <a:rPr lang="en-US" dirty="0"/>
                        <a:t>Ordered</a:t>
                      </a:r>
                    </a:p>
                  </a:txBody>
                  <a:tcPr marL="121920" marR="121920"/>
                </a:tc>
                <a:extLst>
                  <a:ext uri="{0D108BD9-81ED-4DB2-BD59-A6C34878D82A}">
                    <a16:rowId xmlns:a16="http://schemas.microsoft.com/office/drawing/2014/main" val="10001"/>
                  </a:ext>
                </a:extLst>
              </a:tr>
            </a:tbl>
          </a:graphicData>
        </a:graphic>
      </p:graphicFrame>
      <p:sp>
        <p:nvSpPr>
          <p:cNvPr id="71682"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1683"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A910B89-C277-4021-8FBF-7BEB8B16E512}" type="slidenum">
              <a:rPr lang="en-US"/>
              <a:pPr eaLnBrk="1" hangingPunct="1"/>
              <a:t>151</a:t>
            </a:fld>
            <a:endParaRPr lang="en-US" dirty="0"/>
          </a:p>
        </p:txBody>
      </p:sp>
      <p:sp>
        <p:nvSpPr>
          <p:cNvPr id="7168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3" name="TextBox 2"/>
          <p:cNvSpPr txBox="1"/>
          <p:nvPr/>
        </p:nvSpPr>
        <p:spPr>
          <a:xfrm>
            <a:off x="228600" y="2514600"/>
            <a:ext cx="5532284" cy="369332"/>
          </a:xfrm>
          <a:prstGeom prst="rect">
            <a:avLst/>
          </a:prstGeom>
          <a:noFill/>
        </p:spPr>
        <p:txBody>
          <a:bodyPr wrap="none" rtlCol="0">
            <a:spAutoFit/>
          </a:bodyPr>
          <a:lstStyle/>
          <a:p>
            <a:r>
              <a:rPr lang="en-US" dirty="0"/>
              <a:t>All other electronic components have been ordered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p:txBody>
          <a:bodyPr/>
          <a:lstStyle/>
          <a:p>
            <a:pPr eaLnBrk="1" hangingPunct="1"/>
            <a:r>
              <a:rPr lang="en-US" dirty="0"/>
              <a:t>  CanSat Budget – Electrical</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012798589"/>
              </p:ext>
            </p:extLst>
          </p:nvPr>
        </p:nvGraphicFramePr>
        <p:xfrm>
          <a:off x="228600" y="1066800"/>
          <a:ext cx="8686800" cy="471932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370840">
                <a:tc>
                  <a:txBody>
                    <a:bodyPr/>
                    <a:lstStyle/>
                    <a:p>
                      <a:r>
                        <a:rPr lang="en-US" dirty="0"/>
                        <a:t>Electrical(Payload)</a:t>
                      </a:r>
                    </a:p>
                  </a:txBody>
                  <a:tcPr/>
                </a:tc>
                <a:tc>
                  <a:txBody>
                    <a:bodyPr/>
                    <a:lstStyle/>
                    <a:p>
                      <a:pPr algn="ctr"/>
                      <a:r>
                        <a:rPr lang="en-US" dirty="0"/>
                        <a:t>Cost</a:t>
                      </a:r>
                    </a:p>
                  </a:txBody>
                  <a:tcPr/>
                </a:tc>
                <a:tc>
                  <a:txBody>
                    <a:bodyPr/>
                    <a:lstStyle/>
                    <a:p>
                      <a:pPr algn="ctr"/>
                      <a:r>
                        <a:rPr lang="en-US" dirty="0"/>
                        <a:t>Cost Type</a:t>
                      </a:r>
                    </a:p>
                  </a:txBody>
                  <a:tcPr/>
                </a:tc>
                <a:tc>
                  <a:txBody>
                    <a:bodyPr/>
                    <a:lstStyle/>
                    <a:p>
                      <a:pPr algn="ctr"/>
                      <a:r>
                        <a:rPr lang="en-US" dirty="0"/>
                        <a:t>Reused?</a:t>
                      </a:r>
                    </a:p>
                  </a:txBody>
                  <a:tcPr/>
                </a:tc>
                <a:extLst>
                  <a:ext uri="{0D108BD9-81ED-4DB2-BD59-A6C34878D82A}">
                    <a16:rowId xmlns:a16="http://schemas.microsoft.com/office/drawing/2014/main" val="10000"/>
                  </a:ext>
                </a:extLst>
              </a:tr>
              <a:tr h="370840">
                <a:tc>
                  <a:txBody>
                    <a:bodyPr/>
                    <a:lstStyle/>
                    <a:p>
                      <a:r>
                        <a:rPr lang="en-US" dirty="0"/>
                        <a:t>Arduino Pro Mini-</a:t>
                      </a:r>
                      <a:r>
                        <a:rPr lang="en-US" baseline="0" dirty="0"/>
                        <a:t> 5.0V</a:t>
                      </a:r>
                      <a:endParaRPr lang="en-US" dirty="0"/>
                    </a:p>
                  </a:txBody>
                  <a:tcPr/>
                </a:tc>
                <a:tc>
                  <a:txBody>
                    <a:bodyPr/>
                    <a:lstStyle/>
                    <a:p>
                      <a:pPr algn="ctr"/>
                      <a:r>
                        <a:rPr lang="en-US" dirty="0"/>
                        <a:t>$9.95</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1"/>
                  </a:ext>
                </a:extLst>
              </a:tr>
              <a:tr h="370840">
                <a:tc>
                  <a:txBody>
                    <a:bodyPr/>
                    <a:lstStyle/>
                    <a:p>
                      <a:r>
                        <a:rPr lang="en-US" dirty="0"/>
                        <a:t>BMP 180</a:t>
                      </a:r>
                    </a:p>
                  </a:txBody>
                  <a:tcPr/>
                </a:tc>
                <a:tc>
                  <a:txBody>
                    <a:bodyPr/>
                    <a:lstStyle/>
                    <a:p>
                      <a:pPr algn="ctr"/>
                      <a:r>
                        <a:rPr lang="en-US" dirty="0"/>
                        <a:t>$9.95</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2"/>
                  </a:ext>
                </a:extLst>
              </a:tr>
              <a:tr h="370840">
                <a:tc>
                  <a:txBody>
                    <a:bodyPr/>
                    <a:lstStyle/>
                    <a:p>
                      <a:r>
                        <a:rPr lang="en-US" dirty="0"/>
                        <a:t>TMP 36</a:t>
                      </a:r>
                    </a:p>
                  </a:txBody>
                  <a:tcPr/>
                </a:tc>
                <a:tc>
                  <a:txBody>
                    <a:bodyPr/>
                    <a:lstStyle/>
                    <a:p>
                      <a:pPr algn="ctr"/>
                      <a:r>
                        <a:rPr lang="en-US" dirty="0"/>
                        <a:t>$1.50</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3"/>
                  </a:ext>
                </a:extLst>
              </a:tr>
              <a:tr h="370840">
                <a:tc>
                  <a:txBody>
                    <a:bodyPr/>
                    <a:lstStyle/>
                    <a:p>
                      <a:r>
                        <a:rPr lang="en-US" dirty="0"/>
                        <a:t>XBEE 900</a:t>
                      </a:r>
                      <a:r>
                        <a:rPr lang="en-US" baseline="0" dirty="0"/>
                        <a:t> MHz</a:t>
                      </a:r>
                      <a:endParaRPr lang="en-US" dirty="0"/>
                    </a:p>
                  </a:txBody>
                  <a:tcPr/>
                </a:tc>
                <a:tc>
                  <a:txBody>
                    <a:bodyPr/>
                    <a:lstStyle/>
                    <a:p>
                      <a:pPr algn="ctr"/>
                      <a:r>
                        <a:rPr lang="en-US" dirty="0"/>
                        <a:t>$53.69</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4"/>
                  </a:ext>
                </a:extLst>
              </a:tr>
              <a:tr h="370840">
                <a:tc>
                  <a:txBody>
                    <a:bodyPr/>
                    <a:lstStyle/>
                    <a:p>
                      <a:r>
                        <a:rPr lang="en-US" dirty="0"/>
                        <a:t>Keychain Camera</a:t>
                      </a:r>
                    </a:p>
                  </a:txBody>
                  <a:tcPr/>
                </a:tc>
                <a:tc>
                  <a:txBody>
                    <a:bodyPr/>
                    <a:lstStyle/>
                    <a:p>
                      <a:pPr algn="ctr"/>
                      <a:r>
                        <a:rPr lang="en-US" dirty="0"/>
                        <a:t>$24.99</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5"/>
                  </a:ext>
                </a:extLst>
              </a:tr>
              <a:tr h="370840">
                <a:tc>
                  <a:txBody>
                    <a:bodyPr/>
                    <a:lstStyle/>
                    <a:p>
                      <a:r>
                        <a:rPr lang="en-US" sz="1800" dirty="0">
                          <a:latin typeface="+mn-lt"/>
                          <a:ea typeface="Arial"/>
                          <a:cs typeface="Arial"/>
                        </a:rPr>
                        <a:t>LSM303</a:t>
                      </a:r>
                      <a:endParaRPr lang="en-US" dirty="0"/>
                    </a:p>
                  </a:txBody>
                  <a:tcPr/>
                </a:tc>
                <a:tc>
                  <a:txBody>
                    <a:bodyPr/>
                    <a:lstStyle/>
                    <a:p>
                      <a:pPr algn="ctr"/>
                      <a:r>
                        <a:rPr lang="en-US" dirty="0"/>
                        <a:t>$14.95</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6"/>
                  </a:ext>
                </a:extLst>
              </a:tr>
              <a:tr h="370840">
                <a:tc>
                  <a:txBody>
                    <a:bodyPr/>
                    <a:lstStyle/>
                    <a:p>
                      <a:r>
                        <a:rPr lang="en-US" dirty="0"/>
                        <a:t>XBEE Adapter</a:t>
                      </a:r>
                    </a:p>
                  </a:txBody>
                  <a:tcPr/>
                </a:tc>
                <a:tc>
                  <a:txBody>
                    <a:bodyPr/>
                    <a:lstStyle/>
                    <a:p>
                      <a:pPr algn="ctr"/>
                      <a:r>
                        <a:rPr lang="en-US" dirty="0"/>
                        <a:t>$9.95</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7"/>
                  </a:ext>
                </a:extLst>
              </a:tr>
              <a:tr h="370840">
                <a:tc>
                  <a:txBody>
                    <a:bodyPr/>
                    <a:lstStyle/>
                    <a:p>
                      <a:r>
                        <a:rPr lang="en-US" dirty="0"/>
                        <a:t>Data Logger</a:t>
                      </a:r>
                    </a:p>
                  </a:txBody>
                  <a:tcPr/>
                </a:tc>
                <a:tc>
                  <a:txBody>
                    <a:bodyPr/>
                    <a:lstStyle/>
                    <a:p>
                      <a:pPr algn="ctr"/>
                      <a:r>
                        <a:rPr lang="en-US" dirty="0"/>
                        <a:t>$24.95</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8"/>
                  </a:ext>
                </a:extLst>
              </a:tr>
              <a:tr h="370840">
                <a:tc>
                  <a:txBody>
                    <a:bodyPr/>
                    <a:lstStyle/>
                    <a:p>
                      <a:r>
                        <a:rPr lang="en-US" dirty="0"/>
                        <a:t>TSL2591</a:t>
                      </a:r>
                    </a:p>
                  </a:txBody>
                  <a:tcPr/>
                </a:tc>
                <a:tc>
                  <a:txBody>
                    <a:bodyPr/>
                    <a:lstStyle/>
                    <a:p>
                      <a:pPr algn="ctr"/>
                      <a:r>
                        <a:rPr lang="en-US" dirty="0"/>
                        <a:t>$6.95</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9"/>
                  </a:ext>
                </a:extLst>
              </a:tr>
              <a:tr h="370840">
                <a:tc>
                  <a:txBody>
                    <a:bodyPr/>
                    <a:lstStyle/>
                    <a:p>
                      <a:r>
                        <a:rPr lang="en-US" dirty="0"/>
                        <a:t>PCBs</a:t>
                      </a:r>
                    </a:p>
                  </a:txBody>
                  <a:tcPr/>
                </a:tc>
                <a:tc>
                  <a:txBody>
                    <a:bodyPr/>
                    <a:lstStyle/>
                    <a:p>
                      <a:pPr algn="ctr"/>
                      <a:r>
                        <a:rPr lang="en-US" dirty="0"/>
                        <a:t>$60</a:t>
                      </a:r>
                    </a:p>
                  </a:txBody>
                  <a:tcPr/>
                </a:tc>
                <a:tc>
                  <a:txBody>
                    <a:bodyPr/>
                    <a:lstStyle/>
                    <a:p>
                      <a:pPr algn="ctr"/>
                      <a:r>
                        <a:rPr lang="en-US" dirty="0"/>
                        <a:t>Estimate</a:t>
                      </a:r>
                    </a:p>
                  </a:txBody>
                  <a:tcPr/>
                </a:tc>
                <a:tc>
                  <a:txBody>
                    <a:bodyPr/>
                    <a:lstStyle/>
                    <a:p>
                      <a:pPr algn="ctr"/>
                      <a:r>
                        <a:rPr lang="en-US" dirty="0"/>
                        <a:t>New</a:t>
                      </a:r>
                    </a:p>
                  </a:txBody>
                  <a:tcPr/>
                </a:tc>
                <a:extLst>
                  <a:ext uri="{0D108BD9-81ED-4DB2-BD59-A6C34878D82A}">
                    <a16:rowId xmlns:a16="http://schemas.microsoft.com/office/drawing/2014/main" val="1001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sv-SE" sz="1800" dirty="0"/>
                        <a:t>900 MHz 3 dBi Rubber Duck Antenna</a:t>
                      </a:r>
                      <a:endParaRPr lang="en-US" sz="1800" dirty="0"/>
                    </a:p>
                  </a:txBody>
                  <a:tcPr/>
                </a:tc>
                <a:tc>
                  <a:txBody>
                    <a:bodyPr/>
                    <a:lstStyle/>
                    <a:p>
                      <a:pPr algn="ctr"/>
                      <a:r>
                        <a:rPr lang="en-US" dirty="0"/>
                        <a:t>$12.43</a:t>
                      </a:r>
                    </a:p>
                  </a:txBody>
                  <a:tcPr/>
                </a:tc>
                <a:tc>
                  <a:txBody>
                    <a:bodyPr/>
                    <a:lstStyle/>
                    <a:p>
                      <a:pPr algn="ctr"/>
                      <a:r>
                        <a:rPr lang="en-US" dirty="0"/>
                        <a:t>Actual </a:t>
                      </a:r>
                    </a:p>
                  </a:txBody>
                  <a:tcPr/>
                </a:tc>
                <a:tc>
                  <a:txBody>
                    <a:bodyPr/>
                    <a:lstStyle/>
                    <a:p>
                      <a:pPr algn="ctr"/>
                      <a:r>
                        <a:rPr lang="en-US" dirty="0"/>
                        <a:t>New</a:t>
                      </a:r>
                    </a:p>
                  </a:txBody>
                  <a:tcPr/>
                </a:tc>
                <a:extLst>
                  <a:ext uri="{0D108BD9-81ED-4DB2-BD59-A6C34878D82A}">
                    <a16:rowId xmlns:a16="http://schemas.microsoft.com/office/drawing/2014/main" val="10011"/>
                  </a:ext>
                </a:extLst>
              </a:tr>
            </a:tbl>
          </a:graphicData>
        </a:graphic>
      </p:graphicFrame>
      <p:sp>
        <p:nvSpPr>
          <p:cNvPr id="71682"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1683"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A910B89-C277-4021-8FBF-7BEB8B16E512}" type="slidenum">
              <a:rPr lang="en-US"/>
              <a:pPr eaLnBrk="1" hangingPunct="1"/>
              <a:t>152</a:t>
            </a:fld>
            <a:endParaRPr lang="en-US" dirty="0"/>
          </a:p>
        </p:txBody>
      </p:sp>
      <p:sp>
        <p:nvSpPr>
          <p:cNvPr id="7168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18000673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p:txBody>
          <a:bodyPr/>
          <a:lstStyle/>
          <a:p>
            <a:pPr eaLnBrk="1" hangingPunct="1"/>
            <a:r>
              <a:rPr lang="en-US" dirty="0"/>
              <a:t>  CanSat Budget – Electrical</a:t>
            </a:r>
          </a:p>
        </p:txBody>
      </p:sp>
      <p:sp>
        <p:nvSpPr>
          <p:cNvPr id="71682"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1683"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A910B89-C277-4021-8FBF-7BEB8B16E512}" type="slidenum">
              <a:rPr lang="en-US"/>
              <a:pPr eaLnBrk="1" hangingPunct="1"/>
              <a:t>153</a:t>
            </a:fld>
            <a:endParaRPr lang="en-US" dirty="0"/>
          </a:p>
        </p:txBody>
      </p:sp>
      <p:sp>
        <p:nvSpPr>
          <p:cNvPr id="7168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4" name="Content Placeholder 3"/>
          <p:cNvGraphicFramePr>
            <a:graphicFrameLocks noGrp="1"/>
          </p:cNvGraphicFramePr>
          <p:nvPr>
            <p:ph idx="1"/>
            <p:extLst>
              <p:ext uri="{D42A27DB-BD31-4B8C-83A1-F6EECF244321}">
                <p14:modId xmlns:p14="http://schemas.microsoft.com/office/powerpoint/2010/main" val="2859709630"/>
              </p:ext>
            </p:extLst>
          </p:nvPr>
        </p:nvGraphicFramePr>
        <p:xfrm>
          <a:off x="228600" y="1066800"/>
          <a:ext cx="8686800" cy="24942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370840">
                <a:tc>
                  <a:txBody>
                    <a:bodyPr/>
                    <a:lstStyle/>
                    <a:p>
                      <a:r>
                        <a:rPr lang="en-US" dirty="0"/>
                        <a:t>Electrical(Payload)</a:t>
                      </a:r>
                    </a:p>
                  </a:txBody>
                  <a:tcPr/>
                </a:tc>
                <a:tc>
                  <a:txBody>
                    <a:bodyPr/>
                    <a:lstStyle/>
                    <a:p>
                      <a:pPr algn="ctr"/>
                      <a:r>
                        <a:rPr lang="en-US" dirty="0"/>
                        <a:t>Cost</a:t>
                      </a:r>
                    </a:p>
                  </a:txBody>
                  <a:tcPr/>
                </a:tc>
                <a:tc>
                  <a:txBody>
                    <a:bodyPr/>
                    <a:lstStyle/>
                    <a:p>
                      <a:pPr algn="ctr"/>
                      <a:r>
                        <a:rPr lang="en-US" dirty="0"/>
                        <a:t>Cost Type</a:t>
                      </a:r>
                    </a:p>
                  </a:txBody>
                  <a:tcPr/>
                </a:tc>
                <a:tc>
                  <a:txBody>
                    <a:bodyPr/>
                    <a:lstStyle/>
                    <a:p>
                      <a:pPr algn="ctr"/>
                      <a:r>
                        <a:rPr lang="en-US" dirty="0"/>
                        <a:t>Reused?</a:t>
                      </a:r>
                    </a:p>
                  </a:txBody>
                  <a:tcPr/>
                </a:tc>
                <a:extLst>
                  <a:ext uri="{0D108BD9-81ED-4DB2-BD59-A6C34878D82A}">
                    <a16:rowId xmlns:a16="http://schemas.microsoft.com/office/drawing/2014/main" val="10000"/>
                  </a:ext>
                </a:extLst>
              </a:tr>
              <a:tr h="370840">
                <a:tc>
                  <a:txBody>
                    <a:bodyPr/>
                    <a:lstStyle/>
                    <a:p>
                      <a:r>
                        <a:rPr lang="en-US" dirty="0"/>
                        <a:t>9V</a:t>
                      </a:r>
                      <a:r>
                        <a:rPr lang="en-US" baseline="0" dirty="0"/>
                        <a:t> Battery </a:t>
                      </a:r>
                      <a:endParaRPr lang="en-US" dirty="0"/>
                    </a:p>
                  </a:txBody>
                  <a:tcPr/>
                </a:tc>
                <a:tc>
                  <a:txBody>
                    <a:bodyPr/>
                    <a:lstStyle/>
                    <a:p>
                      <a:pPr algn="ctr"/>
                      <a:r>
                        <a:rPr lang="en-US" dirty="0"/>
                        <a:t>$5.99</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1"/>
                  </a:ext>
                </a:extLst>
              </a:tr>
              <a:tr h="370840">
                <a:tc>
                  <a:txBody>
                    <a:bodyPr/>
                    <a:lstStyle/>
                    <a:p>
                      <a:r>
                        <a:rPr lang="en-US" dirty="0"/>
                        <a:t>Luminosity sensor TSL2591</a:t>
                      </a:r>
                    </a:p>
                  </a:txBody>
                  <a:tcPr/>
                </a:tc>
                <a:tc>
                  <a:txBody>
                    <a:bodyPr/>
                    <a:lstStyle/>
                    <a:p>
                      <a:pPr algn="ctr"/>
                      <a:r>
                        <a:rPr lang="en-US" dirty="0"/>
                        <a:t>$6.95</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2"/>
                  </a:ext>
                </a:extLst>
              </a:tr>
              <a:tr h="370840">
                <a:tc>
                  <a:txBody>
                    <a:bodyPr/>
                    <a:lstStyle/>
                    <a:p>
                      <a:r>
                        <a:rPr lang="en-US" dirty="0" err="1"/>
                        <a:t>Chronodot</a:t>
                      </a:r>
                      <a:endParaRPr lang="en-US" dirty="0"/>
                    </a:p>
                  </a:txBody>
                  <a:tcPr/>
                </a:tc>
                <a:tc>
                  <a:txBody>
                    <a:bodyPr/>
                    <a:lstStyle/>
                    <a:p>
                      <a:pPr algn="ctr"/>
                      <a:r>
                        <a:rPr lang="en-US" dirty="0"/>
                        <a:t>$17.50</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3"/>
                  </a:ext>
                </a:extLst>
              </a:tr>
              <a:tr h="370840">
                <a:tc>
                  <a:txBody>
                    <a:bodyPr/>
                    <a:lstStyle/>
                    <a:p>
                      <a:r>
                        <a:rPr lang="en-US" dirty="0"/>
                        <a:t>24LC256 </a:t>
                      </a:r>
                      <a:r>
                        <a:rPr lang="en-US" dirty="0" err="1"/>
                        <a:t>EEproms</a:t>
                      </a:r>
                      <a:endParaRPr lang="en-US" dirty="0"/>
                    </a:p>
                  </a:txBody>
                  <a:tcPr/>
                </a:tc>
                <a:tc>
                  <a:txBody>
                    <a:bodyPr/>
                    <a:lstStyle/>
                    <a:p>
                      <a:pPr algn="ctr"/>
                      <a:r>
                        <a:rPr lang="en-US" dirty="0"/>
                        <a:t>$1.95</a:t>
                      </a:r>
                    </a:p>
                  </a:txBody>
                  <a:tcPr/>
                </a:tc>
                <a:tc>
                  <a:txBody>
                    <a:bodyPr/>
                    <a:lstStyle/>
                    <a:p>
                      <a:pPr algn="ctr"/>
                      <a:r>
                        <a:rPr lang="en-US" dirty="0"/>
                        <a:t>Actual</a:t>
                      </a:r>
                    </a:p>
                  </a:txBody>
                  <a:tcPr/>
                </a:tc>
                <a:tc>
                  <a:txBody>
                    <a:bodyPr/>
                    <a:lstStyle/>
                    <a:p>
                      <a:pPr algn="ctr"/>
                      <a:r>
                        <a:rPr lang="en-US" dirty="0"/>
                        <a:t>New</a:t>
                      </a:r>
                    </a:p>
                  </a:txBody>
                  <a:tcPr/>
                </a:tc>
                <a:extLst>
                  <a:ext uri="{0D108BD9-81ED-4DB2-BD59-A6C34878D82A}">
                    <a16:rowId xmlns:a16="http://schemas.microsoft.com/office/drawing/2014/main" val="10004"/>
                  </a:ext>
                </a:extLst>
              </a:tr>
              <a:tr h="370840">
                <a:tc>
                  <a:txBody>
                    <a:bodyPr/>
                    <a:lstStyle/>
                    <a:p>
                      <a:r>
                        <a:rPr lang="en-US" b="1" dirty="0"/>
                        <a:t>Total</a:t>
                      </a:r>
                    </a:p>
                  </a:txBody>
                  <a:tcPr/>
                </a:tc>
                <a:tc>
                  <a:txBody>
                    <a:bodyPr/>
                    <a:lstStyle/>
                    <a:p>
                      <a:pPr algn="ctr"/>
                      <a:r>
                        <a:rPr lang="en-US" b="1" dirty="0"/>
                        <a:t>261.61</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440686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2707"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0A566DA-824E-433C-ABB3-BC157D62C46B}" type="slidenum">
              <a:rPr lang="en-US"/>
              <a:pPr eaLnBrk="1" hangingPunct="1"/>
              <a:t>154</a:t>
            </a:fld>
            <a:endParaRPr lang="en-US" dirty="0"/>
          </a:p>
        </p:txBody>
      </p:sp>
      <p:sp>
        <p:nvSpPr>
          <p:cNvPr id="72708" name="Rectangle 2"/>
          <p:cNvSpPr>
            <a:spLocks noGrp="1" noChangeArrowheads="1"/>
          </p:cNvSpPr>
          <p:nvPr>
            <p:ph type="title"/>
          </p:nvPr>
        </p:nvSpPr>
        <p:spPr/>
        <p:txBody>
          <a:bodyPr/>
          <a:lstStyle/>
          <a:p>
            <a:pPr eaLnBrk="1" hangingPunct="1"/>
            <a:r>
              <a:rPr lang="en-US" dirty="0"/>
              <a:t>  CanSat Budget – Other Costs</a:t>
            </a:r>
          </a:p>
        </p:txBody>
      </p:sp>
      <p:sp>
        <p:nvSpPr>
          <p:cNvPr id="72710"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3" name="Content Placeholder 2"/>
          <p:cNvGraphicFramePr>
            <a:graphicFrameLocks noGrp="1"/>
          </p:cNvGraphicFramePr>
          <p:nvPr>
            <p:ph idx="1"/>
            <p:extLst>
              <p:ext uri="{D42A27DB-BD31-4B8C-83A1-F6EECF244321}">
                <p14:modId xmlns:p14="http://schemas.microsoft.com/office/powerpoint/2010/main" val="3287054107"/>
              </p:ext>
            </p:extLst>
          </p:nvPr>
        </p:nvGraphicFramePr>
        <p:xfrm>
          <a:off x="228600" y="1371600"/>
          <a:ext cx="8686800" cy="236220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533400">
                <a:tc>
                  <a:txBody>
                    <a:bodyPr/>
                    <a:lstStyle/>
                    <a:p>
                      <a:r>
                        <a:rPr lang="en-US" dirty="0"/>
                        <a:t>Electrical </a:t>
                      </a:r>
                      <a:endParaRPr lang="en-US" dirty="0">
                        <a:latin typeface="Times New Roman" pitchFamily="18" charset="0"/>
                        <a:cs typeface="Times New Roman" pitchFamily="18" charset="0"/>
                      </a:endParaRPr>
                    </a:p>
                  </a:txBody>
                  <a:tcPr/>
                </a:tc>
                <a:tc>
                  <a:txBody>
                    <a:bodyPr/>
                    <a:lstStyle/>
                    <a:p>
                      <a:r>
                        <a:rPr lang="en-US" dirty="0"/>
                        <a:t>Cost</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533400">
                <a:tc>
                  <a:txBody>
                    <a:bodyPr/>
                    <a:lstStyle/>
                    <a:p>
                      <a:r>
                        <a:rPr lang="en-US" sz="1600" dirty="0"/>
                        <a:t>Payload</a:t>
                      </a:r>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$261.61</a:t>
                      </a:r>
                    </a:p>
                  </a:txBody>
                  <a:tcPr/>
                </a:tc>
                <a:extLst>
                  <a:ext uri="{0D108BD9-81ED-4DB2-BD59-A6C34878D82A}">
                    <a16:rowId xmlns:a16="http://schemas.microsoft.com/office/drawing/2014/main" val="10001"/>
                  </a:ext>
                </a:extLst>
              </a:tr>
              <a:tr h="762000">
                <a:tc>
                  <a:txBody>
                    <a:bodyPr/>
                    <a:lstStyle/>
                    <a:p>
                      <a:r>
                        <a:rPr lang="en-US" sz="1600" dirty="0"/>
                        <a:t>Miscellaneous (Replacing Damaged Components)</a:t>
                      </a:r>
                      <a:endParaRPr lang="en-US" sz="1600" dirty="0">
                        <a:latin typeface="Times New Roman" pitchFamily="18" charset="0"/>
                        <a:cs typeface="Times New Roman" pitchFamily="18" charset="0"/>
                      </a:endParaRPr>
                    </a:p>
                  </a:txBody>
                  <a:tcPr/>
                </a:tc>
                <a:tc>
                  <a:txBody>
                    <a:bodyPr/>
                    <a:lstStyle/>
                    <a:p>
                      <a:r>
                        <a:rPr lang="en-US" sz="1600" dirty="0"/>
                        <a:t>$50</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533400">
                <a:tc>
                  <a:txBody>
                    <a:bodyPr/>
                    <a:lstStyle/>
                    <a:p>
                      <a:r>
                        <a:rPr lang="en-US" sz="1600" b="1" dirty="0"/>
                        <a:t>Total </a:t>
                      </a:r>
                      <a:endParaRPr lang="en-US" sz="1600" b="1" dirty="0">
                        <a:latin typeface="Times New Roman" pitchFamily="18" charset="0"/>
                        <a:cs typeface="Times New Roman" pitchFamily="18" charset="0"/>
                      </a:endParaRPr>
                    </a:p>
                  </a:txBody>
                  <a:tcPr/>
                </a:tc>
                <a:tc>
                  <a:txBody>
                    <a:bodyPr/>
                    <a:lstStyle/>
                    <a:p>
                      <a:r>
                        <a:rPr lang="en-US" sz="1600" b="1" dirty="0"/>
                        <a:t>$311.61</a:t>
                      </a:r>
                      <a:endParaRPr lang="en-US" sz="1600" b="1"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646631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pPr eaLnBrk="1" hangingPunct="1"/>
            <a:r>
              <a:rPr lang="en-US" dirty="0"/>
              <a:t>  CanSat Budget – Mechanical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99747308"/>
              </p:ext>
            </p:extLst>
          </p:nvPr>
        </p:nvGraphicFramePr>
        <p:xfrm>
          <a:off x="228600" y="1066800"/>
          <a:ext cx="8686800" cy="4866640"/>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370840">
                <a:tc>
                  <a:txBody>
                    <a:bodyPr/>
                    <a:lstStyle/>
                    <a:p>
                      <a:r>
                        <a:rPr lang="en-US" dirty="0"/>
                        <a:t>Mechanical</a:t>
                      </a:r>
                    </a:p>
                  </a:txBody>
                  <a:tcPr/>
                </a:tc>
                <a:tc>
                  <a:txBody>
                    <a:bodyPr/>
                    <a:lstStyle/>
                    <a:p>
                      <a:r>
                        <a:rPr lang="en-US" dirty="0"/>
                        <a:t>Cost</a:t>
                      </a:r>
                    </a:p>
                  </a:txBody>
                  <a:tcPr/>
                </a:tc>
                <a:tc>
                  <a:txBody>
                    <a:bodyPr/>
                    <a:lstStyle/>
                    <a:p>
                      <a:r>
                        <a:rPr lang="en-US" dirty="0"/>
                        <a:t>Cost Type</a:t>
                      </a:r>
                    </a:p>
                  </a:txBody>
                  <a:tcPr/>
                </a:tc>
                <a:tc>
                  <a:txBody>
                    <a:bodyPr/>
                    <a:lstStyle/>
                    <a:p>
                      <a:r>
                        <a:rPr lang="en-US" dirty="0"/>
                        <a:t>Reused?</a:t>
                      </a:r>
                    </a:p>
                  </a:txBody>
                  <a:tcPr/>
                </a:tc>
                <a:extLst>
                  <a:ext uri="{0D108BD9-81ED-4DB2-BD59-A6C34878D82A}">
                    <a16:rowId xmlns:a16="http://schemas.microsoft.com/office/drawing/2014/main" val="10000"/>
                  </a:ext>
                </a:extLst>
              </a:tr>
              <a:tr h="370840">
                <a:tc>
                  <a:txBody>
                    <a:bodyPr/>
                    <a:lstStyle/>
                    <a:p>
                      <a:r>
                        <a:rPr lang="en-US" sz="1600" dirty="0"/>
                        <a:t>Miniature 12L14 Drive Steel Shaft</a:t>
                      </a:r>
                    </a:p>
                  </a:txBody>
                  <a:tcPr/>
                </a:tc>
                <a:tc>
                  <a:txBody>
                    <a:bodyPr/>
                    <a:lstStyle/>
                    <a:p>
                      <a:r>
                        <a:rPr lang="en-US" sz="1600" dirty="0"/>
                        <a:t>$4.76</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1"/>
                  </a:ext>
                </a:extLst>
              </a:tr>
              <a:tr h="370840">
                <a:tc>
                  <a:txBody>
                    <a:bodyPr/>
                    <a:lstStyle/>
                    <a:p>
                      <a:r>
                        <a:rPr lang="en-US" sz="1600" dirty="0"/>
                        <a:t>Rigid HDPE Polyethylene Rod</a:t>
                      </a:r>
                    </a:p>
                  </a:txBody>
                  <a:tcPr/>
                </a:tc>
                <a:tc>
                  <a:txBody>
                    <a:bodyPr/>
                    <a:lstStyle/>
                    <a:p>
                      <a:r>
                        <a:rPr lang="en-US" sz="1600" dirty="0"/>
                        <a:t>$50.69</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2"/>
                  </a:ext>
                </a:extLst>
              </a:tr>
              <a:tr h="370840">
                <a:tc>
                  <a:txBody>
                    <a:bodyPr/>
                    <a:lstStyle/>
                    <a:p>
                      <a:r>
                        <a:rPr lang="en-US" sz="1600" dirty="0"/>
                        <a:t>Aluminum Blind Rivet with Aluminum </a:t>
                      </a:r>
                      <a:r>
                        <a:rPr lang="en-US" sz="1600" dirty="0" err="1"/>
                        <a:t>Mandre</a:t>
                      </a:r>
                      <a:endParaRPr lang="en-US" sz="1600" dirty="0"/>
                    </a:p>
                  </a:txBody>
                  <a:tcPr/>
                </a:tc>
                <a:tc>
                  <a:txBody>
                    <a:bodyPr/>
                    <a:lstStyle/>
                    <a:p>
                      <a:r>
                        <a:rPr lang="en-US" sz="1600" dirty="0"/>
                        <a:t>$7.01</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3"/>
                  </a:ext>
                </a:extLst>
              </a:tr>
              <a:tr h="370840">
                <a:tc>
                  <a:txBody>
                    <a:bodyPr/>
                    <a:lstStyle/>
                    <a:p>
                      <a:r>
                        <a:rPr lang="en-US" sz="1600" dirty="0"/>
                        <a:t>Fabric Snaps</a:t>
                      </a:r>
                    </a:p>
                  </a:txBody>
                  <a:tcPr/>
                </a:tc>
                <a:tc>
                  <a:txBody>
                    <a:bodyPr/>
                    <a:lstStyle/>
                    <a:p>
                      <a:r>
                        <a:rPr lang="en-US" sz="1600" dirty="0"/>
                        <a:t>$5.57</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4"/>
                  </a:ext>
                </a:extLst>
              </a:tr>
              <a:tr h="370840">
                <a:tc>
                  <a:txBody>
                    <a:bodyPr/>
                    <a:lstStyle/>
                    <a:p>
                      <a:r>
                        <a:rPr lang="en-US" sz="1600" dirty="0"/>
                        <a:t>Lightweight Aluminum Socket Head Cap Screw  (4-40 Thread, 1/4" Length)</a:t>
                      </a:r>
                    </a:p>
                  </a:txBody>
                  <a:tcPr/>
                </a:tc>
                <a:tc>
                  <a:txBody>
                    <a:bodyPr/>
                    <a:lstStyle/>
                    <a:p>
                      <a:r>
                        <a:rPr lang="en-US" sz="1600" dirty="0"/>
                        <a:t>$9.71</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5"/>
                  </a:ext>
                </a:extLst>
              </a:tr>
              <a:tr h="370840">
                <a:tc>
                  <a:txBody>
                    <a:bodyPr/>
                    <a:lstStyle/>
                    <a:p>
                      <a:r>
                        <a:rPr lang="en-US" sz="1600" dirty="0"/>
                        <a:t>Lightweight Aluminum Socket Head Cap Screw  (4-40 Thread, 1/2" Length)</a:t>
                      </a:r>
                    </a:p>
                  </a:txBody>
                  <a:tcPr/>
                </a:tc>
                <a:tc>
                  <a:txBody>
                    <a:bodyPr/>
                    <a:lstStyle/>
                    <a:p>
                      <a:r>
                        <a:rPr lang="en-US" sz="1600" dirty="0"/>
                        <a:t>$9.71</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6"/>
                  </a:ext>
                </a:extLst>
              </a:tr>
              <a:tr h="370840">
                <a:tc>
                  <a:txBody>
                    <a:bodyPr/>
                    <a:lstStyle/>
                    <a:p>
                      <a:r>
                        <a:rPr lang="en-US" sz="1600" dirty="0"/>
                        <a:t>4-40x3/16" Nylon Female Plastic Ball Linkages</a:t>
                      </a:r>
                    </a:p>
                  </a:txBody>
                  <a:tcPr/>
                </a:tc>
                <a:tc>
                  <a:txBody>
                    <a:bodyPr/>
                    <a:lstStyle/>
                    <a:p>
                      <a:r>
                        <a:rPr lang="en-US" sz="1600" dirty="0"/>
                        <a:t>$5.99</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7"/>
                  </a:ext>
                </a:extLst>
              </a:tr>
              <a:tr h="370840">
                <a:tc>
                  <a:txBody>
                    <a:bodyPr/>
                    <a:lstStyle/>
                    <a:p>
                      <a:r>
                        <a:rPr lang="en-US" sz="1600" dirty="0"/>
                        <a:t>Easy Clean</a:t>
                      </a:r>
                      <a:r>
                        <a:rPr lang="en-US" sz="1600" baseline="0" dirty="0"/>
                        <a:t> Mold Release for Urethanes</a:t>
                      </a:r>
                      <a:endParaRPr lang="en-US" sz="1600" dirty="0"/>
                    </a:p>
                  </a:txBody>
                  <a:tcPr/>
                </a:tc>
                <a:tc>
                  <a:txBody>
                    <a:bodyPr/>
                    <a:lstStyle/>
                    <a:p>
                      <a:r>
                        <a:rPr lang="en-US" sz="1600" dirty="0"/>
                        <a:t>$29.95</a:t>
                      </a:r>
                    </a:p>
                  </a:txBody>
                  <a:tcPr/>
                </a:tc>
                <a:tc>
                  <a:txBody>
                    <a:bodyPr/>
                    <a:lstStyle/>
                    <a:p>
                      <a:pPr algn="ctr"/>
                      <a:r>
                        <a:rPr lang="en-US" sz="1600" dirty="0"/>
                        <a:t>Actual </a:t>
                      </a:r>
                    </a:p>
                  </a:txBody>
                  <a:tcPr/>
                </a:tc>
                <a:tc>
                  <a:txBody>
                    <a:bodyPr/>
                    <a:lstStyle/>
                    <a:p>
                      <a:pPr algn="ctr"/>
                      <a:r>
                        <a:rPr lang="en-US" sz="1600" dirty="0"/>
                        <a:t>New</a:t>
                      </a:r>
                    </a:p>
                  </a:txBody>
                  <a:tcPr/>
                </a:tc>
                <a:extLst>
                  <a:ext uri="{0D108BD9-81ED-4DB2-BD59-A6C34878D82A}">
                    <a16:rowId xmlns:a16="http://schemas.microsoft.com/office/drawing/2014/main" val="10008"/>
                  </a:ext>
                </a:extLst>
              </a:tr>
            </a:tbl>
          </a:graphicData>
        </a:graphic>
      </p:graphicFrame>
      <p:sp>
        <p:nvSpPr>
          <p:cNvPr id="72706"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2707"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0A566DA-824E-433C-ABB3-BC157D62C46B}" type="slidenum">
              <a:rPr lang="en-US"/>
              <a:pPr eaLnBrk="1" hangingPunct="1"/>
              <a:t>155</a:t>
            </a:fld>
            <a:endParaRPr lang="en-US" dirty="0"/>
          </a:p>
        </p:txBody>
      </p:sp>
      <p:sp>
        <p:nvSpPr>
          <p:cNvPr id="72710"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2322870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a:xfrm>
            <a:off x="1600200" y="76200"/>
            <a:ext cx="5943600" cy="838200"/>
          </a:xfrm>
        </p:spPr>
        <p:txBody>
          <a:bodyPr/>
          <a:lstStyle/>
          <a:p>
            <a:pPr eaLnBrk="1" hangingPunct="1"/>
            <a:r>
              <a:rPr lang="en-US" dirty="0"/>
              <a:t>  CanSat Budget – Mechanical Cont’d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45400312"/>
              </p:ext>
            </p:extLst>
          </p:nvPr>
        </p:nvGraphicFramePr>
        <p:xfrm>
          <a:off x="228600" y="1066800"/>
          <a:ext cx="8686800" cy="5146040"/>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370840">
                <a:tc>
                  <a:txBody>
                    <a:bodyPr/>
                    <a:lstStyle/>
                    <a:p>
                      <a:r>
                        <a:rPr lang="en-US" dirty="0"/>
                        <a:t>Mechanical</a:t>
                      </a:r>
                    </a:p>
                  </a:txBody>
                  <a:tcPr/>
                </a:tc>
                <a:tc>
                  <a:txBody>
                    <a:bodyPr/>
                    <a:lstStyle/>
                    <a:p>
                      <a:r>
                        <a:rPr lang="en-US" dirty="0"/>
                        <a:t>Cost</a:t>
                      </a:r>
                    </a:p>
                  </a:txBody>
                  <a:tcPr/>
                </a:tc>
                <a:tc>
                  <a:txBody>
                    <a:bodyPr/>
                    <a:lstStyle/>
                    <a:p>
                      <a:r>
                        <a:rPr lang="en-US" dirty="0"/>
                        <a:t>Cost Type</a:t>
                      </a:r>
                    </a:p>
                  </a:txBody>
                  <a:tcPr/>
                </a:tc>
                <a:tc>
                  <a:txBody>
                    <a:bodyPr/>
                    <a:lstStyle/>
                    <a:p>
                      <a:r>
                        <a:rPr lang="en-US" dirty="0"/>
                        <a:t>Reused?</a:t>
                      </a:r>
                    </a:p>
                  </a:txBody>
                  <a:tcPr/>
                </a:tc>
                <a:extLst>
                  <a:ext uri="{0D108BD9-81ED-4DB2-BD59-A6C34878D82A}">
                    <a16:rowId xmlns:a16="http://schemas.microsoft.com/office/drawing/2014/main" val="10000"/>
                  </a:ext>
                </a:extLst>
              </a:tr>
              <a:tr h="370840">
                <a:tc>
                  <a:txBody>
                    <a:bodyPr/>
                    <a:lstStyle/>
                    <a:p>
                      <a:r>
                        <a:rPr lang="en-US" sz="1600" dirty="0"/>
                        <a:t>302 Stainless Steel Cut-to-Length Compression Spring 20" Length, .312" OD, .035" Wire Diameter</a:t>
                      </a:r>
                    </a:p>
                  </a:txBody>
                  <a:tcPr/>
                </a:tc>
                <a:tc>
                  <a:txBody>
                    <a:bodyPr/>
                    <a:lstStyle/>
                    <a:p>
                      <a:r>
                        <a:rPr lang="en-US" sz="1600" dirty="0"/>
                        <a:t>$4.70</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1"/>
                  </a:ext>
                </a:extLst>
              </a:tr>
              <a:tr h="370840">
                <a:tc>
                  <a:txBody>
                    <a:bodyPr/>
                    <a:lstStyle/>
                    <a:p>
                      <a:r>
                        <a:rPr lang="en-US" sz="1600" dirty="0"/>
                        <a:t>Bi-directional E-Glass</a:t>
                      </a:r>
                    </a:p>
                  </a:txBody>
                  <a:tcPr/>
                </a:tc>
                <a:tc>
                  <a:txBody>
                    <a:bodyPr/>
                    <a:lstStyle/>
                    <a:p>
                      <a:r>
                        <a:rPr lang="en-US" sz="1600" dirty="0"/>
                        <a:t>$26.35</a:t>
                      </a:r>
                    </a:p>
                  </a:txBody>
                  <a:tcPr/>
                </a:tc>
                <a:tc>
                  <a:txBody>
                    <a:bodyPr/>
                    <a:lstStyle/>
                    <a:p>
                      <a:pPr algn="ctr"/>
                      <a:r>
                        <a:rPr lang="en-US" sz="1600" dirty="0"/>
                        <a:t>Actual</a:t>
                      </a:r>
                      <a:r>
                        <a:rPr lang="en-US" sz="1600" baseline="0" dirty="0"/>
                        <a:t> </a:t>
                      </a:r>
                      <a:endParaRPr lang="en-US" sz="1600" dirty="0"/>
                    </a:p>
                  </a:txBody>
                  <a:tcPr/>
                </a:tc>
                <a:tc>
                  <a:txBody>
                    <a:bodyPr/>
                    <a:lstStyle/>
                    <a:p>
                      <a:pPr algn="ctr"/>
                      <a:r>
                        <a:rPr lang="en-US" sz="1600" dirty="0"/>
                        <a:t>New</a:t>
                      </a:r>
                    </a:p>
                  </a:txBody>
                  <a:tcPr/>
                </a:tc>
                <a:extLst>
                  <a:ext uri="{0D108BD9-81ED-4DB2-BD59-A6C34878D82A}">
                    <a16:rowId xmlns:a16="http://schemas.microsoft.com/office/drawing/2014/main" val="10002"/>
                  </a:ext>
                </a:extLst>
              </a:tr>
              <a:tr h="370840">
                <a:tc>
                  <a:txBody>
                    <a:bodyPr/>
                    <a:lstStyle/>
                    <a:p>
                      <a:r>
                        <a:rPr lang="en-US" sz="1600" dirty="0"/>
                        <a:t>Woven Fiberglass Tape</a:t>
                      </a:r>
                    </a:p>
                  </a:txBody>
                  <a:tcPr/>
                </a:tc>
                <a:tc>
                  <a:txBody>
                    <a:bodyPr/>
                    <a:lstStyle/>
                    <a:p>
                      <a:r>
                        <a:rPr lang="en-US" sz="1600" dirty="0"/>
                        <a:t>$7.00</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3"/>
                  </a:ext>
                </a:extLst>
              </a:tr>
              <a:tr h="370840">
                <a:tc>
                  <a:txBody>
                    <a:bodyPr/>
                    <a:lstStyle/>
                    <a:p>
                      <a:r>
                        <a:rPr lang="en-US" sz="1600" dirty="0"/>
                        <a:t>Kevlar and hybrid Sample Pack</a:t>
                      </a:r>
                    </a:p>
                  </a:txBody>
                  <a:tcPr/>
                </a:tc>
                <a:tc>
                  <a:txBody>
                    <a:bodyPr/>
                    <a:lstStyle/>
                    <a:p>
                      <a:r>
                        <a:rPr lang="en-US" sz="1600" dirty="0"/>
                        <a:t>$14.95</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4"/>
                  </a:ext>
                </a:extLst>
              </a:tr>
              <a:tr h="370840">
                <a:tc>
                  <a:txBody>
                    <a:bodyPr/>
                    <a:lstStyle/>
                    <a:p>
                      <a:r>
                        <a:rPr lang="en-US" sz="1600" dirty="0"/>
                        <a:t>Kevlar-Twill Weave</a:t>
                      </a:r>
                      <a:r>
                        <a:rPr lang="en-US" sz="1600" baseline="0" dirty="0"/>
                        <a:t> Fabric</a:t>
                      </a:r>
                      <a:endParaRPr lang="en-US" sz="1600" dirty="0"/>
                    </a:p>
                  </a:txBody>
                  <a:tcPr/>
                </a:tc>
                <a:tc>
                  <a:txBody>
                    <a:bodyPr/>
                    <a:lstStyle/>
                    <a:p>
                      <a:r>
                        <a:rPr lang="en-US" sz="1600" dirty="0"/>
                        <a:t>$153.95</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5"/>
                  </a:ext>
                </a:extLst>
              </a:tr>
              <a:tr h="370840">
                <a:tc>
                  <a:txBody>
                    <a:bodyPr/>
                    <a:lstStyle/>
                    <a:p>
                      <a:r>
                        <a:rPr lang="en-US" sz="1600" dirty="0"/>
                        <a:t>2120 Epoxy </a:t>
                      </a:r>
                      <a:r>
                        <a:rPr lang="en-US" sz="1600" dirty="0" err="1"/>
                        <a:t>Hardner</a:t>
                      </a:r>
                      <a:endParaRPr lang="en-US" sz="1600" dirty="0"/>
                    </a:p>
                  </a:txBody>
                  <a:tcPr/>
                </a:tc>
                <a:tc>
                  <a:txBody>
                    <a:bodyPr/>
                    <a:lstStyle/>
                    <a:p>
                      <a:r>
                        <a:rPr lang="en-US" sz="1600" dirty="0"/>
                        <a:t>$44.95</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6"/>
                  </a:ext>
                </a:extLst>
              </a:tr>
              <a:tr h="370840">
                <a:tc>
                  <a:txBody>
                    <a:bodyPr/>
                    <a:lstStyle/>
                    <a:p>
                      <a:r>
                        <a:rPr lang="en-US" sz="1600" dirty="0"/>
                        <a:t>Parting Wax</a:t>
                      </a:r>
                    </a:p>
                  </a:txBody>
                  <a:tcPr/>
                </a:tc>
                <a:tc>
                  <a:txBody>
                    <a:bodyPr/>
                    <a:lstStyle/>
                    <a:p>
                      <a:r>
                        <a:rPr lang="en-US" sz="1600" dirty="0"/>
                        <a:t>$10.25</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7"/>
                  </a:ext>
                </a:extLst>
              </a:tr>
              <a:tr h="370840">
                <a:tc>
                  <a:txBody>
                    <a:bodyPr/>
                    <a:lstStyle/>
                    <a:p>
                      <a:r>
                        <a:rPr lang="en-US" sz="1600" dirty="0"/>
                        <a:t>Release Wedge (Think Flexible)</a:t>
                      </a:r>
                    </a:p>
                  </a:txBody>
                  <a:tcPr/>
                </a:tc>
                <a:tc>
                  <a:txBody>
                    <a:bodyPr/>
                    <a:lstStyle/>
                    <a:p>
                      <a:r>
                        <a:rPr lang="en-US" sz="1600" dirty="0"/>
                        <a:t>$3.45</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8"/>
                  </a:ext>
                </a:extLst>
              </a:tr>
              <a:tr h="370840">
                <a:tc>
                  <a:txBody>
                    <a:bodyPr/>
                    <a:lstStyle/>
                    <a:p>
                      <a:r>
                        <a:rPr lang="en-US" sz="1600" dirty="0"/>
                        <a:t>Yellow Sealant Tape </a:t>
                      </a:r>
                    </a:p>
                  </a:txBody>
                  <a:tcPr/>
                </a:tc>
                <a:tc>
                  <a:txBody>
                    <a:bodyPr/>
                    <a:lstStyle/>
                    <a:p>
                      <a:r>
                        <a:rPr lang="en-US" sz="1600" dirty="0"/>
                        <a:t>$7.95</a:t>
                      </a:r>
                    </a:p>
                  </a:txBody>
                  <a:tcPr/>
                </a:tc>
                <a:tc>
                  <a:txBody>
                    <a:bodyPr/>
                    <a:lstStyle/>
                    <a:p>
                      <a:pPr algn="ctr"/>
                      <a:r>
                        <a:rPr lang="en-US" sz="1600" dirty="0"/>
                        <a:t>Actual</a:t>
                      </a:r>
                    </a:p>
                  </a:txBody>
                  <a:tcPr/>
                </a:tc>
                <a:tc>
                  <a:txBody>
                    <a:bodyPr/>
                    <a:lstStyle/>
                    <a:p>
                      <a:pPr algn="ctr"/>
                      <a:r>
                        <a:rPr lang="en-US" sz="1600" dirty="0"/>
                        <a:t>New</a:t>
                      </a:r>
                    </a:p>
                  </a:txBody>
                  <a:tcPr/>
                </a:tc>
                <a:extLst>
                  <a:ext uri="{0D108BD9-81ED-4DB2-BD59-A6C34878D82A}">
                    <a16:rowId xmlns:a16="http://schemas.microsoft.com/office/drawing/2014/main" val="10009"/>
                  </a:ext>
                </a:extLst>
              </a:tr>
              <a:tr h="370840">
                <a:tc>
                  <a:txBody>
                    <a:bodyPr/>
                    <a:lstStyle/>
                    <a:p>
                      <a:r>
                        <a:rPr lang="en-US" sz="1600" dirty="0"/>
                        <a:t>Miscellaneous </a:t>
                      </a:r>
                    </a:p>
                  </a:txBody>
                  <a:tcPr/>
                </a:tc>
                <a:tc>
                  <a:txBody>
                    <a:bodyPr/>
                    <a:lstStyle/>
                    <a:p>
                      <a:r>
                        <a:rPr lang="en-US" sz="1600" dirty="0"/>
                        <a:t>$50</a:t>
                      </a:r>
                    </a:p>
                  </a:txBody>
                  <a:tcPr/>
                </a:tc>
                <a:tc>
                  <a:txBody>
                    <a:bodyPr/>
                    <a:lstStyle/>
                    <a:p>
                      <a:pPr algn="ctr"/>
                      <a:r>
                        <a:rPr lang="en-US" sz="1600" dirty="0"/>
                        <a:t>Estimated</a:t>
                      </a:r>
                    </a:p>
                  </a:txBody>
                  <a:tcPr/>
                </a:tc>
                <a:tc>
                  <a:txBody>
                    <a:bodyPr/>
                    <a:lstStyle/>
                    <a:p>
                      <a:pPr algn="ctr"/>
                      <a:r>
                        <a:rPr lang="en-US" sz="1600" dirty="0"/>
                        <a:t>N/A</a:t>
                      </a:r>
                    </a:p>
                  </a:txBody>
                  <a:tcPr/>
                </a:tc>
                <a:extLst>
                  <a:ext uri="{0D108BD9-81ED-4DB2-BD59-A6C34878D82A}">
                    <a16:rowId xmlns:a16="http://schemas.microsoft.com/office/drawing/2014/main" val="10010"/>
                  </a:ext>
                </a:extLst>
              </a:tr>
              <a:tr h="370840">
                <a:tc>
                  <a:txBody>
                    <a:bodyPr/>
                    <a:lstStyle/>
                    <a:p>
                      <a:r>
                        <a:rPr lang="en-US" sz="1600" b="1" dirty="0"/>
                        <a:t>Total</a:t>
                      </a:r>
                      <a:r>
                        <a:rPr lang="en-US" sz="1600" b="1" baseline="0" dirty="0"/>
                        <a:t> </a:t>
                      </a:r>
                      <a:endParaRPr lang="en-US" sz="1600" b="1" dirty="0"/>
                    </a:p>
                  </a:txBody>
                  <a:tcPr/>
                </a:tc>
                <a:tc>
                  <a:txBody>
                    <a:bodyPr/>
                    <a:lstStyle/>
                    <a:p>
                      <a:r>
                        <a:rPr lang="en-US" sz="1600" b="1" dirty="0"/>
                        <a:t>$446.94</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11"/>
                  </a:ext>
                </a:extLst>
              </a:tr>
            </a:tbl>
          </a:graphicData>
        </a:graphic>
      </p:graphicFrame>
      <p:sp>
        <p:nvSpPr>
          <p:cNvPr id="72706"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2707"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0A566DA-824E-433C-ABB3-BC157D62C46B}" type="slidenum">
              <a:rPr lang="en-US"/>
              <a:pPr eaLnBrk="1" hangingPunct="1"/>
              <a:t>156</a:t>
            </a:fld>
            <a:endParaRPr lang="en-US" dirty="0"/>
          </a:p>
        </p:txBody>
      </p:sp>
      <p:sp>
        <p:nvSpPr>
          <p:cNvPr id="72710"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24683619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2707"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0A566DA-824E-433C-ABB3-BC157D62C46B}" type="slidenum">
              <a:rPr lang="en-US"/>
              <a:pPr eaLnBrk="1" hangingPunct="1"/>
              <a:t>157</a:t>
            </a:fld>
            <a:endParaRPr lang="en-US" dirty="0"/>
          </a:p>
        </p:txBody>
      </p:sp>
      <p:sp>
        <p:nvSpPr>
          <p:cNvPr id="72708" name="Rectangle 2"/>
          <p:cNvSpPr>
            <a:spLocks noGrp="1" noChangeArrowheads="1"/>
          </p:cNvSpPr>
          <p:nvPr>
            <p:ph type="title"/>
          </p:nvPr>
        </p:nvSpPr>
        <p:spPr/>
        <p:txBody>
          <a:bodyPr/>
          <a:lstStyle/>
          <a:p>
            <a:pPr eaLnBrk="1" hangingPunct="1"/>
            <a:r>
              <a:rPr lang="en-US" dirty="0"/>
              <a:t>  CanSat Budget – Other Costs</a:t>
            </a:r>
          </a:p>
        </p:txBody>
      </p:sp>
      <p:sp>
        <p:nvSpPr>
          <p:cNvPr id="72710"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3" name="Content Placeholder 2"/>
          <p:cNvGraphicFramePr>
            <a:graphicFrameLocks noGrp="1"/>
          </p:cNvGraphicFramePr>
          <p:nvPr>
            <p:ph idx="1"/>
            <p:extLst>
              <p:ext uri="{D42A27DB-BD31-4B8C-83A1-F6EECF244321}">
                <p14:modId xmlns:p14="http://schemas.microsoft.com/office/powerpoint/2010/main" val="2470883559"/>
              </p:ext>
            </p:extLst>
          </p:nvPr>
        </p:nvGraphicFramePr>
        <p:xfrm>
          <a:off x="217516" y="1524000"/>
          <a:ext cx="8686800" cy="148336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0840">
                <a:tc>
                  <a:txBody>
                    <a:bodyPr/>
                    <a:lstStyle/>
                    <a:p>
                      <a:pPr algn="ctr"/>
                      <a:r>
                        <a:rPr lang="en-US" dirty="0"/>
                        <a:t>Type of Components</a:t>
                      </a:r>
                      <a:endParaRPr lang="en-US" dirty="0">
                        <a:latin typeface="Times New Roman" pitchFamily="18" charset="0"/>
                        <a:cs typeface="Times New Roman" pitchFamily="18" charset="0"/>
                      </a:endParaRPr>
                    </a:p>
                  </a:txBody>
                  <a:tcPr/>
                </a:tc>
                <a:tc>
                  <a:txBody>
                    <a:bodyPr/>
                    <a:lstStyle/>
                    <a:p>
                      <a:pPr algn="ctr"/>
                      <a:r>
                        <a:rPr lang="en-US" dirty="0"/>
                        <a:t>Cost</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r>
                        <a:rPr lang="en-US" dirty="0"/>
                        <a:t>Electrical</a:t>
                      </a:r>
                      <a:endParaRPr lang="en-US" dirty="0">
                        <a:latin typeface="Times New Roman" pitchFamily="18" charset="0"/>
                        <a:cs typeface="Times New Roman" pitchFamily="18" charset="0"/>
                      </a:endParaRPr>
                    </a:p>
                  </a:txBody>
                  <a:tcPr/>
                </a:tc>
                <a:tc>
                  <a:txBody>
                    <a:bodyPr/>
                    <a:lstStyle/>
                    <a:p>
                      <a:pPr algn="ctr"/>
                      <a:r>
                        <a:rPr lang="en-US" dirty="0">
                          <a:latin typeface="+mn-lt"/>
                          <a:cs typeface="Times New Roman" pitchFamily="18" charset="0"/>
                        </a:rPr>
                        <a:t>$311.61</a:t>
                      </a:r>
                    </a:p>
                  </a:txBody>
                  <a:tcPr/>
                </a:tc>
                <a:extLst>
                  <a:ext uri="{0D108BD9-81ED-4DB2-BD59-A6C34878D82A}">
                    <a16:rowId xmlns:a16="http://schemas.microsoft.com/office/drawing/2014/main" val="10001"/>
                  </a:ext>
                </a:extLst>
              </a:tr>
              <a:tr h="370840">
                <a:tc>
                  <a:txBody>
                    <a:bodyPr/>
                    <a:lstStyle/>
                    <a:p>
                      <a:r>
                        <a:rPr lang="en-US" dirty="0"/>
                        <a:t>Mechanical</a:t>
                      </a:r>
                      <a:endParaRPr lang="en-US" dirty="0">
                        <a:latin typeface="Times New Roman" pitchFamily="18" charset="0"/>
                        <a:cs typeface="Times New Roman" pitchFamily="18" charset="0"/>
                      </a:endParaRPr>
                    </a:p>
                  </a:txBody>
                  <a:tcPr/>
                </a:tc>
                <a:tc>
                  <a:txBody>
                    <a:bodyPr/>
                    <a:lstStyle/>
                    <a:p>
                      <a:pPr algn="ctr"/>
                      <a:r>
                        <a:rPr lang="en-US" dirty="0"/>
                        <a:t>$446.94</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r>
                        <a:rPr lang="en-US" b="1" dirty="0"/>
                        <a:t>Total</a:t>
                      </a:r>
                      <a:endParaRPr lang="en-US" b="1" dirty="0">
                        <a:latin typeface="Times New Roman" pitchFamily="18" charset="0"/>
                        <a:cs typeface="Times New Roman" pitchFamily="18" charset="0"/>
                      </a:endParaRPr>
                    </a:p>
                  </a:txBody>
                  <a:tcPr/>
                </a:tc>
                <a:tc>
                  <a:txBody>
                    <a:bodyPr/>
                    <a:lstStyle/>
                    <a:p>
                      <a:pPr algn="ctr"/>
                      <a:r>
                        <a:rPr lang="en-US" b="1" dirty="0"/>
                        <a:t>$758.55</a:t>
                      </a:r>
                      <a:endParaRPr lang="en-US" b="1"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29395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pPr eaLnBrk="1" hangingPunct="1"/>
            <a:r>
              <a:rPr lang="en-US" dirty="0"/>
              <a:t>  Total Competition Budget </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7142757"/>
              </p:ext>
            </p:extLst>
          </p:nvPr>
        </p:nvGraphicFramePr>
        <p:xfrm>
          <a:off x="228600" y="1066800"/>
          <a:ext cx="8686800" cy="25958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r>
                        <a:rPr lang="en-US" dirty="0"/>
                        <a:t>Items</a:t>
                      </a:r>
                    </a:p>
                  </a:txBody>
                  <a:tcPr/>
                </a:tc>
                <a:tc>
                  <a:txBody>
                    <a:bodyPr/>
                    <a:lstStyle/>
                    <a:p>
                      <a:r>
                        <a:rPr lang="en-US" dirty="0"/>
                        <a:t>Cost</a:t>
                      </a:r>
                    </a:p>
                  </a:txBody>
                  <a:tcPr/>
                </a:tc>
                <a:tc>
                  <a:txBody>
                    <a:bodyPr/>
                    <a:lstStyle/>
                    <a:p>
                      <a:r>
                        <a:rPr lang="en-US" dirty="0"/>
                        <a:t>Cost type</a:t>
                      </a:r>
                    </a:p>
                  </a:txBody>
                  <a:tcPr/>
                </a:tc>
                <a:extLst>
                  <a:ext uri="{0D108BD9-81ED-4DB2-BD59-A6C34878D82A}">
                    <a16:rowId xmlns:a16="http://schemas.microsoft.com/office/drawing/2014/main" val="10000"/>
                  </a:ext>
                </a:extLst>
              </a:tr>
              <a:tr h="370840">
                <a:tc>
                  <a:txBody>
                    <a:bodyPr/>
                    <a:lstStyle/>
                    <a:p>
                      <a:r>
                        <a:rPr lang="en-US" dirty="0"/>
                        <a:t>CanSat</a:t>
                      </a:r>
                    </a:p>
                  </a:txBody>
                  <a:tcPr/>
                </a:tc>
                <a:tc>
                  <a:txBody>
                    <a:bodyPr/>
                    <a:lstStyle/>
                    <a:p>
                      <a:pPr algn="ctr"/>
                      <a:r>
                        <a:rPr lang="en-US" dirty="0"/>
                        <a:t>759.55</a:t>
                      </a:r>
                    </a:p>
                  </a:txBody>
                  <a:tcPr/>
                </a:tc>
                <a:tc>
                  <a:txBody>
                    <a:bodyPr/>
                    <a:lstStyle/>
                    <a:p>
                      <a:pPr algn="ctr"/>
                      <a:r>
                        <a:rPr lang="en-US" dirty="0"/>
                        <a:t>Estimated</a:t>
                      </a:r>
                    </a:p>
                  </a:txBody>
                  <a:tcPr/>
                </a:tc>
                <a:extLst>
                  <a:ext uri="{0D108BD9-81ED-4DB2-BD59-A6C34878D82A}">
                    <a16:rowId xmlns:a16="http://schemas.microsoft.com/office/drawing/2014/main" val="10001"/>
                  </a:ext>
                </a:extLst>
              </a:tr>
              <a:tr h="370840">
                <a:tc>
                  <a:txBody>
                    <a:bodyPr/>
                    <a:lstStyle/>
                    <a:p>
                      <a:r>
                        <a:rPr lang="en-US" dirty="0"/>
                        <a:t>Airfare</a:t>
                      </a:r>
                    </a:p>
                  </a:txBody>
                  <a:tcPr/>
                </a:tc>
                <a:tc>
                  <a:txBody>
                    <a:bodyPr/>
                    <a:lstStyle/>
                    <a:p>
                      <a:pPr algn="ctr"/>
                      <a:r>
                        <a:rPr lang="en-US" dirty="0"/>
                        <a:t>$1,855.00</a:t>
                      </a:r>
                    </a:p>
                  </a:txBody>
                  <a:tcPr/>
                </a:tc>
                <a:tc>
                  <a:txBody>
                    <a:bodyPr/>
                    <a:lstStyle/>
                    <a:p>
                      <a:pPr algn="ctr"/>
                      <a:r>
                        <a:rPr lang="en-US" dirty="0"/>
                        <a:t>Estimated</a:t>
                      </a:r>
                    </a:p>
                  </a:txBody>
                  <a:tcPr/>
                </a:tc>
                <a:extLst>
                  <a:ext uri="{0D108BD9-81ED-4DB2-BD59-A6C34878D82A}">
                    <a16:rowId xmlns:a16="http://schemas.microsoft.com/office/drawing/2014/main" val="10002"/>
                  </a:ext>
                </a:extLst>
              </a:tr>
              <a:tr h="370840">
                <a:tc>
                  <a:txBody>
                    <a:bodyPr/>
                    <a:lstStyle/>
                    <a:p>
                      <a:r>
                        <a:rPr lang="en-US" dirty="0"/>
                        <a:t>Baggage</a:t>
                      </a:r>
                    </a:p>
                  </a:txBody>
                  <a:tcPr/>
                </a:tc>
                <a:tc>
                  <a:txBody>
                    <a:bodyPr/>
                    <a:lstStyle/>
                    <a:p>
                      <a:pPr algn="ctr"/>
                      <a:r>
                        <a:rPr lang="en-US" dirty="0"/>
                        <a:t>$250.00</a:t>
                      </a:r>
                    </a:p>
                  </a:txBody>
                  <a:tcPr/>
                </a:tc>
                <a:tc>
                  <a:txBody>
                    <a:bodyPr/>
                    <a:lstStyle/>
                    <a:p>
                      <a:pPr algn="ctr"/>
                      <a:r>
                        <a:rPr lang="en-US" dirty="0"/>
                        <a:t>Estimated</a:t>
                      </a:r>
                    </a:p>
                  </a:txBody>
                  <a:tcPr/>
                </a:tc>
                <a:extLst>
                  <a:ext uri="{0D108BD9-81ED-4DB2-BD59-A6C34878D82A}">
                    <a16:rowId xmlns:a16="http://schemas.microsoft.com/office/drawing/2014/main" val="10003"/>
                  </a:ext>
                </a:extLst>
              </a:tr>
              <a:tr h="370840">
                <a:tc>
                  <a:txBody>
                    <a:bodyPr/>
                    <a:lstStyle/>
                    <a:p>
                      <a:r>
                        <a:rPr lang="en-US" dirty="0"/>
                        <a:t>Hotel</a:t>
                      </a:r>
                    </a:p>
                  </a:txBody>
                  <a:tcPr/>
                </a:tc>
                <a:tc>
                  <a:txBody>
                    <a:bodyPr/>
                    <a:lstStyle/>
                    <a:p>
                      <a:pPr algn="ctr"/>
                      <a:r>
                        <a:rPr lang="en-US" dirty="0"/>
                        <a:t>$722.14</a:t>
                      </a:r>
                    </a:p>
                  </a:txBody>
                  <a:tcPr/>
                </a:tc>
                <a:tc>
                  <a:txBody>
                    <a:bodyPr/>
                    <a:lstStyle/>
                    <a:p>
                      <a:pPr algn="ctr"/>
                      <a:r>
                        <a:rPr lang="en-US" dirty="0"/>
                        <a:t>Estimated</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Car Rental</a:t>
                      </a:r>
                      <a:r>
                        <a:rPr lang="en-US" baseline="0" dirty="0"/>
                        <a:t> – Enterprise</a:t>
                      </a:r>
                      <a:endParaRPr lang="en-US" dirty="0"/>
                    </a:p>
                  </a:txBody>
                  <a:tcPr/>
                </a:tc>
                <a:tc>
                  <a:txBody>
                    <a:bodyPr/>
                    <a:lstStyle/>
                    <a:p>
                      <a:pPr algn="ctr"/>
                      <a:r>
                        <a:rPr lang="en-US" dirty="0"/>
                        <a:t>$457.17</a:t>
                      </a:r>
                    </a:p>
                  </a:txBody>
                  <a:tcPr/>
                </a:tc>
                <a:tc>
                  <a:txBody>
                    <a:bodyPr/>
                    <a:lstStyle/>
                    <a:p>
                      <a:pPr algn="ctr"/>
                      <a:r>
                        <a:rPr lang="en-US" dirty="0"/>
                        <a:t>Estimated</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Total Expenditures</a:t>
                      </a:r>
                    </a:p>
                  </a:txBody>
                  <a:tcPr/>
                </a:tc>
                <a:tc>
                  <a:txBody>
                    <a:bodyPr/>
                    <a:lstStyle/>
                    <a:p>
                      <a:pPr algn="ctr"/>
                      <a:r>
                        <a:rPr lang="en-US" dirty="0"/>
                        <a:t>$4042.86</a:t>
                      </a:r>
                    </a:p>
                  </a:txBody>
                  <a:tcPr/>
                </a:tc>
                <a:tc>
                  <a:txBody>
                    <a:bodyPr/>
                    <a:lstStyle/>
                    <a:p>
                      <a:pPr algn="ctr"/>
                      <a:endParaRPr lang="en-US" dirty="0"/>
                    </a:p>
                  </a:txBody>
                  <a:tcPr/>
                </a:tc>
                <a:extLst>
                  <a:ext uri="{0D108BD9-81ED-4DB2-BD59-A6C34878D82A}">
                    <a16:rowId xmlns:a16="http://schemas.microsoft.com/office/drawing/2014/main" val="10006"/>
                  </a:ext>
                </a:extLst>
              </a:tr>
            </a:tbl>
          </a:graphicData>
        </a:graphic>
      </p:graphicFrame>
      <p:sp>
        <p:nvSpPr>
          <p:cNvPr id="72706"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2707"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0A566DA-824E-433C-ABB3-BC157D62C46B}" type="slidenum">
              <a:rPr lang="en-US"/>
              <a:pPr eaLnBrk="1" hangingPunct="1"/>
              <a:t>158</a:t>
            </a:fld>
            <a:endParaRPr lang="en-US" dirty="0"/>
          </a:p>
        </p:txBody>
      </p:sp>
      <p:sp>
        <p:nvSpPr>
          <p:cNvPr id="72710"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5809684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373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046E053-E19B-4E23-976A-112738A44DD0}" type="slidenum">
              <a:rPr lang="en-US"/>
              <a:pPr eaLnBrk="1" hangingPunct="1"/>
              <a:t>159</a:t>
            </a:fld>
            <a:endParaRPr lang="en-US" dirty="0"/>
          </a:p>
        </p:txBody>
      </p:sp>
      <p:sp>
        <p:nvSpPr>
          <p:cNvPr id="73732" name="Rectangle 2"/>
          <p:cNvSpPr>
            <a:spLocks noGrp="1" noChangeArrowheads="1"/>
          </p:cNvSpPr>
          <p:nvPr>
            <p:ph type="title"/>
          </p:nvPr>
        </p:nvSpPr>
        <p:spPr/>
        <p:txBody>
          <a:bodyPr/>
          <a:lstStyle/>
          <a:p>
            <a:pPr algn="ctr" eaLnBrk="1" hangingPunct="1"/>
            <a:r>
              <a:rPr lang="en-US" dirty="0"/>
              <a:t>Program Schedule Table 1/3</a:t>
            </a:r>
          </a:p>
        </p:txBody>
      </p:sp>
      <p:sp>
        <p:nvSpPr>
          <p:cNvPr id="7373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1524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3" name="Content Placeholder 2"/>
          <p:cNvGraphicFramePr>
            <a:graphicFrameLocks noGrp="1"/>
          </p:cNvGraphicFramePr>
          <p:nvPr>
            <p:ph idx="1"/>
            <p:extLst>
              <p:ext uri="{D42A27DB-BD31-4B8C-83A1-F6EECF244321}">
                <p14:modId xmlns:p14="http://schemas.microsoft.com/office/powerpoint/2010/main" val="3252244240"/>
              </p:ext>
            </p:extLst>
          </p:nvPr>
        </p:nvGraphicFramePr>
        <p:xfrm>
          <a:off x="228600" y="1046480"/>
          <a:ext cx="8686800" cy="5278120"/>
        </p:xfrm>
        <a:graphic>
          <a:graphicData uri="http://schemas.openxmlformats.org/drawingml/2006/table">
            <a:tbl>
              <a:tblPr firstRow="1" bandRow="1">
                <a:tableStyleId>{5C22544A-7EE6-4342-B048-85BDC9FD1C3A}</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370840">
                <a:tc>
                  <a:txBody>
                    <a:bodyPr/>
                    <a:lstStyle/>
                    <a:p>
                      <a:pPr algn="ctr"/>
                      <a:r>
                        <a:rPr lang="en-US" dirty="0"/>
                        <a:t>Task</a:t>
                      </a:r>
                    </a:p>
                  </a:txBody>
                  <a:tcPr/>
                </a:tc>
                <a:tc>
                  <a:txBody>
                    <a:bodyPr/>
                    <a:lstStyle/>
                    <a:p>
                      <a:pPr algn="ctr"/>
                      <a:r>
                        <a:rPr lang="en-US" dirty="0"/>
                        <a:t>Start Date</a:t>
                      </a:r>
                    </a:p>
                  </a:txBody>
                  <a:tcPr/>
                </a:tc>
                <a:tc>
                  <a:txBody>
                    <a:bodyPr/>
                    <a:lstStyle/>
                    <a:p>
                      <a:pPr algn="ctr"/>
                      <a:r>
                        <a:rPr lang="en-US" dirty="0"/>
                        <a:t>Duration(Days)</a:t>
                      </a:r>
                    </a:p>
                  </a:txBody>
                  <a:tcPr/>
                </a:tc>
                <a:tc>
                  <a:txBody>
                    <a:bodyPr/>
                    <a:lstStyle/>
                    <a:p>
                      <a:pPr algn="ctr"/>
                      <a:r>
                        <a:rPr lang="en-US" dirty="0"/>
                        <a:t>End Date</a:t>
                      </a:r>
                    </a:p>
                  </a:txBody>
                  <a:tcPr/>
                </a:tc>
                <a:extLst>
                  <a:ext uri="{0D108BD9-81ED-4DB2-BD59-A6C34878D82A}">
                    <a16:rowId xmlns:a16="http://schemas.microsoft.com/office/drawing/2014/main" val="10000"/>
                  </a:ext>
                </a:extLst>
              </a:tr>
              <a:tr h="370840">
                <a:tc>
                  <a:txBody>
                    <a:bodyPr/>
                    <a:lstStyle/>
                    <a:p>
                      <a:r>
                        <a:rPr lang="en-US" sz="1400" b="1" u="sng" dirty="0"/>
                        <a:t>Presentations</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0">
                <a:tc>
                  <a:txBody>
                    <a:bodyPr/>
                    <a:lstStyle/>
                    <a:p>
                      <a:r>
                        <a:rPr lang="en-US" sz="1200" dirty="0"/>
                        <a:t>First</a:t>
                      </a:r>
                      <a:r>
                        <a:rPr lang="en-US" sz="1200" baseline="0" dirty="0"/>
                        <a:t> Draft PDR</a:t>
                      </a:r>
                      <a:endParaRPr lang="en-US" sz="1200" dirty="0"/>
                    </a:p>
                  </a:txBody>
                  <a:tcPr/>
                </a:tc>
                <a:tc>
                  <a:txBody>
                    <a:bodyPr/>
                    <a:lstStyle/>
                    <a:p>
                      <a:r>
                        <a:rPr lang="en-US" sz="1200" dirty="0"/>
                        <a:t>1-9-2015</a:t>
                      </a:r>
                    </a:p>
                  </a:txBody>
                  <a:tcPr/>
                </a:tc>
                <a:tc>
                  <a:txBody>
                    <a:bodyPr/>
                    <a:lstStyle/>
                    <a:p>
                      <a:pPr algn="ctr"/>
                      <a:r>
                        <a:rPr lang="en-US" sz="1200" dirty="0"/>
                        <a:t>20</a:t>
                      </a:r>
                    </a:p>
                  </a:txBody>
                  <a:tcPr/>
                </a:tc>
                <a:tc>
                  <a:txBody>
                    <a:bodyPr/>
                    <a:lstStyle/>
                    <a:p>
                      <a:pPr algn="ctr"/>
                      <a:r>
                        <a:rPr lang="en-US" sz="1200" dirty="0"/>
                        <a:t>1-28-2015</a:t>
                      </a:r>
                    </a:p>
                  </a:txBody>
                  <a:tcPr/>
                </a:tc>
                <a:extLst>
                  <a:ext uri="{0D108BD9-81ED-4DB2-BD59-A6C34878D82A}">
                    <a16:rowId xmlns:a16="http://schemas.microsoft.com/office/drawing/2014/main" val="10002"/>
                  </a:ext>
                </a:extLst>
              </a:tr>
              <a:tr h="203200">
                <a:tc>
                  <a:txBody>
                    <a:bodyPr/>
                    <a:lstStyle/>
                    <a:p>
                      <a:r>
                        <a:rPr lang="en-US" sz="1200" dirty="0"/>
                        <a:t>Final</a:t>
                      </a:r>
                      <a:r>
                        <a:rPr lang="en-US" sz="1200" baseline="0" dirty="0"/>
                        <a:t> Draft PDR</a:t>
                      </a:r>
                      <a:endParaRPr lang="en-US" sz="1200" dirty="0"/>
                    </a:p>
                  </a:txBody>
                  <a:tcPr/>
                </a:tc>
                <a:tc>
                  <a:txBody>
                    <a:bodyPr/>
                    <a:lstStyle/>
                    <a:p>
                      <a:r>
                        <a:rPr lang="en-US" sz="1200" dirty="0"/>
                        <a:t>1-28-2015</a:t>
                      </a:r>
                    </a:p>
                  </a:txBody>
                  <a:tcPr/>
                </a:tc>
                <a:tc>
                  <a:txBody>
                    <a:bodyPr/>
                    <a:lstStyle/>
                    <a:p>
                      <a:pPr algn="ctr"/>
                      <a:r>
                        <a:rPr lang="en-US" sz="1200" dirty="0"/>
                        <a:t>4</a:t>
                      </a:r>
                    </a:p>
                  </a:txBody>
                  <a:tcPr/>
                </a:tc>
                <a:tc>
                  <a:txBody>
                    <a:bodyPr/>
                    <a:lstStyle/>
                    <a:p>
                      <a:pPr algn="ctr"/>
                      <a:r>
                        <a:rPr lang="en-US" sz="1200" dirty="0"/>
                        <a:t>1-31-2015</a:t>
                      </a:r>
                    </a:p>
                  </a:txBody>
                  <a:tcPr/>
                </a:tc>
                <a:extLst>
                  <a:ext uri="{0D108BD9-81ED-4DB2-BD59-A6C34878D82A}">
                    <a16:rowId xmlns:a16="http://schemas.microsoft.com/office/drawing/2014/main" val="10003"/>
                  </a:ext>
                </a:extLst>
              </a:tr>
              <a:tr h="309880">
                <a:tc>
                  <a:txBody>
                    <a:bodyPr/>
                    <a:lstStyle/>
                    <a:p>
                      <a:r>
                        <a:rPr lang="en-US" sz="1200" dirty="0"/>
                        <a:t>PDR</a:t>
                      </a:r>
                      <a:r>
                        <a:rPr lang="en-US" sz="1200" baseline="0" dirty="0"/>
                        <a:t> Submission</a:t>
                      </a:r>
                      <a:endParaRPr lang="en-US" sz="1200" dirty="0"/>
                    </a:p>
                  </a:txBody>
                  <a:tcPr/>
                </a:tc>
                <a:tc>
                  <a:txBody>
                    <a:bodyPr/>
                    <a:lstStyle/>
                    <a:p>
                      <a:r>
                        <a:rPr lang="en-US" sz="1200" dirty="0"/>
                        <a:t>2-1-2015</a:t>
                      </a:r>
                    </a:p>
                  </a:txBody>
                  <a:tcPr/>
                </a:tc>
                <a:tc>
                  <a:txBody>
                    <a:bodyPr/>
                    <a:lstStyle/>
                    <a:p>
                      <a:pPr algn="ctr"/>
                      <a:r>
                        <a:rPr lang="en-US" sz="1200" dirty="0"/>
                        <a:t>1</a:t>
                      </a:r>
                    </a:p>
                  </a:txBody>
                  <a:tcPr/>
                </a:tc>
                <a:tc>
                  <a:txBody>
                    <a:bodyPr/>
                    <a:lstStyle/>
                    <a:p>
                      <a:pPr algn="ctr"/>
                      <a:r>
                        <a:rPr lang="en-US" sz="1200" dirty="0"/>
                        <a:t>2-1-2015</a:t>
                      </a:r>
                    </a:p>
                  </a:txBody>
                  <a:tcPr/>
                </a:tc>
                <a:extLst>
                  <a:ext uri="{0D108BD9-81ED-4DB2-BD59-A6C34878D82A}">
                    <a16:rowId xmlns:a16="http://schemas.microsoft.com/office/drawing/2014/main" val="10004"/>
                  </a:ext>
                </a:extLst>
              </a:tr>
              <a:tr h="228600">
                <a:tc>
                  <a:txBody>
                    <a:bodyPr/>
                    <a:lstStyle/>
                    <a:p>
                      <a:r>
                        <a:rPr lang="en-US" sz="1200" dirty="0"/>
                        <a:t>First Draft CDR </a:t>
                      </a:r>
                    </a:p>
                  </a:txBody>
                  <a:tcPr/>
                </a:tc>
                <a:tc>
                  <a:txBody>
                    <a:bodyPr/>
                    <a:lstStyle/>
                    <a:p>
                      <a:r>
                        <a:rPr lang="en-US" sz="1200" dirty="0"/>
                        <a:t>2-23-2015</a:t>
                      </a:r>
                    </a:p>
                  </a:txBody>
                  <a:tcPr/>
                </a:tc>
                <a:tc>
                  <a:txBody>
                    <a:bodyPr/>
                    <a:lstStyle/>
                    <a:p>
                      <a:pPr algn="ctr"/>
                      <a:r>
                        <a:rPr lang="en-US" sz="1200" dirty="0"/>
                        <a:t>19</a:t>
                      </a:r>
                    </a:p>
                  </a:txBody>
                  <a:tcPr/>
                </a:tc>
                <a:tc>
                  <a:txBody>
                    <a:bodyPr/>
                    <a:lstStyle/>
                    <a:p>
                      <a:pPr algn="ctr"/>
                      <a:r>
                        <a:rPr lang="en-US" sz="1200" dirty="0"/>
                        <a:t>3-13-2015</a:t>
                      </a:r>
                    </a:p>
                  </a:txBody>
                  <a:tcPr/>
                </a:tc>
                <a:extLst>
                  <a:ext uri="{0D108BD9-81ED-4DB2-BD59-A6C34878D82A}">
                    <a16:rowId xmlns:a16="http://schemas.microsoft.com/office/drawing/2014/main" val="10005"/>
                  </a:ext>
                </a:extLst>
              </a:tr>
              <a:tr h="182880">
                <a:tc>
                  <a:txBody>
                    <a:bodyPr/>
                    <a:lstStyle/>
                    <a:p>
                      <a:r>
                        <a:rPr lang="en-US" sz="1200" dirty="0"/>
                        <a:t>Final Draft CDR</a:t>
                      </a:r>
                    </a:p>
                  </a:txBody>
                  <a:tcPr/>
                </a:tc>
                <a:tc>
                  <a:txBody>
                    <a:bodyPr/>
                    <a:lstStyle/>
                    <a:p>
                      <a:r>
                        <a:rPr lang="en-US" sz="1200" dirty="0"/>
                        <a:t>3-16-2015</a:t>
                      </a:r>
                    </a:p>
                  </a:txBody>
                  <a:tcPr/>
                </a:tc>
                <a:tc>
                  <a:txBody>
                    <a:bodyPr/>
                    <a:lstStyle/>
                    <a:p>
                      <a:pPr algn="ctr"/>
                      <a:r>
                        <a:rPr lang="en-US" sz="1200" dirty="0"/>
                        <a:t>10</a:t>
                      </a:r>
                    </a:p>
                  </a:txBody>
                  <a:tcPr/>
                </a:tc>
                <a:tc>
                  <a:txBody>
                    <a:bodyPr/>
                    <a:lstStyle/>
                    <a:p>
                      <a:pPr algn="ctr"/>
                      <a:r>
                        <a:rPr lang="en-US" sz="1200" dirty="0"/>
                        <a:t>3-25-2015</a:t>
                      </a:r>
                    </a:p>
                  </a:txBody>
                  <a:tcPr/>
                </a:tc>
                <a:extLst>
                  <a:ext uri="{0D108BD9-81ED-4DB2-BD59-A6C34878D82A}">
                    <a16:rowId xmlns:a16="http://schemas.microsoft.com/office/drawing/2014/main" val="10006"/>
                  </a:ext>
                </a:extLst>
              </a:tr>
              <a:tr h="289560">
                <a:tc>
                  <a:txBody>
                    <a:bodyPr/>
                    <a:lstStyle/>
                    <a:p>
                      <a:r>
                        <a:rPr lang="en-US" sz="1200" dirty="0"/>
                        <a:t>CDR Submission</a:t>
                      </a:r>
                    </a:p>
                  </a:txBody>
                  <a:tcPr/>
                </a:tc>
                <a:tc>
                  <a:txBody>
                    <a:bodyPr/>
                    <a:lstStyle/>
                    <a:p>
                      <a:r>
                        <a:rPr lang="en-US" sz="1200" dirty="0"/>
                        <a:t>3-31-2015</a:t>
                      </a:r>
                    </a:p>
                  </a:txBody>
                  <a:tcPr/>
                </a:tc>
                <a:tc>
                  <a:txBody>
                    <a:bodyPr/>
                    <a:lstStyle/>
                    <a:p>
                      <a:pPr algn="ctr"/>
                      <a:r>
                        <a:rPr lang="en-US" sz="1200" dirty="0"/>
                        <a:t>1</a:t>
                      </a:r>
                    </a:p>
                  </a:txBody>
                  <a:tcPr/>
                </a:tc>
                <a:tc>
                  <a:txBody>
                    <a:bodyPr/>
                    <a:lstStyle/>
                    <a:p>
                      <a:pPr algn="ctr"/>
                      <a:r>
                        <a:rPr lang="en-US" sz="1200" dirty="0"/>
                        <a:t>3-31-2015</a:t>
                      </a:r>
                    </a:p>
                  </a:txBody>
                  <a:tcPr/>
                </a:tc>
                <a:extLst>
                  <a:ext uri="{0D108BD9-81ED-4DB2-BD59-A6C34878D82A}">
                    <a16:rowId xmlns:a16="http://schemas.microsoft.com/office/drawing/2014/main" val="10007"/>
                  </a:ext>
                </a:extLst>
              </a:tr>
              <a:tr h="370840">
                <a:tc>
                  <a:txBody>
                    <a:bodyPr/>
                    <a:lstStyle/>
                    <a:p>
                      <a:r>
                        <a:rPr lang="en-US" sz="1400" b="1" u="sng" dirty="0"/>
                        <a:t>Design</a:t>
                      </a:r>
                    </a:p>
                  </a:txBody>
                  <a:tcPr/>
                </a:tc>
                <a:tc>
                  <a:txBody>
                    <a:bodyPr/>
                    <a:lstStyle/>
                    <a:p>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8"/>
                  </a:ext>
                </a:extLst>
              </a:tr>
              <a:tr h="238760">
                <a:tc>
                  <a:txBody>
                    <a:bodyPr/>
                    <a:lstStyle/>
                    <a:p>
                      <a:r>
                        <a:rPr lang="en-US" sz="1200" dirty="0"/>
                        <a:t>Reentry Container</a:t>
                      </a:r>
                    </a:p>
                  </a:txBody>
                  <a:tcPr/>
                </a:tc>
                <a:tc>
                  <a:txBody>
                    <a:bodyPr/>
                    <a:lstStyle/>
                    <a:p>
                      <a:r>
                        <a:rPr lang="en-US" sz="1200" dirty="0"/>
                        <a:t>1-5-2015</a:t>
                      </a:r>
                    </a:p>
                  </a:txBody>
                  <a:tcPr/>
                </a:tc>
                <a:tc>
                  <a:txBody>
                    <a:bodyPr/>
                    <a:lstStyle/>
                    <a:p>
                      <a:pPr algn="ctr"/>
                      <a:r>
                        <a:rPr lang="en-US" sz="1200" dirty="0"/>
                        <a:t>2</a:t>
                      </a:r>
                    </a:p>
                  </a:txBody>
                  <a:tcPr/>
                </a:tc>
                <a:tc>
                  <a:txBody>
                    <a:bodyPr/>
                    <a:lstStyle/>
                    <a:p>
                      <a:pPr algn="ctr"/>
                      <a:r>
                        <a:rPr lang="en-US" sz="1200" dirty="0"/>
                        <a:t>1-9-2015</a:t>
                      </a:r>
                    </a:p>
                  </a:txBody>
                  <a:tcPr/>
                </a:tc>
                <a:extLst>
                  <a:ext uri="{0D108BD9-81ED-4DB2-BD59-A6C34878D82A}">
                    <a16:rowId xmlns:a16="http://schemas.microsoft.com/office/drawing/2014/main" val="10009"/>
                  </a:ext>
                </a:extLst>
              </a:tr>
              <a:tr h="269240">
                <a:tc>
                  <a:txBody>
                    <a:bodyPr/>
                    <a:lstStyle/>
                    <a:p>
                      <a:r>
                        <a:rPr lang="en-US" sz="1200" dirty="0"/>
                        <a:t>Science</a:t>
                      </a:r>
                      <a:r>
                        <a:rPr lang="en-US" sz="1200" baseline="0" dirty="0"/>
                        <a:t> Payload</a:t>
                      </a:r>
                    </a:p>
                  </a:txBody>
                  <a:tcPr/>
                </a:tc>
                <a:tc>
                  <a:txBody>
                    <a:bodyPr/>
                    <a:lstStyle/>
                    <a:p>
                      <a:r>
                        <a:rPr lang="en-US" sz="1200" dirty="0"/>
                        <a:t>1-12-2015</a:t>
                      </a:r>
                    </a:p>
                  </a:txBody>
                  <a:tcPr/>
                </a:tc>
                <a:tc>
                  <a:txBody>
                    <a:bodyPr/>
                    <a:lstStyle/>
                    <a:p>
                      <a:pPr algn="ctr"/>
                      <a:r>
                        <a:rPr lang="en-US" sz="1200" dirty="0"/>
                        <a:t>24</a:t>
                      </a:r>
                    </a:p>
                  </a:txBody>
                  <a:tcPr/>
                </a:tc>
                <a:tc>
                  <a:txBody>
                    <a:bodyPr/>
                    <a:lstStyle/>
                    <a:p>
                      <a:pPr algn="ctr"/>
                      <a:r>
                        <a:rPr lang="en-US" sz="1200" dirty="0"/>
                        <a:t>1-16-2015</a:t>
                      </a:r>
                    </a:p>
                  </a:txBody>
                  <a:tcPr/>
                </a:tc>
                <a:extLst>
                  <a:ext uri="{0D108BD9-81ED-4DB2-BD59-A6C34878D82A}">
                    <a16:rowId xmlns:a16="http://schemas.microsoft.com/office/drawing/2014/main" val="10010"/>
                  </a:ext>
                </a:extLst>
              </a:tr>
              <a:tr h="0">
                <a:tc>
                  <a:txBody>
                    <a:bodyPr/>
                    <a:lstStyle/>
                    <a:p>
                      <a:r>
                        <a:rPr lang="en-US" sz="1200" baseline="0" dirty="0"/>
                        <a:t>Release Mechanism</a:t>
                      </a:r>
                    </a:p>
                  </a:txBody>
                  <a:tcPr/>
                </a:tc>
                <a:tc>
                  <a:txBody>
                    <a:bodyPr/>
                    <a:lstStyle/>
                    <a:p>
                      <a:r>
                        <a:rPr lang="en-US" sz="1200" dirty="0"/>
                        <a:t>1-16-2015</a:t>
                      </a:r>
                    </a:p>
                  </a:txBody>
                  <a:tcPr/>
                </a:tc>
                <a:tc>
                  <a:txBody>
                    <a:bodyPr/>
                    <a:lstStyle/>
                    <a:p>
                      <a:pPr algn="ctr"/>
                      <a:r>
                        <a:rPr lang="en-US" sz="1200" dirty="0"/>
                        <a:t>16</a:t>
                      </a:r>
                    </a:p>
                  </a:txBody>
                  <a:tcPr/>
                </a:tc>
                <a:tc>
                  <a:txBody>
                    <a:bodyPr/>
                    <a:lstStyle/>
                    <a:p>
                      <a:pPr algn="ctr"/>
                      <a:r>
                        <a:rPr lang="en-US" sz="1200" dirty="0"/>
                        <a:t>1-22-2015</a:t>
                      </a:r>
                    </a:p>
                  </a:txBody>
                  <a:tcPr/>
                </a:tc>
                <a:extLst>
                  <a:ext uri="{0D108BD9-81ED-4DB2-BD59-A6C34878D82A}">
                    <a16:rowId xmlns:a16="http://schemas.microsoft.com/office/drawing/2014/main" val="10011"/>
                  </a:ext>
                </a:extLst>
              </a:tr>
              <a:tr h="254000">
                <a:tc>
                  <a:txBody>
                    <a:bodyPr/>
                    <a:lstStyle/>
                    <a:p>
                      <a:r>
                        <a:rPr lang="en-US" sz="1200" baseline="0" dirty="0"/>
                        <a:t>Preliminary Solid Model</a:t>
                      </a:r>
                    </a:p>
                  </a:txBody>
                  <a:tcPr/>
                </a:tc>
                <a:tc>
                  <a:txBody>
                    <a:bodyPr/>
                    <a:lstStyle/>
                    <a:p>
                      <a:r>
                        <a:rPr lang="en-US" sz="1200" dirty="0"/>
                        <a:t>1-5-2015</a:t>
                      </a:r>
                    </a:p>
                  </a:txBody>
                  <a:tcPr/>
                </a:tc>
                <a:tc>
                  <a:txBody>
                    <a:bodyPr/>
                    <a:lstStyle/>
                    <a:p>
                      <a:pPr algn="ctr"/>
                      <a:r>
                        <a:rPr lang="en-US" sz="1200" dirty="0"/>
                        <a:t>18</a:t>
                      </a:r>
                    </a:p>
                  </a:txBody>
                  <a:tcPr/>
                </a:tc>
                <a:tc>
                  <a:txBody>
                    <a:bodyPr/>
                    <a:lstStyle/>
                    <a:p>
                      <a:pPr algn="ctr"/>
                      <a:r>
                        <a:rPr lang="en-US" sz="1200" dirty="0"/>
                        <a:t>1-22-2015</a:t>
                      </a:r>
                    </a:p>
                  </a:txBody>
                  <a:tcPr/>
                </a:tc>
                <a:extLst>
                  <a:ext uri="{0D108BD9-81ED-4DB2-BD59-A6C34878D82A}">
                    <a16:rowId xmlns:a16="http://schemas.microsoft.com/office/drawing/2014/main" val="10012"/>
                  </a:ext>
                </a:extLst>
              </a:tr>
              <a:tr h="254000">
                <a:tc>
                  <a:txBody>
                    <a:bodyPr/>
                    <a:lstStyle/>
                    <a:p>
                      <a:r>
                        <a:rPr lang="en-US" sz="1400" b="1" u="sng" dirty="0"/>
                        <a:t>Software/Code</a:t>
                      </a:r>
                    </a:p>
                  </a:txBody>
                  <a:tcPr/>
                </a:tc>
                <a:tc>
                  <a:txBody>
                    <a:bodyPr/>
                    <a:lstStyle/>
                    <a:p>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13"/>
                  </a:ext>
                </a:extLst>
              </a:tr>
              <a:tr h="254000">
                <a:tc>
                  <a:txBody>
                    <a:bodyPr/>
                    <a:lstStyle/>
                    <a:p>
                      <a:r>
                        <a:rPr lang="en-US" sz="1200" dirty="0"/>
                        <a:t>Electronic</a:t>
                      </a:r>
                      <a:r>
                        <a:rPr lang="en-US" sz="1200" baseline="0" dirty="0"/>
                        <a:t> Code</a:t>
                      </a:r>
                      <a:endParaRPr lang="en-US" sz="1200" dirty="0"/>
                    </a:p>
                  </a:txBody>
                  <a:tcPr/>
                </a:tc>
                <a:tc>
                  <a:txBody>
                    <a:bodyPr/>
                    <a:lstStyle/>
                    <a:p>
                      <a:r>
                        <a:rPr lang="en-US" sz="1200" dirty="0"/>
                        <a:t>1-5-2015</a:t>
                      </a:r>
                    </a:p>
                  </a:txBody>
                  <a:tcPr/>
                </a:tc>
                <a:tc>
                  <a:txBody>
                    <a:bodyPr/>
                    <a:lstStyle/>
                    <a:p>
                      <a:pPr algn="ctr"/>
                      <a:r>
                        <a:rPr lang="en-US" sz="1200" dirty="0"/>
                        <a:t>18</a:t>
                      </a:r>
                    </a:p>
                  </a:txBody>
                  <a:tcPr/>
                </a:tc>
                <a:tc>
                  <a:txBody>
                    <a:bodyPr/>
                    <a:lstStyle/>
                    <a:p>
                      <a:pPr algn="ctr"/>
                      <a:r>
                        <a:rPr lang="en-US" sz="1200" dirty="0"/>
                        <a:t>1-22-15</a:t>
                      </a:r>
                    </a:p>
                  </a:txBody>
                  <a:tcPr/>
                </a:tc>
                <a:extLst>
                  <a:ext uri="{0D108BD9-81ED-4DB2-BD59-A6C34878D82A}">
                    <a16:rowId xmlns:a16="http://schemas.microsoft.com/office/drawing/2014/main" val="10014"/>
                  </a:ext>
                </a:extLst>
              </a:tr>
              <a:tr h="25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Flight Software</a:t>
                      </a:r>
                    </a:p>
                  </a:txBody>
                  <a:tcPr/>
                </a:tc>
                <a:tc>
                  <a:txBody>
                    <a:bodyPr/>
                    <a:lstStyle/>
                    <a:p>
                      <a:r>
                        <a:rPr lang="en-US" sz="1200" dirty="0"/>
                        <a:t>2-16-2015</a:t>
                      </a:r>
                    </a:p>
                  </a:txBody>
                  <a:tcPr/>
                </a:tc>
                <a:tc>
                  <a:txBody>
                    <a:bodyPr/>
                    <a:lstStyle/>
                    <a:p>
                      <a:pPr algn="ctr"/>
                      <a:r>
                        <a:rPr lang="en-US" sz="1200" dirty="0"/>
                        <a:t>21</a:t>
                      </a:r>
                    </a:p>
                  </a:txBody>
                  <a:tcPr/>
                </a:tc>
                <a:tc>
                  <a:txBody>
                    <a:bodyPr/>
                    <a:lstStyle/>
                    <a:p>
                      <a:pPr algn="ctr"/>
                      <a:r>
                        <a:rPr lang="en-US" sz="1200" dirty="0"/>
                        <a:t>3-9-15</a:t>
                      </a:r>
                    </a:p>
                  </a:txBody>
                  <a:tcPr/>
                </a:tc>
                <a:extLst>
                  <a:ext uri="{0D108BD9-81ED-4DB2-BD59-A6C34878D82A}">
                    <a16:rowId xmlns:a16="http://schemas.microsoft.com/office/drawing/2014/main" val="10015"/>
                  </a:ext>
                </a:extLst>
              </a:tr>
              <a:tr h="254000">
                <a:tc>
                  <a:txBody>
                    <a:bodyPr/>
                    <a:lstStyle/>
                    <a:p>
                      <a:r>
                        <a:rPr lang="en-US" sz="1200" dirty="0" err="1"/>
                        <a:t>Matlab</a:t>
                      </a:r>
                      <a:r>
                        <a:rPr lang="en-US" sz="1200" dirty="0"/>
                        <a:t> code for fan blade </a:t>
                      </a:r>
                      <a:r>
                        <a:rPr lang="en-US" sz="1200" dirty="0" err="1"/>
                        <a:t>sim</a:t>
                      </a:r>
                      <a:endParaRPr lang="en-US" sz="1200" dirty="0"/>
                    </a:p>
                  </a:txBody>
                  <a:tcPr/>
                </a:tc>
                <a:tc>
                  <a:txBody>
                    <a:bodyPr/>
                    <a:lstStyle/>
                    <a:p>
                      <a:r>
                        <a:rPr lang="en-US" sz="1200" dirty="0"/>
                        <a:t>11-10-2014</a:t>
                      </a:r>
                    </a:p>
                  </a:txBody>
                  <a:tcPr/>
                </a:tc>
                <a:tc>
                  <a:txBody>
                    <a:bodyPr/>
                    <a:lstStyle/>
                    <a:p>
                      <a:pPr algn="ctr"/>
                      <a:r>
                        <a:rPr lang="en-US" sz="1200" dirty="0"/>
                        <a:t>26</a:t>
                      </a:r>
                    </a:p>
                  </a:txBody>
                  <a:tcPr/>
                </a:tc>
                <a:tc>
                  <a:txBody>
                    <a:bodyPr/>
                    <a:lstStyle/>
                    <a:p>
                      <a:pPr algn="ctr"/>
                      <a:r>
                        <a:rPr lang="en-US" sz="1200" dirty="0"/>
                        <a:t>12-5-14</a:t>
                      </a:r>
                    </a:p>
                  </a:txBody>
                  <a:tcPr/>
                </a:tc>
                <a:extLst>
                  <a:ext uri="{0D108BD9-81ED-4DB2-BD59-A6C34878D82A}">
                    <a16:rowId xmlns:a16="http://schemas.microsoft.com/office/drawing/2014/main" val="1001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a:t>   Launch Vehicle Compatibility</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lvl="0" eaLnBrk="1" hangingPunct="1">
                  <a:defRPr/>
                </a:pPr>
                <a:r>
                  <a:rPr lang="en-US" sz="1800" b="0" dirty="0">
                    <a:solidFill>
                      <a:srgbClr val="000000"/>
                    </a:solidFill>
                    <a:latin typeface="+mj-lt"/>
                    <a:cs typeface="Times New Roman" pitchFamily="18" charset="0"/>
                  </a:rPr>
                  <a:t>In order to test the fit of all components, tubing of inner diameter equal to that of the max required Container diameter will be purchased</a:t>
                </a:r>
              </a:p>
              <a:p>
                <a:pPr marL="800100" lvl="1" indent="-342900" eaLnBrk="1" hangingPunct="1">
                  <a:buFontTx/>
                  <a:buChar char="•"/>
                  <a:defRPr/>
                </a:pPr>
                <a:r>
                  <a:rPr lang="en-US" sz="1800" kern="1200" dirty="0">
                    <a:solidFill>
                      <a:srgbClr val="000000"/>
                    </a:solidFill>
                    <a:latin typeface="+mj-lt"/>
                    <a:ea typeface="+mn-ea"/>
                    <a:cs typeface="Times New Roman" pitchFamily="18" charset="0"/>
                  </a:rPr>
                  <a:t>The Payload will fit inside a double open-ended cylindrical tube: the Container</a:t>
                </a:r>
              </a:p>
              <a:p>
                <a:pPr lvl="2"/>
                <a:r>
                  <a:rPr lang="en-US" sz="1800" dirty="0">
                    <a:latin typeface="+mj-lt"/>
                  </a:rPr>
                  <a:t>The container will have a diameter close to the inner diameter of the rocket (</a:t>
                </a:r>
                <a14:m>
                  <m:oMath xmlns:m="http://schemas.openxmlformats.org/officeDocument/2006/math">
                    <m:sSub>
                      <m:sSubPr>
                        <m:ctrlPr>
                          <a:rPr lang="en-US" sz="1800" i="1">
                            <a:solidFill>
                              <a:srgbClr val="000000"/>
                            </a:solidFill>
                            <a:latin typeface="Cambria Math" panose="02040503050406030204" pitchFamily="18" charset="0"/>
                            <a:ea typeface="Cambria Math"/>
                          </a:rPr>
                        </m:ctrlPr>
                      </m:sSubPr>
                      <m:e>
                        <m:r>
                          <a:rPr lang="en-US" sz="1800" i="1">
                            <a:solidFill>
                              <a:srgbClr val="000000"/>
                            </a:solidFill>
                            <a:latin typeface="Cambria Math"/>
                            <a:ea typeface="Cambria Math"/>
                          </a:rPr>
                          <m:t>∅</m:t>
                        </m:r>
                      </m:e>
                      <m:sub>
                        <m:r>
                          <a:rPr lang="en-US" sz="1800" i="1">
                            <a:solidFill>
                              <a:srgbClr val="000000"/>
                            </a:solidFill>
                            <a:latin typeface="Cambria Math"/>
                            <a:ea typeface="Cambria Math"/>
                          </a:rPr>
                          <m:t>𝑚𝑎𝑥</m:t>
                        </m:r>
                      </m:sub>
                    </m:sSub>
                  </m:oMath>
                </a14:m>
                <a:r>
                  <a:rPr lang="en-US" sz="1800" dirty="0">
                    <a:latin typeface="+mj-lt"/>
                  </a:rPr>
                  <a:t>) with enough space to prevent the science payload from getting stuck because of friction</a:t>
                </a:r>
                <a:r>
                  <a:rPr lang="en-US" dirty="0"/>
                  <a:t>. </a:t>
                </a:r>
              </a:p>
              <a:p>
                <a:pPr marL="914400" lvl="2" indent="0">
                  <a:buNone/>
                </a:pPr>
                <a14:m>
                  <m:oMath xmlns:m="http://schemas.openxmlformats.org/officeDocument/2006/math">
                    <m:sSub>
                      <m:sSubPr>
                        <m:ctrlPr>
                          <a:rPr lang="en-US" b="0" i="1" smtClean="0">
                            <a:solidFill>
                              <a:srgbClr val="000000"/>
                            </a:solidFill>
                            <a:latin typeface="Cambria Math" panose="02040503050406030204" pitchFamily="18" charset="0"/>
                            <a:ea typeface="Cambria Math"/>
                          </a:rPr>
                        </m:ctrlPr>
                      </m:sSubPr>
                      <m:e>
                        <m:r>
                          <a:rPr lang="en-US" i="1">
                            <a:solidFill>
                              <a:srgbClr val="000000"/>
                            </a:solidFill>
                            <a:latin typeface="Cambria Math"/>
                            <a:ea typeface="Cambria Math"/>
                          </a:rPr>
                          <m:t>∅</m:t>
                        </m:r>
                      </m:e>
                      <m:sub>
                        <m:r>
                          <a:rPr lang="en-US" b="0" i="1" smtClean="0">
                            <a:solidFill>
                              <a:srgbClr val="000000"/>
                            </a:solidFill>
                            <a:latin typeface="Cambria Math"/>
                            <a:ea typeface="Cambria Math"/>
                          </a:rPr>
                          <m:t>𝐶</m:t>
                        </m:r>
                      </m:sub>
                    </m:sSub>
                    <m:r>
                      <a:rPr lang="en-US" i="1">
                        <a:solidFill>
                          <a:srgbClr val="000000"/>
                        </a:solidFill>
                        <a:latin typeface="Cambria Math"/>
                        <a:ea typeface="Cambria Math"/>
                      </a:rPr>
                      <m:t>=4.8 </m:t>
                    </m:r>
                    <m:r>
                      <a:rPr lang="en-US" i="1">
                        <a:solidFill>
                          <a:srgbClr val="000000"/>
                        </a:solidFill>
                        <a:latin typeface="Cambria Math"/>
                        <a:ea typeface="Cambria Math"/>
                      </a:rPr>
                      <m:t>𝑖𝑛</m:t>
                    </m:r>
                  </m:oMath>
                </a14:m>
                <a:r>
                  <a:rPr lang="en-US" dirty="0">
                    <a:solidFill>
                      <a:srgbClr val="000000"/>
                    </a:solidFill>
                  </a:rPr>
                  <a:t> &lt;</a:t>
                </a:r>
                <a14:m>
                  <m:oMath xmlns:m="http://schemas.openxmlformats.org/officeDocument/2006/math">
                    <m:sSub>
                      <m:sSubPr>
                        <m:ctrlPr>
                          <a:rPr lang="en-US" i="1">
                            <a:solidFill>
                              <a:srgbClr val="000000"/>
                            </a:solidFill>
                            <a:latin typeface="Cambria Math" panose="02040503050406030204" pitchFamily="18" charset="0"/>
                            <a:ea typeface="Cambria Math"/>
                          </a:rPr>
                        </m:ctrlPr>
                      </m:sSubPr>
                      <m:e>
                        <m:r>
                          <a:rPr lang="en-US" i="1">
                            <a:solidFill>
                              <a:srgbClr val="000000"/>
                            </a:solidFill>
                            <a:latin typeface="Cambria Math"/>
                            <a:ea typeface="Cambria Math"/>
                          </a:rPr>
                          <m:t>∅</m:t>
                        </m:r>
                      </m:e>
                      <m:sub>
                        <m:r>
                          <a:rPr lang="en-US" i="1">
                            <a:solidFill>
                              <a:srgbClr val="000000"/>
                            </a:solidFill>
                            <a:latin typeface="Cambria Math"/>
                            <a:ea typeface="Cambria Math"/>
                          </a:rPr>
                          <m:t>𝑚𝑎𝑥</m:t>
                        </m:r>
                      </m:sub>
                    </m:sSub>
                    <m:r>
                      <a:rPr lang="en-US" i="1">
                        <a:solidFill>
                          <a:srgbClr val="000000"/>
                        </a:solidFill>
                        <a:latin typeface="Cambria Math"/>
                        <a:ea typeface="Cambria Math"/>
                      </a:rPr>
                      <m:t>≅5 </m:t>
                    </m:r>
                    <m:r>
                      <a:rPr lang="en-US" i="1">
                        <a:solidFill>
                          <a:srgbClr val="000000"/>
                        </a:solidFill>
                        <a:latin typeface="Cambria Math"/>
                        <a:ea typeface="Cambria Math"/>
                      </a:rPr>
                      <m:t>𝑖𝑛</m:t>
                    </m:r>
                  </m:oMath>
                </a14:m>
                <a:r>
                  <a:rPr lang="en-US" dirty="0">
                    <a:solidFill>
                      <a:srgbClr val="000000"/>
                    </a:solidFill>
                  </a:rPr>
                  <a:t> </a:t>
                </a:r>
                <a:r>
                  <a:rPr lang="en-US" sz="1800" dirty="0">
                    <a:solidFill>
                      <a:srgbClr val="000000"/>
                    </a:solidFill>
                  </a:rPr>
                  <a:t>(Rocket inner diameter)</a:t>
                </a:r>
                <a:r>
                  <a:rPr lang="en-US" dirty="0">
                    <a:solidFill>
                      <a:srgbClr val="000000"/>
                    </a:solidFill>
                  </a:rPr>
                  <a:t> </a:t>
                </a:r>
              </a:p>
              <a:p>
                <a:pPr lvl="2"/>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1">
                <a:blip r:embed="rId2"/>
                <a:stretch>
                  <a:fillRect l="-1000" t="-588" r="-1571"/>
                </a:stretch>
              </a:blipFill>
            </p:spPr>
            <p:txBody>
              <a:bodyPr/>
              <a:lstStyle/>
              <a:p>
                <a:r>
                  <a:rPr lang="en-US">
                    <a:noFill/>
                  </a:rPr>
                  <a:t> </a:t>
                </a:r>
              </a:p>
            </p:txBody>
          </p:sp>
        </mc:Fallback>
      </mc:AlternateContent>
      <p:sp>
        <p:nvSpPr>
          <p:cNvPr id="150529"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150530"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2132200D-0E16-446C-83C8-32F23F9DABFB}" type="slidenum">
              <a:rPr lang="en-US" smtClean="0">
                <a:cs typeface="Arial" charset="0"/>
              </a:rPr>
              <a:pPr fontAlgn="base">
                <a:spcBef>
                  <a:spcPct val="0"/>
                </a:spcBef>
                <a:spcAft>
                  <a:spcPct val="0"/>
                </a:spcAft>
              </a:pPr>
              <a:t>16</a:t>
            </a:fld>
            <a:endParaRPr lang="en-US">
              <a:cs typeface="Arial" charset="0"/>
            </a:endParaRPr>
          </a:p>
        </p:txBody>
      </p:sp>
      <p:sp>
        <p:nvSpPr>
          <p:cNvPr id="150532"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rPr>
              <a:t>Presenter: Ruben Perez </a:t>
            </a:r>
          </a:p>
        </p:txBody>
      </p:sp>
      <p:pic>
        <p:nvPicPr>
          <p:cNvPr id="150534" name="Picture 2" descr="C:\Users\Rocket Rob\Desktop\club logo\Club Logo small wide.jpg"/>
          <p:cNvPicPr>
            <a:picLocks noChangeAspect="1" noChangeArrowheads="1"/>
          </p:cNvPicPr>
          <p:nvPr/>
        </p:nvPicPr>
        <p:blipFill>
          <a:blip r:embed="rId3" cstate="print"/>
          <a:srcRect/>
          <a:stretch>
            <a:fillRect/>
          </a:stretch>
        </p:blipFill>
        <p:spPr bwMode="auto">
          <a:xfrm>
            <a:off x="0" y="0"/>
            <a:ext cx="1828800" cy="914400"/>
          </a:xfrm>
          <a:prstGeom prst="rect">
            <a:avLst/>
          </a:prstGeom>
          <a:noFill/>
          <a:ln w="9525">
            <a:noFill/>
            <a:miter lim="800000"/>
            <a:headEnd/>
            <a:tailEnd/>
          </a:ln>
        </p:spPr>
      </p:pic>
      <p:sp>
        <p:nvSpPr>
          <p:cNvPr id="11" name="Rectangle 3"/>
          <p:cNvSpPr txBox="1">
            <a:spLocks noChangeArrowheads="1"/>
          </p:cNvSpPr>
          <p:nvPr/>
        </p:nvSpPr>
        <p:spPr>
          <a:xfrm>
            <a:off x="3657600" y="1143000"/>
            <a:ext cx="5105400" cy="5029200"/>
          </a:xfrm>
          <a:prstGeom prst="rect">
            <a:avLst/>
          </a:prstGeom>
        </p:spPr>
        <p:txBody>
          <a:bodyPr/>
          <a:lstStyle/>
          <a:p>
            <a:pPr marL="342900" indent="-342900">
              <a:spcBef>
                <a:spcPct val="20000"/>
              </a:spcBef>
              <a:buFontTx/>
              <a:buChar char="•"/>
              <a:defRPr/>
            </a:pPr>
            <a:endParaRPr lang="en-US" sz="2000" kern="0" dirty="0">
              <a:solidFill>
                <a:srgbClr val="00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93" y="1245394"/>
            <a:ext cx="3927411" cy="482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5-Point Star 12"/>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9912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373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046E053-E19B-4E23-976A-112738A44DD0}" type="slidenum">
              <a:rPr lang="en-US"/>
              <a:pPr eaLnBrk="1" hangingPunct="1"/>
              <a:t>160</a:t>
            </a:fld>
            <a:endParaRPr lang="en-US" dirty="0"/>
          </a:p>
        </p:txBody>
      </p:sp>
      <p:sp>
        <p:nvSpPr>
          <p:cNvPr id="73732" name="Rectangle 2"/>
          <p:cNvSpPr>
            <a:spLocks noGrp="1" noChangeArrowheads="1"/>
          </p:cNvSpPr>
          <p:nvPr>
            <p:ph type="title"/>
          </p:nvPr>
        </p:nvSpPr>
        <p:spPr/>
        <p:txBody>
          <a:bodyPr/>
          <a:lstStyle/>
          <a:p>
            <a:pPr algn="ctr" eaLnBrk="1" hangingPunct="1"/>
            <a:r>
              <a:rPr lang="en-US" dirty="0"/>
              <a:t>Program Schedule Table 2/3</a:t>
            </a:r>
          </a:p>
        </p:txBody>
      </p:sp>
      <p:sp>
        <p:nvSpPr>
          <p:cNvPr id="7373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1524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3" name="Content Placeholder 2"/>
          <p:cNvGraphicFramePr>
            <a:graphicFrameLocks noGrp="1"/>
          </p:cNvGraphicFramePr>
          <p:nvPr>
            <p:ph idx="1"/>
            <p:extLst>
              <p:ext uri="{D42A27DB-BD31-4B8C-83A1-F6EECF244321}">
                <p14:modId xmlns:p14="http://schemas.microsoft.com/office/powerpoint/2010/main" val="4155781638"/>
              </p:ext>
            </p:extLst>
          </p:nvPr>
        </p:nvGraphicFramePr>
        <p:xfrm>
          <a:off x="228600" y="1066800"/>
          <a:ext cx="8686800" cy="50342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370840">
                <a:tc>
                  <a:txBody>
                    <a:bodyPr/>
                    <a:lstStyle/>
                    <a:p>
                      <a:pPr algn="ctr"/>
                      <a:r>
                        <a:rPr lang="en-US" dirty="0"/>
                        <a:t>Task</a:t>
                      </a:r>
                    </a:p>
                  </a:txBody>
                  <a:tcPr/>
                </a:tc>
                <a:tc>
                  <a:txBody>
                    <a:bodyPr/>
                    <a:lstStyle/>
                    <a:p>
                      <a:pPr algn="ctr"/>
                      <a:r>
                        <a:rPr lang="en-US" dirty="0"/>
                        <a:t>Start Date</a:t>
                      </a:r>
                    </a:p>
                  </a:txBody>
                  <a:tcPr/>
                </a:tc>
                <a:tc>
                  <a:txBody>
                    <a:bodyPr/>
                    <a:lstStyle/>
                    <a:p>
                      <a:pPr algn="ctr"/>
                      <a:r>
                        <a:rPr lang="en-US" dirty="0"/>
                        <a:t>Duration(Days)</a:t>
                      </a:r>
                    </a:p>
                  </a:txBody>
                  <a:tcPr/>
                </a:tc>
                <a:tc>
                  <a:txBody>
                    <a:bodyPr/>
                    <a:lstStyle/>
                    <a:p>
                      <a:pPr algn="ctr"/>
                      <a:r>
                        <a:rPr lang="en-US" dirty="0"/>
                        <a:t>End Date</a:t>
                      </a:r>
                    </a:p>
                  </a:txBody>
                  <a:tcPr/>
                </a:tc>
                <a:extLst>
                  <a:ext uri="{0D108BD9-81ED-4DB2-BD59-A6C34878D82A}">
                    <a16:rowId xmlns:a16="http://schemas.microsoft.com/office/drawing/2014/main" val="10000"/>
                  </a:ext>
                </a:extLst>
              </a:tr>
              <a:tr h="162560">
                <a:tc>
                  <a:txBody>
                    <a:bodyPr/>
                    <a:lstStyle/>
                    <a:p>
                      <a:r>
                        <a:rPr lang="en-US" sz="1400" b="1" i="0" u="sng" dirty="0"/>
                        <a:t>Budget</a:t>
                      </a:r>
                      <a:r>
                        <a:rPr lang="en-US" sz="1400" b="1" i="0" u="sng" baseline="0" dirty="0"/>
                        <a:t> </a:t>
                      </a:r>
                      <a:endParaRPr lang="en-US" sz="1400" b="1" i="0" u="sng" dirty="0"/>
                    </a:p>
                  </a:txBody>
                  <a:tcPr/>
                </a:tc>
                <a:tc>
                  <a:txBody>
                    <a:bodyPr/>
                    <a:lstStyle/>
                    <a:p>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0">
                <a:tc>
                  <a:txBody>
                    <a:bodyPr/>
                    <a:lstStyle/>
                    <a:p>
                      <a:r>
                        <a:rPr lang="en-US" sz="1200" dirty="0"/>
                        <a:t>Funding Proposal</a:t>
                      </a:r>
                    </a:p>
                  </a:txBody>
                  <a:tcPr/>
                </a:tc>
                <a:tc>
                  <a:txBody>
                    <a:bodyPr/>
                    <a:lstStyle/>
                    <a:p>
                      <a:r>
                        <a:rPr lang="en-US" sz="1200" dirty="0"/>
                        <a:t>10-30-2015</a:t>
                      </a:r>
                    </a:p>
                  </a:txBody>
                  <a:tcPr/>
                </a:tc>
                <a:tc>
                  <a:txBody>
                    <a:bodyPr/>
                    <a:lstStyle/>
                    <a:p>
                      <a:pPr algn="ctr"/>
                      <a:r>
                        <a:rPr lang="en-US" sz="1200" dirty="0"/>
                        <a:t>9</a:t>
                      </a:r>
                    </a:p>
                  </a:txBody>
                  <a:tcPr/>
                </a:tc>
                <a:tc>
                  <a:txBody>
                    <a:bodyPr/>
                    <a:lstStyle/>
                    <a:p>
                      <a:pPr algn="ctr"/>
                      <a:r>
                        <a:rPr lang="en-US" sz="1200" dirty="0"/>
                        <a:t>1-22-15</a:t>
                      </a:r>
                    </a:p>
                  </a:txBody>
                  <a:tcPr/>
                </a:tc>
                <a:extLst>
                  <a:ext uri="{0D108BD9-81ED-4DB2-BD59-A6C34878D82A}">
                    <a16:rowId xmlns:a16="http://schemas.microsoft.com/office/drawing/2014/main" val="10002"/>
                  </a:ext>
                </a:extLst>
              </a:tr>
              <a:tr h="132080">
                <a:tc>
                  <a:txBody>
                    <a:bodyPr/>
                    <a:lstStyle/>
                    <a:p>
                      <a:r>
                        <a:rPr lang="en-US" sz="1200" dirty="0"/>
                        <a:t>Purchasing Materials</a:t>
                      </a:r>
                    </a:p>
                  </a:txBody>
                  <a:tcPr/>
                </a:tc>
                <a:tc>
                  <a:txBody>
                    <a:bodyPr/>
                    <a:lstStyle/>
                    <a:p>
                      <a:r>
                        <a:rPr lang="en-US" sz="1200" dirty="0"/>
                        <a:t>3-9-2015</a:t>
                      </a:r>
                    </a:p>
                  </a:txBody>
                  <a:tcPr/>
                </a:tc>
                <a:tc>
                  <a:txBody>
                    <a:bodyPr/>
                    <a:lstStyle/>
                    <a:p>
                      <a:pPr algn="ctr"/>
                      <a:r>
                        <a:rPr lang="en-US" sz="1200" dirty="0"/>
                        <a:t>3</a:t>
                      </a:r>
                    </a:p>
                  </a:txBody>
                  <a:tcPr/>
                </a:tc>
                <a:tc>
                  <a:txBody>
                    <a:bodyPr/>
                    <a:lstStyle/>
                    <a:p>
                      <a:pPr algn="ctr"/>
                      <a:r>
                        <a:rPr lang="en-US" sz="1200" dirty="0"/>
                        <a:t>3-11-2015</a:t>
                      </a:r>
                    </a:p>
                  </a:txBody>
                  <a:tcPr/>
                </a:tc>
                <a:extLst>
                  <a:ext uri="{0D108BD9-81ED-4DB2-BD59-A6C34878D82A}">
                    <a16:rowId xmlns:a16="http://schemas.microsoft.com/office/drawing/2014/main" val="10003"/>
                  </a:ext>
                </a:extLst>
              </a:tr>
              <a:tr h="0">
                <a:tc>
                  <a:txBody>
                    <a:bodyPr/>
                    <a:lstStyle/>
                    <a:p>
                      <a:r>
                        <a:rPr lang="en-US" sz="1400" b="1" u="sng" dirty="0"/>
                        <a:t>Tests</a:t>
                      </a:r>
                    </a:p>
                  </a:txBody>
                  <a:tcPr/>
                </a:tc>
                <a:tc>
                  <a:txBody>
                    <a:bodyPr/>
                    <a:lstStyle/>
                    <a:p>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r h="142240">
                <a:tc>
                  <a:txBody>
                    <a:bodyPr/>
                    <a:lstStyle/>
                    <a:p>
                      <a:r>
                        <a:rPr lang="en-US" sz="1200" dirty="0"/>
                        <a:t>Test electronic</a:t>
                      </a:r>
                      <a:r>
                        <a:rPr lang="en-US" sz="1200" baseline="0" dirty="0"/>
                        <a:t> Components </a:t>
                      </a:r>
                      <a:endParaRPr lang="en-US" sz="1200" dirty="0"/>
                    </a:p>
                  </a:txBody>
                  <a:tcPr/>
                </a:tc>
                <a:tc>
                  <a:txBody>
                    <a:bodyPr/>
                    <a:lstStyle/>
                    <a:p>
                      <a:r>
                        <a:rPr lang="en-US" sz="1200" dirty="0"/>
                        <a:t>1-12-2015</a:t>
                      </a:r>
                    </a:p>
                  </a:txBody>
                  <a:tcPr/>
                </a:tc>
                <a:tc>
                  <a:txBody>
                    <a:bodyPr/>
                    <a:lstStyle/>
                    <a:p>
                      <a:pPr algn="ctr"/>
                      <a:r>
                        <a:rPr lang="en-US" sz="1200" dirty="0"/>
                        <a:t>11</a:t>
                      </a:r>
                    </a:p>
                  </a:txBody>
                  <a:tcPr/>
                </a:tc>
                <a:tc>
                  <a:txBody>
                    <a:bodyPr/>
                    <a:lstStyle/>
                    <a:p>
                      <a:pPr algn="ctr"/>
                      <a:r>
                        <a:rPr lang="en-US" sz="1200" dirty="0"/>
                        <a:t>1-23-2015</a:t>
                      </a:r>
                    </a:p>
                  </a:txBody>
                  <a:tcPr/>
                </a:tc>
                <a:extLst>
                  <a:ext uri="{0D108BD9-81ED-4DB2-BD59-A6C34878D82A}">
                    <a16:rowId xmlns:a16="http://schemas.microsoft.com/office/drawing/2014/main" val="10005"/>
                  </a:ext>
                </a:extLst>
              </a:tr>
              <a:tr h="0">
                <a:tc>
                  <a:txBody>
                    <a:bodyPr/>
                    <a:lstStyle/>
                    <a:p>
                      <a:r>
                        <a:rPr lang="en-US" sz="1200" dirty="0"/>
                        <a:t>Blade</a:t>
                      </a:r>
                      <a:r>
                        <a:rPr lang="en-US" sz="1200" baseline="0" dirty="0"/>
                        <a:t> Simulation</a:t>
                      </a:r>
                      <a:endParaRPr lang="en-US" sz="1200" dirty="0"/>
                    </a:p>
                  </a:txBody>
                  <a:tcPr/>
                </a:tc>
                <a:tc>
                  <a:txBody>
                    <a:bodyPr/>
                    <a:lstStyle/>
                    <a:p>
                      <a:r>
                        <a:rPr lang="en-US" sz="1200" dirty="0"/>
                        <a:t>1-15-2015</a:t>
                      </a:r>
                    </a:p>
                  </a:txBody>
                  <a:tcPr/>
                </a:tc>
                <a:tc>
                  <a:txBody>
                    <a:bodyPr/>
                    <a:lstStyle/>
                    <a:p>
                      <a:pPr algn="ctr"/>
                      <a:r>
                        <a:rPr lang="en-US" sz="1200" dirty="0"/>
                        <a:t>14</a:t>
                      </a:r>
                    </a:p>
                  </a:txBody>
                  <a:tcPr/>
                </a:tc>
                <a:tc>
                  <a:txBody>
                    <a:bodyPr/>
                    <a:lstStyle/>
                    <a:p>
                      <a:pPr algn="ctr"/>
                      <a:r>
                        <a:rPr lang="en-US" sz="1200" dirty="0"/>
                        <a:t>1-28-2015</a:t>
                      </a:r>
                    </a:p>
                  </a:txBody>
                  <a:tcPr/>
                </a:tc>
                <a:extLst>
                  <a:ext uri="{0D108BD9-81ED-4DB2-BD59-A6C34878D82A}">
                    <a16:rowId xmlns:a16="http://schemas.microsoft.com/office/drawing/2014/main" val="10006"/>
                  </a:ext>
                </a:extLst>
              </a:tr>
              <a:tr h="127000">
                <a:tc>
                  <a:txBody>
                    <a:bodyPr/>
                    <a:lstStyle/>
                    <a:p>
                      <a:r>
                        <a:rPr lang="en-US" sz="1200" dirty="0"/>
                        <a:t>Wind</a:t>
                      </a:r>
                      <a:r>
                        <a:rPr lang="en-US" sz="1200" baseline="0" dirty="0"/>
                        <a:t> tunnel blade test</a:t>
                      </a:r>
                      <a:endParaRPr lang="en-US" sz="1200" dirty="0"/>
                    </a:p>
                  </a:txBody>
                  <a:tcPr/>
                </a:tc>
                <a:tc>
                  <a:txBody>
                    <a:bodyPr/>
                    <a:lstStyle/>
                    <a:p>
                      <a:r>
                        <a:rPr lang="en-US" sz="1200" dirty="0"/>
                        <a:t>3-24-2015</a:t>
                      </a:r>
                    </a:p>
                  </a:txBody>
                  <a:tcPr/>
                </a:tc>
                <a:tc>
                  <a:txBody>
                    <a:bodyPr/>
                    <a:lstStyle/>
                    <a:p>
                      <a:pPr algn="ctr"/>
                      <a:r>
                        <a:rPr lang="en-US" sz="1200" dirty="0"/>
                        <a:t>7</a:t>
                      </a:r>
                    </a:p>
                  </a:txBody>
                  <a:tcPr/>
                </a:tc>
                <a:tc>
                  <a:txBody>
                    <a:bodyPr/>
                    <a:lstStyle/>
                    <a:p>
                      <a:pPr algn="ctr"/>
                      <a:r>
                        <a:rPr lang="en-US" sz="1200" dirty="0"/>
                        <a:t>3-30-2015 </a:t>
                      </a:r>
                    </a:p>
                  </a:txBody>
                  <a:tcPr/>
                </a:tc>
                <a:extLst>
                  <a:ext uri="{0D108BD9-81ED-4DB2-BD59-A6C34878D82A}">
                    <a16:rowId xmlns:a16="http://schemas.microsoft.com/office/drawing/2014/main" val="10007"/>
                  </a:ext>
                </a:extLst>
              </a:tr>
              <a:tr h="233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Thermal</a:t>
                      </a:r>
                      <a:r>
                        <a:rPr lang="en-US" sz="1200" baseline="0" dirty="0"/>
                        <a:t> test</a:t>
                      </a:r>
                      <a:endParaRPr lang="en-US" sz="1200" dirty="0"/>
                    </a:p>
                  </a:txBody>
                  <a:tcPr/>
                </a:tc>
                <a:tc>
                  <a:txBody>
                    <a:bodyPr/>
                    <a:lstStyle/>
                    <a:p>
                      <a:r>
                        <a:rPr lang="en-US" sz="1200" dirty="0"/>
                        <a:t>4-3-2015</a:t>
                      </a:r>
                    </a:p>
                  </a:txBody>
                  <a:tcPr/>
                </a:tc>
                <a:tc>
                  <a:txBody>
                    <a:bodyPr/>
                    <a:lstStyle/>
                    <a:p>
                      <a:pPr algn="ctr"/>
                      <a:r>
                        <a:rPr lang="en-US" sz="1200" dirty="0"/>
                        <a:t>1</a:t>
                      </a:r>
                    </a:p>
                  </a:txBody>
                  <a:tcPr/>
                </a:tc>
                <a:tc>
                  <a:txBody>
                    <a:bodyPr/>
                    <a:lstStyle/>
                    <a:p>
                      <a:pPr algn="ctr"/>
                      <a:r>
                        <a:rPr lang="en-US" sz="1200" dirty="0"/>
                        <a:t>4-3-2015</a:t>
                      </a:r>
                    </a:p>
                  </a:txBody>
                  <a:tcPr/>
                </a:tc>
                <a:extLst>
                  <a:ext uri="{0D108BD9-81ED-4DB2-BD59-A6C34878D82A}">
                    <a16:rowId xmlns:a16="http://schemas.microsoft.com/office/drawing/2014/main" val="10008"/>
                  </a:ext>
                </a:extLst>
              </a:tr>
              <a:tr h="187960">
                <a:tc>
                  <a:txBody>
                    <a:bodyPr/>
                    <a:lstStyle/>
                    <a:p>
                      <a:r>
                        <a:rPr lang="en-US" sz="1200" dirty="0"/>
                        <a:t>Vibration test</a:t>
                      </a:r>
                    </a:p>
                  </a:txBody>
                  <a:tcPr/>
                </a:tc>
                <a:tc>
                  <a:txBody>
                    <a:bodyPr/>
                    <a:lstStyle/>
                    <a:p>
                      <a:r>
                        <a:rPr lang="en-US" sz="1200" dirty="0"/>
                        <a:t>4-3-2015</a:t>
                      </a:r>
                    </a:p>
                  </a:txBody>
                  <a:tcPr/>
                </a:tc>
                <a:tc>
                  <a:txBody>
                    <a:bodyPr/>
                    <a:lstStyle/>
                    <a:p>
                      <a:pPr algn="ctr"/>
                      <a:r>
                        <a:rPr lang="en-US" sz="1200" dirty="0"/>
                        <a:t>1</a:t>
                      </a:r>
                    </a:p>
                  </a:txBody>
                  <a:tcPr/>
                </a:tc>
                <a:tc>
                  <a:txBody>
                    <a:bodyPr/>
                    <a:lstStyle/>
                    <a:p>
                      <a:pPr algn="ctr"/>
                      <a:r>
                        <a:rPr lang="en-US" sz="1200" dirty="0"/>
                        <a:t>4-3-2015</a:t>
                      </a:r>
                    </a:p>
                  </a:txBody>
                  <a:tcPr/>
                </a:tc>
                <a:extLst>
                  <a:ext uri="{0D108BD9-81ED-4DB2-BD59-A6C34878D82A}">
                    <a16:rowId xmlns:a16="http://schemas.microsoft.com/office/drawing/2014/main" val="10009"/>
                  </a:ext>
                </a:extLst>
              </a:tr>
              <a:tr h="187960">
                <a:tc>
                  <a:txBody>
                    <a:bodyPr/>
                    <a:lstStyle/>
                    <a:p>
                      <a:r>
                        <a:rPr lang="en-US" sz="1200" dirty="0"/>
                        <a:t>Drop test</a:t>
                      </a:r>
                    </a:p>
                  </a:txBody>
                  <a:tcPr/>
                </a:tc>
                <a:tc>
                  <a:txBody>
                    <a:bodyPr/>
                    <a:lstStyle/>
                    <a:p>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10010"/>
                  </a:ext>
                </a:extLst>
              </a:tr>
              <a:tr h="218440">
                <a:tc>
                  <a:txBody>
                    <a:bodyPr/>
                    <a:lstStyle/>
                    <a:p>
                      <a:r>
                        <a:rPr lang="en-US" sz="1400" b="1" u="sng" dirty="0"/>
                        <a:t>Manufacture</a:t>
                      </a:r>
                      <a:r>
                        <a:rPr lang="en-US" sz="1400" b="1" baseline="0" dirty="0"/>
                        <a:t> </a:t>
                      </a:r>
                      <a:endParaRPr lang="en-US" sz="1400" b="1" dirty="0"/>
                    </a:p>
                  </a:txBody>
                  <a:tcPr/>
                </a:tc>
                <a:tc>
                  <a:txBody>
                    <a:bodyPr/>
                    <a:lstStyle/>
                    <a:p>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11"/>
                  </a:ext>
                </a:extLst>
              </a:tr>
              <a:tr h="157480">
                <a:tc>
                  <a:txBody>
                    <a:bodyPr/>
                    <a:lstStyle/>
                    <a:p>
                      <a:r>
                        <a:rPr lang="en-US" sz="1200" dirty="0"/>
                        <a:t>Manufacture Reentry Container</a:t>
                      </a:r>
                    </a:p>
                  </a:txBody>
                  <a:tcPr/>
                </a:tc>
                <a:tc>
                  <a:txBody>
                    <a:bodyPr/>
                    <a:lstStyle/>
                    <a:p>
                      <a:r>
                        <a:rPr lang="en-US" sz="1200" dirty="0"/>
                        <a:t>2-17-2015</a:t>
                      </a:r>
                    </a:p>
                  </a:txBody>
                  <a:tcPr/>
                </a:tc>
                <a:tc>
                  <a:txBody>
                    <a:bodyPr/>
                    <a:lstStyle/>
                    <a:p>
                      <a:pPr algn="ctr"/>
                      <a:r>
                        <a:rPr lang="en-US" sz="1200" dirty="0"/>
                        <a:t>7</a:t>
                      </a:r>
                    </a:p>
                  </a:txBody>
                  <a:tcPr/>
                </a:tc>
                <a:tc>
                  <a:txBody>
                    <a:bodyPr/>
                    <a:lstStyle/>
                    <a:p>
                      <a:pPr algn="ctr"/>
                      <a:r>
                        <a:rPr lang="en-US" sz="1200" dirty="0"/>
                        <a:t>2-23-2015</a:t>
                      </a:r>
                    </a:p>
                  </a:txBody>
                  <a:tcPr/>
                </a:tc>
                <a:extLst>
                  <a:ext uri="{0D108BD9-81ED-4DB2-BD59-A6C34878D82A}">
                    <a16:rowId xmlns:a16="http://schemas.microsoft.com/office/drawing/2014/main" val="10012"/>
                  </a:ext>
                </a:extLst>
              </a:tr>
              <a:tr h="0">
                <a:tc>
                  <a:txBody>
                    <a:bodyPr/>
                    <a:lstStyle/>
                    <a:p>
                      <a:r>
                        <a:rPr lang="en-US" sz="1200" dirty="0"/>
                        <a:t>Manufacture</a:t>
                      </a:r>
                      <a:r>
                        <a:rPr lang="en-US" sz="1200" baseline="0" dirty="0"/>
                        <a:t> rotor system</a:t>
                      </a:r>
                      <a:endParaRPr lang="en-US" sz="1200" dirty="0"/>
                    </a:p>
                  </a:txBody>
                  <a:tcPr/>
                </a:tc>
                <a:tc>
                  <a:txBody>
                    <a:bodyPr/>
                    <a:lstStyle/>
                    <a:p>
                      <a:r>
                        <a:rPr lang="en-US" sz="1200" dirty="0"/>
                        <a:t>2-23-2015</a:t>
                      </a:r>
                    </a:p>
                  </a:txBody>
                  <a:tcPr/>
                </a:tc>
                <a:tc>
                  <a:txBody>
                    <a:bodyPr/>
                    <a:lstStyle/>
                    <a:p>
                      <a:pPr algn="ctr"/>
                      <a:r>
                        <a:rPr lang="en-US" sz="1200" dirty="0"/>
                        <a:t>3</a:t>
                      </a:r>
                    </a:p>
                  </a:txBody>
                  <a:tcPr/>
                </a:tc>
                <a:tc>
                  <a:txBody>
                    <a:bodyPr/>
                    <a:lstStyle/>
                    <a:p>
                      <a:pPr algn="ctr"/>
                      <a:r>
                        <a:rPr lang="en-US" sz="1200" dirty="0"/>
                        <a:t>2-25-2015</a:t>
                      </a:r>
                    </a:p>
                  </a:txBody>
                  <a:tcPr/>
                </a:tc>
                <a:extLst>
                  <a:ext uri="{0D108BD9-81ED-4DB2-BD59-A6C34878D82A}">
                    <a16:rowId xmlns:a16="http://schemas.microsoft.com/office/drawing/2014/main" val="10013"/>
                  </a:ext>
                </a:extLst>
              </a:tr>
              <a:tr h="0">
                <a:tc>
                  <a:txBody>
                    <a:bodyPr/>
                    <a:lstStyle/>
                    <a:p>
                      <a:r>
                        <a:rPr lang="en-US" sz="1200" dirty="0"/>
                        <a:t>Manufacture Science Payload</a:t>
                      </a:r>
                    </a:p>
                  </a:txBody>
                  <a:tcPr/>
                </a:tc>
                <a:tc>
                  <a:txBody>
                    <a:bodyPr/>
                    <a:lstStyle/>
                    <a:p>
                      <a:r>
                        <a:rPr lang="en-US" sz="1200" dirty="0"/>
                        <a:t>2-25-2015</a:t>
                      </a:r>
                    </a:p>
                  </a:txBody>
                  <a:tcPr/>
                </a:tc>
                <a:tc>
                  <a:txBody>
                    <a:bodyPr/>
                    <a:lstStyle/>
                    <a:p>
                      <a:pPr algn="ctr"/>
                      <a:r>
                        <a:rPr lang="en-US" sz="1200" dirty="0"/>
                        <a:t>9</a:t>
                      </a:r>
                    </a:p>
                  </a:txBody>
                  <a:tcPr/>
                </a:tc>
                <a:tc>
                  <a:txBody>
                    <a:bodyPr/>
                    <a:lstStyle/>
                    <a:p>
                      <a:pPr algn="ctr"/>
                      <a:r>
                        <a:rPr lang="en-US" sz="1200" dirty="0"/>
                        <a:t>3-5-2015</a:t>
                      </a:r>
                    </a:p>
                  </a:txBody>
                  <a:tcPr/>
                </a:tc>
                <a:extLst>
                  <a:ext uri="{0D108BD9-81ED-4DB2-BD59-A6C34878D82A}">
                    <a16:rowId xmlns:a16="http://schemas.microsoft.com/office/drawing/2014/main" val="10014"/>
                  </a:ext>
                </a:extLst>
              </a:tr>
              <a:tr h="0">
                <a:tc>
                  <a:txBody>
                    <a:bodyPr/>
                    <a:lstStyle/>
                    <a:p>
                      <a:r>
                        <a:rPr lang="en-US" sz="1200" dirty="0"/>
                        <a:t>Manufacture release mechanism</a:t>
                      </a:r>
                    </a:p>
                  </a:txBody>
                  <a:tcPr/>
                </a:tc>
                <a:tc>
                  <a:txBody>
                    <a:bodyPr/>
                    <a:lstStyle/>
                    <a:p>
                      <a:r>
                        <a:rPr lang="en-US" sz="1200" dirty="0"/>
                        <a:t>3-1-2015</a:t>
                      </a:r>
                    </a:p>
                  </a:txBody>
                  <a:tcPr/>
                </a:tc>
                <a:tc>
                  <a:txBody>
                    <a:bodyPr/>
                    <a:lstStyle/>
                    <a:p>
                      <a:pPr algn="ctr"/>
                      <a:r>
                        <a:rPr lang="en-US" sz="1200" dirty="0"/>
                        <a:t>16</a:t>
                      </a:r>
                    </a:p>
                  </a:txBody>
                  <a:tcPr/>
                </a:tc>
                <a:tc>
                  <a:txBody>
                    <a:bodyPr/>
                    <a:lstStyle/>
                    <a:p>
                      <a:pPr algn="ctr"/>
                      <a:r>
                        <a:rPr lang="en-US" sz="1200" dirty="0"/>
                        <a:t>3-16-2015</a:t>
                      </a:r>
                    </a:p>
                  </a:txBody>
                  <a:tcPr/>
                </a:tc>
                <a:extLst>
                  <a:ext uri="{0D108BD9-81ED-4DB2-BD59-A6C34878D82A}">
                    <a16:rowId xmlns:a16="http://schemas.microsoft.com/office/drawing/2014/main" val="10015"/>
                  </a:ext>
                </a:extLst>
              </a:tr>
              <a:tr h="0">
                <a:tc>
                  <a:txBody>
                    <a:bodyPr/>
                    <a:lstStyle/>
                    <a:p>
                      <a:r>
                        <a:rPr lang="en-US" sz="1200" dirty="0"/>
                        <a:t>3D</a:t>
                      </a:r>
                      <a:r>
                        <a:rPr lang="en-US" sz="1200" baseline="0" dirty="0"/>
                        <a:t> Print blade Model</a:t>
                      </a:r>
                      <a:endParaRPr lang="en-US" sz="1200" dirty="0"/>
                    </a:p>
                  </a:txBody>
                  <a:tcPr/>
                </a:tc>
                <a:tc>
                  <a:txBody>
                    <a:bodyPr/>
                    <a:lstStyle/>
                    <a:p>
                      <a:r>
                        <a:rPr lang="en-US" sz="1200" dirty="0"/>
                        <a:t>3-5-2015</a:t>
                      </a:r>
                    </a:p>
                  </a:txBody>
                  <a:tcPr/>
                </a:tc>
                <a:tc>
                  <a:txBody>
                    <a:bodyPr/>
                    <a:lstStyle/>
                    <a:p>
                      <a:pPr algn="ctr"/>
                      <a:r>
                        <a:rPr lang="en-US" sz="1200" dirty="0"/>
                        <a:t>1</a:t>
                      </a:r>
                    </a:p>
                  </a:txBody>
                  <a:tcPr/>
                </a:tc>
                <a:tc>
                  <a:txBody>
                    <a:bodyPr/>
                    <a:lstStyle/>
                    <a:p>
                      <a:pPr algn="ctr"/>
                      <a:r>
                        <a:rPr lang="en-US" sz="1200" dirty="0"/>
                        <a:t>3-5-2015</a:t>
                      </a:r>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8370049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373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046E053-E19B-4E23-976A-112738A44DD0}" type="slidenum">
              <a:rPr lang="en-US"/>
              <a:pPr eaLnBrk="1" hangingPunct="1"/>
              <a:t>161</a:t>
            </a:fld>
            <a:endParaRPr lang="en-US" dirty="0"/>
          </a:p>
        </p:txBody>
      </p:sp>
      <p:sp>
        <p:nvSpPr>
          <p:cNvPr id="73732" name="Rectangle 2"/>
          <p:cNvSpPr>
            <a:spLocks noGrp="1" noChangeArrowheads="1"/>
          </p:cNvSpPr>
          <p:nvPr>
            <p:ph type="title"/>
          </p:nvPr>
        </p:nvSpPr>
        <p:spPr/>
        <p:txBody>
          <a:bodyPr/>
          <a:lstStyle/>
          <a:p>
            <a:pPr algn="ctr" eaLnBrk="1" hangingPunct="1"/>
            <a:r>
              <a:rPr lang="en-US" dirty="0"/>
              <a:t>CanSat Gantt Chart 3/3</a:t>
            </a:r>
          </a:p>
        </p:txBody>
      </p:sp>
      <p:sp>
        <p:nvSpPr>
          <p:cNvPr id="7373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1524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3" name="Content Placeholder 2"/>
          <p:cNvGraphicFramePr>
            <a:graphicFrameLocks noGrp="1"/>
          </p:cNvGraphicFramePr>
          <p:nvPr>
            <p:ph idx="1"/>
            <p:extLst>
              <p:ext uri="{D42A27DB-BD31-4B8C-83A1-F6EECF244321}">
                <p14:modId xmlns:p14="http://schemas.microsoft.com/office/powerpoint/2010/main" val="283280203"/>
              </p:ext>
            </p:extLst>
          </p:nvPr>
        </p:nvGraphicFramePr>
        <p:xfrm>
          <a:off x="228600" y="1066800"/>
          <a:ext cx="8686800" cy="1112520"/>
        </p:xfrm>
        <a:graphic>
          <a:graphicData uri="http://schemas.openxmlformats.org/drawingml/2006/table">
            <a:tbl>
              <a:tblPr firstRow="1" bandRow="1">
                <a:tableStyleId>{5C22544A-7EE6-4342-B048-85BDC9FD1C3A}</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370840">
                <a:tc>
                  <a:txBody>
                    <a:bodyPr/>
                    <a:lstStyle/>
                    <a:p>
                      <a:pPr algn="ctr"/>
                      <a:r>
                        <a:rPr lang="en-US" dirty="0"/>
                        <a:t>Task</a:t>
                      </a:r>
                    </a:p>
                  </a:txBody>
                  <a:tcPr/>
                </a:tc>
                <a:tc>
                  <a:txBody>
                    <a:bodyPr/>
                    <a:lstStyle/>
                    <a:p>
                      <a:pPr algn="ctr"/>
                      <a:r>
                        <a:rPr lang="en-US" dirty="0"/>
                        <a:t>Start Date</a:t>
                      </a:r>
                    </a:p>
                  </a:txBody>
                  <a:tcPr/>
                </a:tc>
                <a:tc>
                  <a:txBody>
                    <a:bodyPr/>
                    <a:lstStyle/>
                    <a:p>
                      <a:pPr algn="ctr"/>
                      <a:r>
                        <a:rPr lang="en-US" dirty="0"/>
                        <a:t>Duration(Days)</a:t>
                      </a:r>
                    </a:p>
                  </a:txBody>
                  <a:tcPr/>
                </a:tc>
                <a:tc>
                  <a:txBody>
                    <a:bodyPr/>
                    <a:lstStyle/>
                    <a:p>
                      <a:pPr algn="ctr"/>
                      <a:r>
                        <a:rPr lang="en-US" dirty="0"/>
                        <a:t>End Date</a:t>
                      </a:r>
                    </a:p>
                  </a:txBody>
                  <a:tcPr/>
                </a:tc>
                <a:extLst>
                  <a:ext uri="{0D108BD9-81ED-4DB2-BD59-A6C34878D82A}">
                    <a16:rowId xmlns:a16="http://schemas.microsoft.com/office/drawing/2014/main" val="10000"/>
                  </a:ext>
                </a:extLst>
              </a:tr>
              <a:tr h="370840">
                <a:tc>
                  <a:txBody>
                    <a:bodyPr/>
                    <a:lstStyle/>
                    <a:p>
                      <a:r>
                        <a:rPr lang="en-US" sz="1200" dirty="0"/>
                        <a:t>Manufacture</a:t>
                      </a:r>
                      <a:r>
                        <a:rPr lang="en-US" sz="1200" baseline="0" dirty="0"/>
                        <a:t> Blade Mold</a:t>
                      </a:r>
                      <a:endParaRPr lang="en-US" sz="1200" dirty="0"/>
                    </a:p>
                  </a:txBody>
                  <a:tcPr/>
                </a:tc>
                <a:tc>
                  <a:txBody>
                    <a:bodyPr/>
                    <a:lstStyle/>
                    <a:p>
                      <a:r>
                        <a:rPr lang="en-US" sz="1200" dirty="0"/>
                        <a:t>3-11-2015</a:t>
                      </a:r>
                    </a:p>
                  </a:txBody>
                  <a:tcPr/>
                </a:tc>
                <a:tc>
                  <a:txBody>
                    <a:bodyPr/>
                    <a:lstStyle/>
                    <a:p>
                      <a:pPr algn="ctr"/>
                      <a:r>
                        <a:rPr lang="en-US" sz="1200" dirty="0"/>
                        <a:t>3</a:t>
                      </a:r>
                    </a:p>
                  </a:txBody>
                  <a:tcPr/>
                </a:tc>
                <a:tc>
                  <a:txBody>
                    <a:bodyPr/>
                    <a:lstStyle/>
                    <a:p>
                      <a:pPr algn="ctr"/>
                      <a:r>
                        <a:rPr lang="en-US" sz="1200" dirty="0"/>
                        <a:t>3-13-2015</a:t>
                      </a:r>
                    </a:p>
                  </a:txBody>
                  <a:tcPr/>
                </a:tc>
                <a:extLst>
                  <a:ext uri="{0D108BD9-81ED-4DB2-BD59-A6C34878D82A}">
                    <a16:rowId xmlns:a16="http://schemas.microsoft.com/office/drawing/2014/main" val="10001"/>
                  </a:ext>
                </a:extLst>
              </a:tr>
              <a:tr h="370840">
                <a:tc>
                  <a:txBody>
                    <a:bodyPr/>
                    <a:lstStyle/>
                    <a:p>
                      <a:r>
                        <a:rPr lang="en-US" sz="1200" dirty="0"/>
                        <a:t>Manufacture blades</a:t>
                      </a:r>
                    </a:p>
                  </a:txBody>
                  <a:tcPr/>
                </a:tc>
                <a:tc>
                  <a:txBody>
                    <a:bodyPr/>
                    <a:lstStyle/>
                    <a:p>
                      <a:r>
                        <a:rPr lang="en-US" sz="1200" dirty="0"/>
                        <a:t>3-16-2015</a:t>
                      </a:r>
                    </a:p>
                  </a:txBody>
                  <a:tcPr/>
                </a:tc>
                <a:tc>
                  <a:txBody>
                    <a:bodyPr/>
                    <a:lstStyle/>
                    <a:p>
                      <a:pPr algn="ctr"/>
                      <a:r>
                        <a:rPr lang="en-US" sz="1200" dirty="0"/>
                        <a:t>8</a:t>
                      </a:r>
                    </a:p>
                  </a:txBody>
                  <a:tcPr/>
                </a:tc>
                <a:tc>
                  <a:txBody>
                    <a:bodyPr/>
                    <a:lstStyle/>
                    <a:p>
                      <a:pPr algn="ctr"/>
                      <a:r>
                        <a:rPr lang="en-US" sz="1200" dirty="0"/>
                        <a:t>3-23-2015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56021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373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046E053-E19B-4E23-976A-112738A44DD0}" type="slidenum">
              <a:rPr lang="en-US"/>
              <a:pPr eaLnBrk="1" hangingPunct="1"/>
              <a:t>162</a:t>
            </a:fld>
            <a:endParaRPr lang="en-US" dirty="0"/>
          </a:p>
        </p:txBody>
      </p:sp>
      <p:sp>
        <p:nvSpPr>
          <p:cNvPr id="73732" name="Rectangle 2"/>
          <p:cNvSpPr>
            <a:spLocks noGrp="1" noChangeArrowheads="1"/>
          </p:cNvSpPr>
          <p:nvPr>
            <p:ph type="title"/>
          </p:nvPr>
        </p:nvSpPr>
        <p:spPr/>
        <p:txBody>
          <a:bodyPr/>
          <a:lstStyle/>
          <a:p>
            <a:pPr algn="ctr" eaLnBrk="1" hangingPunct="1"/>
            <a:r>
              <a:rPr lang="en-US" dirty="0"/>
              <a:t>CanSat Gantt Chart 1/2</a:t>
            </a:r>
          </a:p>
        </p:txBody>
      </p:sp>
      <p:sp>
        <p:nvSpPr>
          <p:cNvPr id="7373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1524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9" name="Content Placeholder 8"/>
          <p:cNvGraphicFramePr>
            <a:graphicFrameLocks noGrp="1"/>
          </p:cNvGraphicFramePr>
          <p:nvPr>
            <p:ph idx="1"/>
            <p:extLst>
              <p:ext uri="{D42A27DB-BD31-4B8C-83A1-F6EECF244321}">
                <p14:modId xmlns:p14="http://schemas.microsoft.com/office/powerpoint/2010/main" val="1183206867"/>
              </p:ext>
            </p:extLst>
          </p:nvPr>
        </p:nvGraphicFramePr>
        <p:xfrm>
          <a:off x="228600" y="1066800"/>
          <a:ext cx="8686800" cy="5181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269695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373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046E053-E19B-4E23-976A-112738A44DD0}" type="slidenum">
              <a:rPr lang="en-US"/>
              <a:pPr eaLnBrk="1" hangingPunct="1"/>
              <a:t>163</a:t>
            </a:fld>
            <a:endParaRPr lang="en-US" dirty="0"/>
          </a:p>
        </p:txBody>
      </p:sp>
      <p:sp>
        <p:nvSpPr>
          <p:cNvPr id="73732" name="Rectangle 2"/>
          <p:cNvSpPr>
            <a:spLocks noGrp="1" noChangeArrowheads="1"/>
          </p:cNvSpPr>
          <p:nvPr>
            <p:ph type="title"/>
          </p:nvPr>
        </p:nvSpPr>
        <p:spPr/>
        <p:txBody>
          <a:bodyPr/>
          <a:lstStyle/>
          <a:p>
            <a:pPr algn="ctr" eaLnBrk="1" hangingPunct="1"/>
            <a:r>
              <a:rPr lang="en-US" dirty="0"/>
              <a:t>CanSat Gantt Chart 2/2</a:t>
            </a:r>
          </a:p>
        </p:txBody>
      </p:sp>
      <p:sp>
        <p:nvSpPr>
          <p:cNvPr id="7373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1524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9" name="Content Placeholder 8"/>
          <p:cNvGraphicFramePr>
            <a:graphicFrameLocks noGrp="1"/>
          </p:cNvGraphicFramePr>
          <p:nvPr>
            <p:ph idx="1"/>
            <p:extLst>
              <p:ext uri="{D42A27DB-BD31-4B8C-83A1-F6EECF244321}">
                <p14:modId xmlns:p14="http://schemas.microsoft.com/office/powerpoint/2010/main" val="1922005122"/>
              </p:ext>
            </p:extLst>
          </p:nvPr>
        </p:nvGraphicFramePr>
        <p:xfrm>
          <a:off x="228600" y="1066800"/>
          <a:ext cx="8686800" cy="5181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77843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Conclusions</a:t>
            </a:r>
          </a:p>
        </p:txBody>
      </p:sp>
      <p:sp>
        <p:nvSpPr>
          <p:cNvPr id="8" name="Subtitle 7"/>
          <p:cNvSpPr>
            <a:spLocks noGrp="1"/>
          </p:cNvSpPr>
          <p:nvPr>
            <p:ph type="subTitle" idx="1"/>
          </p:nvPr>
        </p:nvSpPr>
        <p:spPr/>
        <p:txBody>
          <a:bodyPr/>
          <a:lstStyle/>
          <a:p>
            <a:r>
              <a:rPr lang="en-US" dirty="0"/>
              <a:t>Ruben Perez</a:t>
            </a:r>
          </a:p>
        </p:txBody>
      </p:sp>
      <p:sp>
        <p:nvSpPr>
          <p:cNvPr id="4" name="Footer Placeholder 3"/>
          <p:cNvSpPr>
            <a:spLocks noGrp="1"/>
          </p:cNvSpPr>
          <p:nvPr>
            <p:ph type="ftr" sz="quarter" idx="10"/>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1"/>
          </p:nvPr>
        </p:nvSpPr>
        <p:spPr/>
        <p:txBody>
          <a:bodyPr/>
          <a:lstStyle/>
          <a:p>
            <a:pPr>
              <a:defRPr/>
            </a:pPr>
            <a:fld id="{2D455A9B-6A32-48C0-82CD-4D1895E3425D}" type="slidenum">
              <a:rPr lang="en-US" smtClean="0"/>
              <a:pPr>
                <a:defRPr/>
              </a:pPr>
              <a:t>164</a:t>
            </a:fld>
            <a:endParaRPr lang="en-US" dirty="0"/>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33229968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p:txBody>
          <a:bodyPr/>
          <a:lstStyle/>
          <a:p>
            <a:pPr algn="ctr" eaLnBrk="1" hangingPunct="1"/>
            <a:r>
              <a:rPr lang="en-US" dirty="0"/>
              <a:t>Shipping and Transportation</a:t>
            </a:r>
          </a:p>
        </p:txBody>
      </p:sp>
      <p:sp>
        <p:nvSpPr>
          <p:cNvPr id="7475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475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31C74C0-AF67-43FD-8911-B92DC5F712E5}" type="slidenum">
              <a:rPr lang="en-US"/>
              <a:pPr eaLnBrk="1" hangingPunct="1"/>
              <a:t>165</a:t>
            </a:fld>
            <a:endParaRPr lang="en-US" dirty="0"/>
          </a:p>
        </p:txBody>
      </p:sp>
      <p:sp>
        <p:nvSpPr>
          <p:cNvPr id="7475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1524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3" name="Content Placeholder 2"/>
          <p:cNvSpPr>
            <a:spLocks noGrp="1"/>
          </p:cNvSpPr>
          <p:nvPr>
            <p:ph idx="1"/>
          </p:nvPr>
        </p:nvSpPr>
        <p:spPr/>
        <p:txBody>
          <a:bodyPr/>
          <a:lstStyle/>
          <a:p>
            <a:r>
              <a:rPr lang="en-US" dirty="0" err="1"/>
              <a:t>CanSat</a:t>
            </a:r>
            <a:r>
              <a:rPr lang="en-US" dirty="0"/>
              <a:t> hardware will be transported with the team to Burkett.</a:t>
            </a:r>
          </a:p>
          <a:p>
            <a:pPr lvl="1"/>
            <a:r>
              <a:rPr lang="en-US" dirty="0"/>
              <a:t>Hardware will be checked-in at the time of arrival in the airport.</a:t>
            </a:r>
          </a:p>
          <a:p>
            <a:pPr lvl="1"/>
            <a:r>
              <a:rPr lang="en-US" dirty="0"/>
              <a:t>They will be carry-on items to prevent loss and damage.</a:t>
            </a:r>
          </a:p>
          <a:p>
            <a:r>
              <a:rPr lang="en-US" dirty="0"/>
              <a:t> Alternative: Shipping via delivery service </a:t>
            </a:r>
          </a:p>
          <a:p>
            <a:pPr lvl="1"/>
            <a:r>
              <a:rPr lang="en-US" dirty="0"/>
              <a:t>UPS/FedEx ground shipping.</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p:txBody>
          <a:bodyPr/>
          <a:lstStyle/>
          <a:p>
            <a:pPr algn="ctr" eaLnBrk="1" hangingPunct="1"/>
            <a:r>
              <a:rPr lang="en-US" dirty="0"/>
              <a:t>Conclusions</a:t>
            </a:r>
          </a:p>
        </p:txBody>
      </p:sp>
      <p:sp>
        <p:nvSpPr>
          <p:cNvPr id="7475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475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31C74C0-AF67-43FD-8911-B92DC5F712E5}" type="slidenum">
              <a:rPr lang="en-US"/>
              <a:pPr eaLnBrk="1" hangingPunct="1"/>
              <a:t>166</a:t>
            </a:fld>
            <a:endParaRPr lang="en-US" dirty="0"/>
          </a:p>
        </p:txBody>
      </p:sp>
      <p:sp>
        <p:nvSpPr>
          <p:cNvPr id="7475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1524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Content Placeholder 1"/>
          <p:cNvSpPr>
            <a:spLocks noGrp="1"/>
          </p:cNvSpPr>
          <p:nvPr>
            <p:ph idx="1"/>
          </p:nvPr>
        </p:nvSpPr>
        <p:spPr/>
        <p:txBody>
          <a:bodyPr/>
          <a:lstStyle/>
          <a:p>
            <a:r>
              <a:rPr lang="en-US" dirty="0"/>
              <a:t>Flight Software status</a:t>
            </a:r>
          </a:p>
          <a:p>
            <a:pPr lvl="1"/>
            <a:r>
              <a:rPr lang="en-US" dirty="0"/>
              <a:t>In progress </a:t>
            </a:r>
          </a:p>
          <a:p>
            <a:r>
              <a:rPr lang="en-US" dirty="0"/>
              <a:t>Testing to Complete </a:t>
            </a:r>
          </a:p>
          <a:p>
            <a:pPr lvl="1"/>
            <a:r>
              <a:rPr lang="en-US" dirty="0"/>
              <a:t>Environmental Testing</a:t>
            </a:r>
          </a:p>
          <a:p>
            <a:r>
              <a:rPr lang="en-US" dirty="0"/>
              <a:t>Major unfished work </a:t>
            </a:r>
          </a:p>
          <a:p>
            <a:pPr lvl="1"/>
            <a:r>
              <a:rPr lang="en-US" dirty="0"/>
              <a:t>PCB</a:t>
            </a:r>
          </a:p>
          <a:p>
            <a:pPr lvl="1"/>
            <a:r>
              <a:rPr lang="en-US" dirty="0"/>
              <a:t>Manufacturing Blades</a:t>
            </a:r>
          </a:p>
          <a:p>
            <a:r>
              <a:rPr lang="en-US" dirty="0"/>
              <a:t>Major accomplishments</a:t>
            </a:r>
          </a:p>
          <a:p>
            <a:pPr lvl="1"/>
            <a:r>
              <a:rPr lang="en-US" dirty="0"/>
              <a:t>Mold for re-entry container</a:t>
            </a:r>
          </a:p>
          <a:p>
            <a:pPr lvl="1"/>
            <a:r>
              <a:rPr lang="en-US" dirty="0"/>
              <a:t>All remainder materials have been bought</a:t>
            </a:r>
          </a:p>
          <a:p>
            <a:pPr lvl="1"/>
            <a:endParaRPr lang="en-US" dirty="0"/>
          </a:p>
          <a:p>
            <a:pPr lvl="1"/>
            <a:endParaRPr lang="en-US" dirty="0"/>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6275538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p:txBody>
          <a:bodyPr/>
          <a:lstStyle/>
          <a:p>
            <a:pPr algn="ctr" eaLnBrk="1" hangingPunct="1"/>
            <a:r>
              <a:rPr lang="en-US" dirty="0"/>
              <a:t>Conclusions Cont’d</a:t>
            </a:r>
          </a:p>
        </p:txBody>
      </p:sp>
      <p:sp>
        <p:nvSpPr>
          <p:cNvPr id="7475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err="1"/>
              <a:t>CanSat</a:t>
            </a:r>
            <a:r>
              <a:rPr lang="en-US" dirty="0"/>
              <a:t> 2015 CDR:  Team 4996 (Phoenix)</a:t>
            </a:r>
          </a:p>
        </p:txBody>
      </p:sp>
      <p:sp>
        <p:nvSpPr>
          <p:cNvPr id="7475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31C74C0-AF67-43FD-8911-B92DC5F712E5}" type="slidenum">
              <a:rPr lang="en-US"/>
              <a:pPr eaLnBrk="1" hangingPunct="1"/>
              <a:t>167</a:t>
            </a:fld>
            <a:endParaRPr lang="en-US" dirty="0"/>
          </a:p>
        </p:txBody>
      </p:sp>
      <p:sp>
        <p:nvSpPr>
          <p:cNvPr id="7475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1524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3" cstate="print"/>
          <a:srcRect/>
          <a:stretch>
            <a:fillRect/>
          </a:stretch>
        </p:blipFill>
        <p:spPr bwMode="auto">
          <a:xfrm>
            <a:off x="0" y="0"/>
            <a:ext cx="1828800" cy="914400"/>
          </a:xfrm>
          <a:prstGeom prst="rect">
            <a:avLst/>
          </a:prstGeom>
          <a:noFill/>
          <a:ln w="9525">
            <a:noFill/>
            <a:miter lim="800000"/>
            <a:headEnd/>
            <a:tailEnd/>
          </a:ln>
        </p:spPr>
      </p:pic>
      <p:sp>
        <p:nvSpPr>
          <p:cNvPr id="3" name="Content Placeholder 2"/>
          <p:cNvSpPr>
            <a:spLocks noGrp="1"/>
          </p:cNvSpPr>
          <p:nvPr>
            <p:ph idx="1"/>
          </p:nvPr>
        </p:nvSpPr>
        <p:spPr/>
        <p:txBody>
          <a:bodyPr/>
          <a:lstStyle/>
          <a:p>
            <a:r>
              <a:rPr lang="en-US" dirty="0"/>
              <a:t>Due to delay in acquiring materials because of funding there has been a setback.</a:t>
            </a:r>
          </a:p>
          <a:p>
            <a:pPr marL="0" indent="0">
              <a:buNone/>
            </a:pPr>
            <a:r>
              <a:rPr lang="en-US" dirty="0"/>
              <a:t>Potential Challenges </a:t>
            </a:r>
          </a:p>
          <a:p>
            <a:r>
              <a:rPr lang="en-US" dirty="0"/>
              <a:t>If we keep on having delays, this will cause problems towards completing the </a:t>
            </a:r>
            <a:r>
              <a:rPr lang="en-US" dirty="0" err="1"/>
              <a:t>CanSat</a:t>
            </a:r>
            <a:r>
              <a:rPr lang="en-US" dirty="0"/>
              <a:t>.</a:t>
            </a:r>
          </a:p>
          <a:p>
            <a:r>
              <a:rPr lang="en-US" dirty="0"/>
              <a:t>Manufacturing the blades because we have never done our own.</a:t>
            </a:r>
          </a:p>
          <a:p>
            <a:endParaRPr lang="en-US" dirty="0"/>
          </a:p>
        </p:txBody>
      </p:sp>
    </p:spTree>
    <p:extLst>
      <p:ext uri="{BB962C8B-B14F-4D97-AF65-F5344CB8AC3E}">
        <p14:creationId xmlns:p14="http://schemas.microsoft.com/office/powerpoint/2010/main" val="35215322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99942" y="1124492"/>
            <a:ext cx="5944115" cy="5066215"/>
          </a:xfrm>
          <a:prstGeom prst="rect">
            <a:avLst/>
          </a:prstGeom>
        </p:spPr>
      </p:pic>
      <p:sp>
        <p:nvSpPr>
          <p:cNvPr id="75778" name="Rectangle 5"/>
          <p:cNvSpPr>
            <a:spLocks noGrp="1" noChangeArrowheads="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5779" name="Rectangle 6"/>
          <p:cNvSpPr>
            <a:spLocks noGrp="1" noChangeArrowheads="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6AFC64F-C511-4DEC-A1FE-696D627F0741}" type="slidenum">
              <a:rPr lang="en-US"/>
              <a:pPr eaLnBrk="1" hangingPunct="1"/>
              <a:t>168</a:t>
            </a:fld>
            <a:endParaRPr lang="en-US" dirty="0"/>
          </a:p>
        </p:txBody>
      </p:sp>
      <p:pic>
        <p:nvPicPr>
          <p:cNvPr id="11" name="Picture 2" descr="C:\Users\Rocket Rob\Desktop\club logo\Club Logo small wide.jpg"/>
          <p:cNvPicPr>
            <a:picLocks noChangeAspect="1" noChangeArrowheads="1"/>
          </p:cNvPicPr>
          <p:nvPr/>
        </p:nvPicPr>
        <p:blipFill>
          <a:blip r:embed="rId3" cstate="print"/>
          <a:srcRect/>
          <a:stretch>
            <a:fillRect/>
          </a:stretch>
        </p:blipFill>
        <p:spPr bwMode="auto">
          <a:xfrm>
            <a:off x="0" y="0"/>
            <a:ext cx="1828800" cy="9144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sldNum" sz="quarter" idx="4294967295"/>
          </p:nvPr>
        </p:nvSpPr>
        <p:spPr>
          <a:xfrm>
            <a:off x="8001000" y="6477000"/>
            <a:ext cx="685801" cy="230226"/>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lvl="0">
              <a:defRPr sz="1800"/>
            </a:pPr>
            <a:fld id="{86CB4B4D-7CA3-9044-876B-883B54F8677D}" type="slidenum">
              <a:rPr sz="984"/>
              <a:t>17</a:t>
            </a:fld>
            <a:endParaRPr sz="984"/>
          </a:p>
        </p:txBody>
      </p:sp>
      <p:sp>
        <p:nvSpPr>
          <p:cNvPr id="105" name="Shape 105"/>
          <p:cNvSpPr>
            <a:spLocks noGrp="1"/>
          </p:cNvSpPr>
          <p:nvPr>
            <p:ph type="title"/>
          </p:nvPr>
        </p:nvSpPr>
        <p:spPr>
          <a:xfrm>
            <a:off x="685800" y="2130425"/>
            <a:ext cx="7772401" cy="1470026"/>
          </a:xfrm>
          <a:prstGeom prst="rect">
            <a:avLst/>
          </a:prstGeom>
        </p:spPr>
        <p:txBody>
          <a:bodyPr>
            <a:normAutofit/>
          </a:bodyPr>
          <a:lstStyle/>
          <a:p>
            <a:pPr lvl="0">
              <a:defRPr sz="1800" b="0">
                <a:solidFill>
                  <a:srgbClr val="000000"/>
                </a:solidFill>
              </a:defRPr>
            </a:pPr>
            <a:r>
              <a:rPr sz="3094">
                <a:solidFill>
                  <a:srgbClr val="333399"/>
                </a:solidFill>
              </a:rPr>
              <a:t>Sensor Subsystem Design</a:t>
            </a:r>
          </a:p>
        </p:txBody>
      </p:sp>
      <p:sp>
        <p:nvSpPr>
          <p:cNvPr id="106" name="Shape 106"/>
          <p:cNvSpPr>
            <a:spLocks noGrp="1"/>
          </p:cNvSpPr>
          <p:nvPr>
            <p:ph type="body" idx="1"/>
          </p:nvPr>
        </p:nvSpPr>
        <p:spPr>
          <a:xfrm>
            <a:off x="1371600" y="4343399"/>
            <a:ext cx="6400801" cy="1295401"/>
          </a:xfrm>
          <a:prstGeom prst="rect">
            <a:avLst/>
          </a:prstGeom>
        </p:spPr>
        <p:txBody>
          <a:bodyPr>
            <a:normAutofit/>
          </a:bodyPr>
          <a:lstStyle/>
          <a:p>
            <a:pPr lvl="0">
              <a:defRPr sz="1800" b="0"/>
            </a:pPr>
            <a:r>
              <a:rPr sz="2391"/>
              <a:t>Maria F. Caceres </a:t>
            </a:r>
          </a:p>
        </p:txBody>
      </p:sp>
      <p:pic>
        <p:nvPicPr>
          <p:cNvPr id="107" name="image3.jpg" descr="C:\Users\Rocket Rob\Desktop\club logo\Club Logo small wide.jpg"/>
          <p:cNvPicPr/>
          <p:nvPr/>
        </p:nvPicPr>
        <p:blipFill>
          <a:blip r:embed="rId2">
            <a:extLst/>
          </a:blip>
          <a:stretch>
            <a:fillRect/>
          </a:stretch>
        </p:blipFill>
        <p:spPr>
          <a:xfrm>
            <a:off x="-1" y="-1"/>
            <a:ext cx="1828801" cy="914401"/>
          </a:xfrm>
          <a:prstGeom prst="rect">
            <a:avLst/>
          </a:prstGeom>
          <a:ln w="12700">
            <a:miter lim="400000"/>
          </a:ln>
        </p:spPr>
      </p:pic>
      <p:sp>
        <p:nvSpPr>
          <p:cNvPr id="2" name="Footer Placeholder 1"/>
          <p:cNvSpPr>
            <a:spLocks noGrp="1"/>
          </p:cNvSpPr>
          <p:nvPr>
            <p:ph type="ftr" sz="quarter" idx="10"/>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505541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p:nvPr/>
        </p:nvSpPr>
        <p:spPr>
          <a:xfrm>
            <a:off x="2743198" y="6477000"/>
            <a:ext cx="3657604"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914400">
              <a:defRPr sz="1400">
                <a:latin typeface="Arial"/>
                <a:ea typeface="Arial"/>
                <a:cs typeface="Arial"/>
                <a:sym typeface="Arial"/>
              </a:defRPr>
            </a:lvl1pPr>
          </a:lstStyle>
          <a:p>
            <a:pPr lvl="0" algn="ctr">
              <a:defRPr sz="1800"/>
            </a:pPr>
            <a:r>
              <a:rPr sz="984" dirty="0" err="1"/>
              <a:t>CanSat</a:t>
            </a:r>
            <a:r>
              <a:rPr sz="984" dirty="0"/>
              <a:t> 2015 CDR:  Team 4996 (Phoenix)</a:t>
            </a:r>
          </a:p>
        </p:txBody>
      </p:sp>
      <p:pic>
        <p:nvPicPr>
          <p:cNvPr id="110" name="image3.jpeg" descr="C:\Users\Rocket Rob\Desktop\club logo\Club Logo small wide.jpg"/>
          <p:cNvPicPr/>
          <p:nvPr/>
        </p:nvPicPr>
        <p:blipFill>
          <a:blip r:embed="rId2">
            <a:extLst/>
          </a:blip>
          <a:stretch>
            <a:fillRect/>
          </a:stretch>
        </p:blipFill>
        <p:spPr>
          <a:xfrm>
            <a:off x="-2" y="-2"/>
            <a:ext cx="1828803" cy="914402"/>
          </a:xfrm>
          <a:prstGeom prst="rect">
            <a:avLst/>
          </a:prstGeom>
          <a:ln w="12700">
            <a:miter lim="400000"/>
          </a:ln>
        </p:spPr>
      </p:pic>
      <p:sp>
        <p:nvSpPr>
          <p:cNvPr id="111" name="Shape 111"/>
          <p:cNvSpPr>
            <a:spLocks noGrp="1"/>
          </p:cNvSpPr>
          <p:nvPr>
            <p:ph type="title"/>
          </p:nvPr>
        </p:nvSpPr>
        <p:spPr>
          <a:xfrm>
            <a:off x="1600198" y="76200"/>
            <a:ext cx="5943604" cy="838200"/>
          </a:xfrm>
          <a:prstGeom prst="rect">
            <a:avLst/>
          </a:prstGeom>
        </p:spPr>
        <p:txBody>
          <a:bodyPr vert="horz" wrap="square" lIns="0" tIns="0" rIns="0" bIns="0" numCol="1" anchor="ctr" anchorCtr="0" compatLnSpc="1">
            <a:prstTxWarp prst="textNoShape">
              <a:avLst/>
            </a:prstTxWarp>
            <a:normAutofit/>
          </a:bodyPr>
          <a:lstStyle/>
          <a:p>
            <a:pPr lvl="0">
              <a:defRPr sz="1800" b="0">
                <a:solidFill>
                  <a:srgbClr val="000000"/>
                </a:solidFill>
              </a:defRPr>
            </a:pPr>
            <a:r>
              <a:rPr sz="2391">
                <a:solidFill>
                  <a:srgbClr val="333399"/>
                </a:solidFill>
              </a:rPr>
              <a:t>Sensor Subsystem Overview</a:t>
            </a:r>
          </a:p>
        </p:txBody>
      </p:sp>
      <p:sp>
        <p:nvSpPr>
          <p:cNvPr id="112" name="Shape 112"/>
          <p:cNvSpPr>
            <a:spLocks noGrp="1"/>
          </p:cNvSpPr>
          <p:nvPr>
            <p:ph type="sldNum" sz="quarter" idx="4294967295"/>
          </p:nvPr>
        </p:nvSpPr>
        <p:spPr>
          <a:xfrm>
            <a:off x="8001000" y="6461124"/>
            <a:ext cx="685801" cy="138786"/>
          </a:xfrm>
          <a:prstGeom prst="rect">
            <a:avLst/>
          </a:prstGeom>
          <a:extLst>
            <a:ext uri="{C572A759-6A51-4108-AA02-DFA0A04FC94B}">
              <ma14:wrappingTextBoxFlag xmlns="" xmlns:ma14="http://schemas.microsoft.com/office/mac/drawingml/2011/main" val="1"/>
            </a:ext>
          </a:extLst>
        </p:spPr>
        <p:txBody>
          <a:bodyPr lIns="0" tIns="0" rIns="0" bIns="0">
            <a:normAutofit lnSpcReduction="10000"/>
          </a:bodyPr>
          <a:lstStyle/>
          <a:p>
            <a:pPr lvl="0">
              <a:defRPr sz="1800"/>
            </a:pPr>
            <a:fld id="{86CB4B4D-7CA3-9044-876B-883B54F8677D}" type="slidenum">
              <a:rPr sz="984"/>
              <a:t>18</a:t>
            </a:fld>
            <a:endParaRPr sz="984"/>
          </a:p>
        </p:txBody>
      </p:sp>
      <p:sp>
        <p:nvSpPr>
          <p:cNvPr id="113" name="Shape 113"/>
          <p:cNvSpPr/>
          <p:nvPr/>
        </p:nvSpPr>
        <p:spPr>
          <a:xfrm>
            <a:off x="228598" y="6477000"/>
            <a:ext cx="2286004"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lgn="l" defTabSz="914400">
              <a:defRPr sz="1400">
                <a:latin typeface="Arial"/>
                <a:ea typeface="Arial"/>
                <a:cs typeface="Arial"/>
                <a:sym typeface="Arial"/>
              </a:defRPr>
            </a:lvl1pPr>
          </a:lstStyle>
          <a:p>
            <a:pPr lvl="0">
              <a:defRPr sz="1800"/>
            </a:pPr>
            <a:r>
              <a:rPr sz="984"/>
              <a:t>Presenter: Maria F. Caceres</a:t>
            </a:r>
          </a:p>
        </p:txBody>
      </p:sp>
      <p:sp>
        <p:nvSpPr>
          <p:cNvPr id="114" name="Shape 114"/>
          <p:cNvSpPr/>
          <p:nvPr/>
        </p:nvSpPr>
        <p:spPr>
          <a:xfrm>
            <a:off x="8153401" y="228600"/>
            <a:ext cx="533401" cy="457202"/>
          </a:xfrm>
          <a:prstGeom prst="star5">
            <a:avLst>
              <a:gd name="adj" fmla="val 19098"/>
              <a:gd name="hf" fmla="val 105146"/>
              <a:gd name="vf" fmla="val 110557"/>
            </a:avLst>
          </a:prstGeom>
          <a:solidFill>
            <a:srgbClr val="BBE0E3"/>
          </a:solidFill>
          <a:ln w="25400">
            <a:solidFill>
              <a:srgbClr val="88A3A6"/>
            </a:solidFill>
          </a:ln>
        </p:spPr>
        <p:txBody>
          <a:bodyPr lIns="0" tIns="0" rIns="0" bIns="0" anchor="ctr"/>
          <a:lstStyle/>
          <a:p>
            <a:pPr defTabSz="642915">
              <a:defRPr sz="2400">
                <a:solidFill>
                  <a:srgbClr val="FFFFFF"/>
                </a:solidFill>
                <a:latin typeface="Arial"/>
                <a:ea typeface="Arial"/>
                <a:cs typeface="Arial"/>
                <a:sym typeface="Arial"/>
              </a:defRPr>
            </a:pPr>
            <a:endParaRPr sz="1687"/>
          </a:p>
        </p:txBody>
      </p:sp>
      <p:grpSp>
        <p:nvGrpSpPr>
          <p:cNvPr id="177" name="Group 177"/>
          <p:cNvGrpSpPr/>
          <p:nvPr/>
        </p:nvGrpSpPr>
        <p:grpSpPr>
          <a:xfrm>
            <a:off x="1326673" y="1223156"/>
            <a:ext cx="6144013" cy="4576629"/>
            <a:chOff x="-1" y="-1"/>
            <a:chExt cx="8738150" cy="6508982"/>
          </a:xfrm>
        </p:grpSpPr>
        <p:grpSp>
          <p:nvGrpSpPr>
            <p:cNvPr id="117" name="Group 117"/>
            <p:cNvGrpSpPr/>
            <p:nvPr/>
          </p:nvGrpSpPr>
          <p:grpSpPr>
            <a:xfrm>
              <a:off x="1685196" y="-1"/>
              <a:ext cx="5590884" cy="722140"/>
              <a:chOff x="-1" y="-1"/>
              <a:chExt cx="5590883" cy="722139"/>
            </a:xfrm>
          </p:grpSpPr>
          <p:sp>
            <p:nvSpPr>
              <p:cNvPr id="115" name="Shape 115"/>
              <p:cNvSpPr/>
              <p:nvPr/>
            </p:nvSpPr>
            <p:spPr>
              <a:xfrm>
                <a:off x="-1" y="-1"/>
                <a:ext cx="5590883" cy="722139"/>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sp>
            <p:nvSpPr>
              <p:cNvPr id="116" name="Shape 116"/>
              <p:cNvSpPr/>
              <p:nvPr/>
            </p:nvSpPr>
            <p:spPr>
              <a:xfrm>
                <a:off x="655805" y="109676"/>
                <a:ext cx="4263273" cy="492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a:lvl1pPr>
              </a:lstStyle>
              <a:p>
                <a:pPr lvl="0">
                  <a:defRPr sz="1800"/>
                </a:pPr>
                <a:r>
                  <a:rPr sz="2250"/>
                  <a:t>CanSat Sensor System</a:t>
                </a:r>
              </a:p>
            </p:txBody>
          </p:sp>
        </p:grpSp>
        <p:sp>
          <p:nvSpPr>
            <p:cNvPr id="118" name="Shape 118"/>
            <p:cNvSpPr/>
            <p:nvPr/>
          </p:nvSpPr>
          <p:spPr>
            <a:xfrm>
              <a:off x="4479049" y="729119"/>
              <a:ext cx="1" cy="427041"/>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grpSp>
          <p:nvGrpSpPr>
            <p:cNvPr id="151" name="Group 151"/>
            <p:cNvGrpSpPr/>
            <p:nvPr/>
          </p:nvGrpSpPr>
          <p:grpSpPr>
            <a:xfrm>
              <a:off x="-1" y="2636862"/>
              <a:ext cx="5602205" cy="3872119"/>
              <a:chOff x="-1" y="-1"/>
              <a:chExt cx="5602204" cy="3872117"/>
            </a:xfrm>
          </p:grpSpPr>
          <p:grpSp>
            <p:nvGrpSpPr>
              <p:cNvPr id="121" name="Group 121"/>
              <p:cNvGrpSpPr/>
              <p:nvPr/>
            </p:nvGrpSpPr>
            <p:grpSpPr>
              <a:xfrm>
                <a:off x="297573" y="792433"/>
                <a:ext cx="1862818" cy="480626"/>
                <a:chOff x="0" y="-1"/>
                <a:chExt cx="1862816" cy="480625"/>
              </a:xfrm>
            </p:grpSpPr>
            <p:sp>
              <p:nvSpPr>
                <p:cNvPr id="119" name="Shape 119"/>
                <p:cNvSpPr/>
                <p:nvPr/>
              </p:nvSpPr>
              <p:spPr>
                <a:xfrm>
                  <a:off x="0" y="-1"/>
                  <a:ext cx="1862816" cy="480625"/>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sp>
              <p:nvSpPr>
                <p:cNvPr id="120" name="Shape 120"/>
                <p:cNvSpPr/>
                <p:nvPr/>
              </p:nvSpPr>
              <p:spPr>
                <a:xfrm>
                  <a:off x="58715" y="101790"/>
                  <a:ext cx="1745385" cy="2770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800"/>
                  </a:lvl1pPr>
                </a:lstStyle>
                <a:p>
                  <a:pPr lvl="0"/>
                  <a:r>
                    <a:rPr sz="1266"/>
                    <a:t>Pressure Sensor</a:t>
                  </a:r>
                </a:p>
              </p:txBody>
            </p:sp>
          </p:grpSp>
          <p:grpSp>
            <p:nvGrpSpPr>
              <p:cNvPr id="124" name="Group 124"/>
              <p:cNvGrpSpPr/>
              <p:nvPr/>
            </p:nvGrpSpPr>
            <p:grpSpPr>
              <a:xfrm>
                <a:off x="291223" y="1589164"/>
                <a:ext cx="1942091" cy="444504"/>
                <a:chOff x="-1" y="-1"/>
                <a:chExt cx="1942090" cy="444503"/>
              </a:xfrm>
            </p:grpSpPr>
            <p:sp>
              <p:nvSpPr>
                <p:cNvPr id="122" name="Shape 122"/>
                <p:cNvSpPr/>
                <p:nvPr/>
              </p:nvSpPr>
              <p:spPr>
                <a:xfrm>
                  <a:off x="-1" y="-1"/>
                  <a:ext cx="1942090" cy="444503"/>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sp>
              <p:nvSpPr>
                <p:cNvPr id="123" name="Shape 123"/>
                <p:cNvSpPr/>
                <p:nvPr/>
              </p:nvSpPr>
              <p:spPr>
                <a:xfrm>
                  <a:off x="61213" y="83728"/>
                  <a:ext cx="1819662" cy="2770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800"/>
                  </a:lvl1pPr>
                </a:lstStyle>
                <a:p>
                  <a:pPr lvl="0"/>
                  <a:r>
                    <a:rPr sz="1266"/>
                    <a:t>Altitude Sensor</a:t>
                  </a:r>
                </a:p>
              </p:txBody>
            </p:sp>
          </p:grpSp>
          <p:grpSp>
            <p:nvGrpSpPr>
              <p:cNvPr id="127" name="Group 127"/>
              <p:cNvGrpSpPr/>
              <p:nvPr/>
            </p:nvGrpSpPr>
            <p:grpSpPr>
              <a:xfrm>
                <a:off x="85979" y="2362472"/>
                <a:ext cx="2413003" cy="419105"/>
                <a:chOff x="0" y="0"/>
                <a:chExt cx="2413002" cy="419103"/>
              </a:xfrm>
            </p:grpSpPr>
            <p:sp>
              <p:nvSpPr>
                <p:cNvPr id="125" name="Shape 125"/>
                <p:cNvSpPr/>
                <p:nvPr/>
              </p:nvSpPr>
              <p:spPr>
                <a:xfrm>
                  <a:off x="116028" y="58328"/>
                  <a:ext cx="2184984" cy="2770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800"/>
                  </a:lvl1pPr>
                </a:lstStyle>
                <a:p>
                  <a:pPr lvl="0"/>
                  <a:r>
                    <a:rPr sz="1266"/>
                    <a:t>3-Axis Accelerometer</a:t>
                  </a:r>
                </a:p>
              </p:txBody>
            </p:sp>
            <p:sp>
              <p:nvSpPr>
                <p:cNvPr id="126" name="Shape 126"/>
                <p:cNvSpPr/>
                <p:nvPr/>
              </p:nvSpPr>
              <p:spPr>
                <a:xfrm>
                  <a:off x="0" y="0"/>
                  <a:ext cx="2413002" cy="419103"/>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grpSp>
          <p:grpSp>
            <p:nvGrpSpPr>
              <p:cNvPr id="130" name="Group 130"/>
              <p:cNvGrpSpPr/>
              <p:nvPr/>
            </p:nvGrpSpPr>
            <p:grpSpPr>
              <a:xfrm>
                <a:off x="-1" y="-1"/>
                <a:ext cx="2454684" cy="457202"/>
                <a:chOff x="0" y="-1"/>
                <a:chExt cx="2454682" cy="457201"/>
              </a:xfrm>
            </p:grpSpPr>
            <p:sp>
              <p:nvSpPr>
                <p:cNvPr id="128" name="Shape 128"/>
                <p:cNvSpPr/>
                <p:nvPr/>
              </p:nvSpPr>
              <p:spPr>
                <a:xfrm>
                  <a:off x="287577" y="83728"/>
                  <a:ext cx="1846657" cy="2770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800"/>
                  </a:lvl1pPr>
                </a:lstStyle>
                <a:p>
                  <a:pPr lvl="0"/>
                  <a:r>
                    <a:rPr sz="1266"/>
                    <a:t>Required Sensors</a:t>
                  </a:r>
                </a:p>
              </p:txBody>
            </p:sp>
            <p:sp>
              <p:nvSpPr>
                <p:cNvPr id="129" name="Shape 129"/>
                <p:cNvSpPr/>
                <p:nvPr/>
              </p:nvSpPr>
              <p:spPr>
                <a:xfrm>
                  <a:off x="0" y="-1"/>
                  <a:ext cx="2454682" cy="457201"/>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grpSp>
          <p:grpSp>
            <p:nvGrpSpPr>
              <p:cNvPr id="146" name="Group 146"/>
              <p:cNvGrpSpPr/>
              <p:nvPr/>
            </p:nvGrpSpPr>
            <p:grpSpPr>
              <a:xfrm>
                <a:off x="52436" y="2616833"/>
                <a:ext cx="5549767" cy="1255283"/>
                <a:chOff x="-3" y="-68420"/>
                <a:chExt cx="5549765" cy="1255281"/>
              </a:xfrm>
            </p:grpSpPr>
            <p:grpSp>
              <p:nvGrpSpPr>
                <p:cNvPr id="144" name="Group 144"/>
                <p:cNvGrpSpPr/>
                <p:nvPr/>
              </p:nvGrpSpPr>
              <p:grpSpPr>
                <a:xfrm>
                  <a:off x="-3" y="-68420"/>
                  <a:ext cx="5549765" cy="1255281"/>
                  <a:chOff x="-2" y="-68420"/>
                  <a:chExt cx="5549763" cy="1255280"/>
                </a:xfrm>
              </p:grpSpPr>
              <p:grpSp>
                <p:nvGrpSpPr>
                  <p:cNvPr id="133" name="Group 133"/>
                  <p:cNvGrpSpPr/>
                  <p:nvPr/>
                </p:nvGrpSpPr>
                <p:grpSpPr>
                  <a:xfrm>
                    <a:off x="-2" y="425523"/>
                    <a:ext cx="2480086" cy="401644"/>
                    <a:chOff x="-1" y="-1"/>
                    <a:chExt cx="2480085" cy="401643"/>
                  </a:xfrm>
                </p:grpSpPr>
                <p:sp>
                  <p:nvSpPr>
                    <p:cNvPr id="131" name="Shape 131"/>
                    <p:cNvSpPr/>
                    <p:nvPr/>
                  </p:nvSpPr>
                  <p:spPr>
                    <a:xfrm>
                      <a:off x="-1" y="-1"/>
                      <a:ext cx="2480085" cy="401643"/>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sp>
                  <p:nvSpPr>
                    <p:cNvPr id="132" name="Shape 132"/>
                    <p:cNvSpPr/>
                    <p:nvPr/>
                  </p:nvSpPr>
                  <p:spPr>
                    <a:xfrm>
                      <a:off x="61446" y="58328"/>
                      <a:ext cx="2357191" cy="2770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800"/>
                      </a:lvl1pPr>
                    </a:lstStyle>
                    <a:p>
                      <a:pPr lvl="0"/>
                      <a:r>
                        <a:rPr sz="1266"/>
                        <a:t>Temperature Sensors</a:t>
                      </a:r>
                    </a:p>
                  </p:txBody>
                </p:sp>
              </p:grpSp>
              <p:grpSp>
                <p:nvGrpSpPr>
                  <p:cNvPr id="136" name="Group 136"/>
                  <p:cNvGrpSpPr/>
                  <p:nvPr/>
                </p:nvGrpSpPr>
                <p:grpSpPr>
                  <a:xfrm>
                    <a:off x="3317669" y="-68420"/>
                    <a:ext cx="2010630" cy="492440"/>
                    <a:chOff x="-1" y="-68420"/>
                    <a:chExt cx="2010629" cy="492439"/>
                  </a:xfrm>
                </p:grpSpPr>
                <p:sp>
                  <p:nvSpPr>
                    <p:cNvPr id="134" name="Shape 134"/>
                    <p:cNvSpPr/>
                    <p:nvPr/>
                  </p:nvSpPr>
                  <p:spPr>
                    <a:xfrm>
                      <a:off x="-1" y="0"/>
                      <a:ext cx="2010629" cy="376243"/>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sp>
                  <p:nvSpPr>
                    <p:cNvPr id="135" name="Shape 135"/>
                    <p:cNvSpPr/>
                    <p:nvPr/>
                  </p:nvSpPr>
                  <p:spPr>
                    <a:xfrm>
                      <a:off x="115532" y="-68420"/>
                      <a:ext cx="1754169" cy="492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600"/>
                      </a:lvl1pPr>
                    </a:lstStyle>
                    <a:p>
                      <a:pPr lvl="0">
                        <a:defRPr sz="1800"/>
                      </a:pPr>
                      <a:r>
                        <a:rPr sz="1125"/>
                        <a:t>Inside Temperature</a:t>
                      </a:r>
                    </a:p>
                  </p:txBody>
                </p:sp>
              </p:grpSp>
              <p:grpSp>
                <p:nvGrpSpPr>
                  <p:cNvPr id="139" name="Group 139"/>
                  <p:cNvGrpSpPr/>
                  <p:nvPr/>
                </p:nvGrpSpPr>
                <p:grpSpPr>
                  <a:xfrm>
                    <a:off x="3332040" y="810616"/>
                    <a:ext cx="2217721" cy="376244"/>
                    <a:chOff x="0" y="0"/>
                    <a:chExt cx="2217719" cy="376243"/>
                  </a:xfrm>
                </p:grpSpPr>
                <p:sp>
                  <p:nvSpPr>
                    <p:cNvPr id="137" name="Shape 137"/>
                    <p:cNvSpPr/>
                    <p:nvPr/>
                  </p:nvSpPr>
                  <p:spPr>
                    <a:xfrm>
                      <a:off x="0" y="0"/>
                      <a:ext cx="2217719" cy="376243"/>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sp>
                  <p:nvSpPr>
                    <p:cNvPr id="138" name="Shape 138"/>
                    <p:cNvSpPr/>
                    <p:nvPr/>
                  </p:nvSpPr>
                  <p:spPr>
                    <a:xfrm>
                      <a:off x="79310" y="67387"/>
                      <a:ext cx="2059099" cy="2462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600"/>
                      </a:lvl1pPr>
                    </a:lstStyle>
                    <a:p>
                      <a:pPr lvl="0">
                        <a:defRPr sz="1800"/>
                      </a:pPr>
                      <a:r>
                        <a:rPr sz="1125"/>
                        <a:t>Outside Temperature</a:t>
                      </a:r>
                    </a:p>
                  </p:txBody>
                </p:sp>
              </p:grpSp>
              <p:sp>
                <p:nvSpPr>
                  <p:cNvPr id="140" name="Shape 140"/>
                  <p:cNvSpPr/>
                  <p:nvPr/>
                </p:nvSpPr>
                <p:spPr>
                  <a:xfrm rot="16200000">
                    <a:off x="3119151" y="787440"/>
                    <a:ext cx="1" cy="427040"/>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41" name="Shape 141"/>
                  <p:cNvSpPr/>
                  <p:nvPr/>
                </p:nvSpPr>
                <p:spPr>
                  <a:xfrm>
                    <a:off x="2905074" y="190858"/>
                    <a:ext cx="1" cy="427042"/>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42" name="Shape 142"/>
                  <p:cNvSpPr/>
                  <p:nvPr/>
                </p:nvSpPr>
                <p:spPr>
                  <a:xfrm rot="16200000">
                    <a:off x="2713572" y="415047"/>
                    <a:ext cx="1" cy="427041"/>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43" name="Shape 143"/>
                  <p:cNvSpPr/>
                  <p:nvPr/>
                </p:nvSpPr>
                <p:spPr>
                  <a:xfrm>
                    <a:off x="2905074" y="576043"/>
                    <a:ext cx="1" cy="427042"/>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grpSp>
            <p:sp>
              <p:nvSpPr>
                <p:cNvPr id="145" name="Shape 145"/>
                <p:cNvSpPr/>
                <p:nvPr/>
              </p:nvSpPr>
              <p:spPr>
                <a:xfrm rot="16200000">
                  <a:off x="3119271" y="-14965"/>
                  <a:ext cx="1" cy="427042"/>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grpSp>
          <p:sp>
            <p:nvSpPr>
              <p:cNvPr id="147" name="Shape 147"/>
              <p:cNvSpPr/>
              <p:nvPr/>
            </p:nvSpPr>
            <p:spPr>
              <a:xfrm>
                <a:off x="1206499" y="1271015"/>
                <a:ext cx="2" cy="327434"/>
              </a:xfrm>
              <a:prstGeom prst="line">
                <a:avLst/>
              </a:prstGeom>
              <a:noFill/>
              <a:ln w="25400" cap="flat">
                <a:solidFill>
                  <a:srgbClr val="000000"/>
                </a:solidFill>
                <a:prstDash val="solid"/>
                <a:miter lim="400000"/>
              </a:ln>
              <a:effectLst/>
            </p:spPr>
            <p:txBody>
              <a:bodyPr wrap="square" lIns="32145" tIns="32145" rIns="32145" bIns="32145" numCol="1" anchor="t">
                <a:noAutofit/>
              </a:bodyPr>
              <a:lstStyle/>
              <a:p>
                <a:pPr defTabSz="321457">
                  <a:defRPr sz="1200">
                    <a:latin typeface="Helvetica"/>
                    <a:ea typeface="Helvetica"/>
                    <a:cs typeface="Helvetica"/>
                    <a:sym typeface="Helvetica"/>
                  </a:defRPr>
                </a:pPr>
                <a:endParaRPr sz="844"/>
              </a:p>
            </p:txBody>
          </p:sp>
          <p:sp>
            <p:nvSpPr>
              <p:cNvPr id="148" name="Shape 148"/>
              <p:cNvSpPr/>
              <p:nvPr/>
            </p:nvSpPr>
            <p:spPr>
              <a:xfrm>
                <a:off x="1206499" y="2031456"/>
                <a:ext cx="2" cy="327434"/>
              </a:xfrm>
              <a:prstGeom prst="line">
                <a:avLst/>
              </a:prstGeom>
              <a:noFill/>
              <a:ln w="25400" cap="flat">
                <a:solidFill>
                  <a:srgbClr val="000000"/>
                </a:solidFill>
                <a:prstDash val="solid"/>
                <a:miter lim="400000"/>
              </a:ln>
              <a:effectLst/>
            </p:spPr>
            <p:txBody>
              <a:bodyPr wrap="square" lIns="32145" tIns="32145" rIns="32145" bIns="32145" numCol="1" anchor="t">
                <a:noAutofit/>
              </a:bodyPr>
              <a:lstStyle/>
              <a:p>
                <a:pPr defTabSz="321457">
                  <a:defRPr sz="1200">
                    <a:latin typeface="Helvetica"/>
                    <a:ea typeface="Helvetica"/>
                    <a:cs typeface="Helvetica"/>
                    <a:sym typeface="Helvetica"/>
                  </a:defRPr>
                </a:pPr>
                <a:endParaRPr sz="844"/>
              </a:p>
            </p:txBody>
          </p:sp>
          <p:sp>
            <p:nvSpPr>
              <p:cNvPr id="149" name="Shape 149"/>
              <p:cNvSpPr/>
              <p:nvPr/>
            </p:nvSpPr>
            <p:spPr>
              <a:xfrm>
                <a:off x="1206499" y="457926"/>
                <a:ext cx="2" cy="327434"/>
              </a:xfrm>
              <a:prstGeom prst="line">
                <a:avLst/>
              </a:prstGeom>
              <a:noFill/>
              <a:ln w="25400" cap="flat">
                <a:solidFill>
                  <a:srgbClr val="000000"/>
                </a:solidFill>
                <a:prstDash val="solid"/>
                <a:miter lim="400000"/>
              </a:ln>
              <a:effectLst/>
            </p:spPr>
            <p:txBody>
              <a:bodyPr wrap="square" lIns="32145" tIns="32145" rIns="32145" bIns="32145" numCol="1" anchor="t">
                <a:noAutofit/>
              </a:bodyPr>
              <a:lstStyle/>
              <a:p>
                <a:pPr defTabSz="321457">
                  <a:defRPr sz="1200">
                    <a:latin typeface="Helvetica"/>
                    <a:ea typeface="Helvetica"/>
                    <a:cs typeface="Helvetica"/>
                    <a:sym typeface="Helvetica"/>
                  </a:defRPr>
                </a:pPr>
                <a:endParaRPr sz="844"/>
              </a:p>
            </p:txBody>
          </p:sp>
          <p:sp>
            <p:nvSpPr>
              <p:cNvPr id="150" name="Shape 150"/>
              <p:cNvSpPr/>
              <p:nvPr/>
            </p:nvSpPr>
            <p:spPr>
              <a:xfrm>
                <a:off x="1206499" y="2776146"/>
                <a:ext cx="2" cy="327434"/>
              </a:xfrm>
              <a:prstGeom prst="line">
                <a:avLst/>
              </a:prstGeom>
              <a:noFill/>
              <a:ln w="25400" cap="flat">
                <a:solidFill>
                  <a:srgbClr val="000000"/>
                </a:solidFill>
                <a:prstDash val="solid"/>
                <a:miter lim="400000"/>
              </a:ln>
              <a:effectLst/>
            </p:spPr>
            <p:txBody>
              <a:bodyPr wrap="square" lIns="32145" tIns="32145" rIns="32145" bIns="32145" numCol="1" anchor="t">
                <a:noAutofit/>
              </a:bodyPr>
              <a:lstStyle/>
              <a:p>
                <a:pPr defTabSz="321457">
                  <a:defRPr sz="1200">
                    <a:latin typeface="Helvetica"/>
                    <a:ea typeface="Helvetica"/>
                    <a:cs typeface="Helvetica"/>
                    <a:sym typeface="Helvetica"/>
                  </a:defRPr>
                </a:pPr>
                <a:endParaRPr sz="844"/>
              </a:p>
            </p:txBody>
          </p:sp>
        </p:grpSp>
        <p:grpSp>
          <p:nvGrpSpPr>
            <p:cNvPr id="154" name="Group 154"/>
            <p:cNvGrpSpPr/>
            <p:nvPr/>
          </p:nvGrpSpPr>
          <p:grpSpPr>
            <a:xfrm>
              <a:off x="2183523" y="1155998"/>
              <a:ext cx="4623700" cy="628954"/>
              <a:chOff x="-1" y="0"/>
              <a:chExt cx="4623699" cy="628952"/>
            </a:xfrm>
          </p:grpSpPr>
          <p:sp>
            <p:nvSpPr>
              <p:cNvPr id="152" name="Shape 152"/>
              <p:cNvSpPr/>
              <p:nvPr/>
            </p:nvSpPr>
            <p:spPr>
              <a:xfrm>
                <a:off x="-1" y="0"/>
                <a:ext cx="4623699" cy="628952"/>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sp>
            <p:nvSpPr>
              <p:cNvPr id="153" name="Shape 153"/>
              <p:cNvSpPr/>
              <p:nvPr/>
            </p:nvSpPr>
            <p:spPr>
              <a:xfrm>
                <a:off x="647292" y="63839"/>
                <a:ext cx="3100562" cy="492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a:lvl1pPr>
              </a:lstStyle>
              <a:p>
                <a:pPr lvl="0">
                  <a:defRPr sz="1800"/>
                </a:pPr>
                <a:r>
                  <a:rPr sz="2250"/>
                  <a:t>Payload Sensors</a:t>
                </a:r>
              </a:p>
            </p:txBody>
          </p:sp>
        </p:grpSp>
        <p:grpSp>
          <p:nvGrpSpPr>
            <p:cNvPr id="159" name="Group 159"/>
            <p:cNvGrpSpPr/>
            <p:nvPr/>
          </p:nvGrpSpPr>
          <p:grpSpPr>
            <a:xfrm>
              <a:off x="1216185" y="1785688"/>
              <a:ext cx="6284747" cy="860182"/>
              <a:chOff x="0" y="0"/>
              <a:chExt cx="6284746" cy="860181"/>
            </a:xfrm>
          </p:grpSpPr>
          <p:sp>
            <p:nvSpPr>
              <p:cNvPr id="155" name="Shape 155"/>
              <p:cNvSpPr/>
              <p:nvPr/>
            </p:nvSpPr>
            <p:spPr>
              <a:xfrm>
                <a:off x="3262865" y="-1"/>
                <a:ext cx="1" cy="427043"/>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56" name="Shape 156"/>
              <p:cNvSpPr/>
              <p:nvPr/>
            </p:nvSpPr>
            <p:spPr>
              <a:xfrm flipV="1">
                <a:off x="-1" y="437111"/>
                <a:ext cx="6284748" cy="2"/>
              </a:xfrm>
              <a:prstGeom prst="line">
                <a:avLst/>
              </a:prstGeom>
              <a:noFill/>
              <a:ln w="25400" cap="flat">
                <a:solidFill>
                  <a:srgbClr val="000000"/>
                </a:solidFill>
                <a:prstDash val="solid"/>
                <a:miter lim="400000"/>
              </a:ln>
              <a:effectLst/>
            </p:spPr>
            <p:txBody>
              <a:bodyPr wrap="square" lIns="32145" tIns="32145" rIns="32145" bIns="32145" numCol="1" anchor="t">
                <a:noAutofit/>
              </a:bodyPr>
              <a:lstStyle/>
              <a:p>
                <a:pPr defTabSz="321457">
                  <a:defRPr sz="1200">
                    <a:latin typeface="Helvetica"/>
                    <a:ea typeface="Helvetica"/>
                    <a:cs typeface="Helvetica"/>
                    <a:sym typeface="Helvetica"/>
                  </a:defRPr>
                </a:pPr>
                <a:endParaRPr sz="844"/>
              </a:p>
            </p:txBody>
          </p:sp>
          <p:sp>
            <p:nvSpPr>
              <p:cNvPr id="157" name="Shape 157"/>
              <p:cNvSpPr/>
              <p:nvPr/>
            </p:nvSpPr>
            <p:spPr>
              <a:xfrm>
                <a:off x="6280331" y="433140"/>
                <a:ext cx="1" cy="427042"/>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58" name="Shape 158"/>
              <p:cNvSpPr/>
              <p:nvPr/>
            </p:nvSpPr>
            <p:spPr>
              <a:xfrm>
                <a:off x="9567" y="430561"/>
                <a:ext cx="1" cy="427043"/>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grpSp>
        <p:grpSp>
          <p:nvGrpSpPr>
            <p:cNvPr id="176" name="Group 176"/>
            <p:cNvGrpSpPr/>
            <p:nvPr/>
          </p:nvGrpSpPr>
          <p:grpSpPr>
            <a:xfrm>
              <a:off x="6283462" y="2672256"/>
              <a:ext cx="2454687" cy="2977130"/>
              <a:chOff x="-1" y="-1"/>
              <a:chExt cx="2454686" cy="2977129"/>
            </a:xfrm>
          </p:grpSpPr>
          <p:sp>
            <p:nvSpPr>
              <p:cNvPr id="160" name="Shape 160"/>
              <p:cNvSpPr/>
              <p:nvPr/>
            </p:nvSpPr>
            <p:spPr>
              <a:xfrm>
                <a:off x="1213053" y="454583"/>
                <a:ext cx="1" cy="427042"/>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grpSp>
            <p:nvGrpSpPr>
              <p:cNvPr id="163" name="Group 163"/>
              <p:cNvGrpSpPr/>
              <p:nvPr/>
            </p:nvGrpSpPr>
            <p:grpSpPr>
              <a:xfrm>
                <a:off x="-1" y="-1"/>
                <a:ext cx="2454686" cy="457201"/>
                <a:chOff x="-1" y="-1"/>
                <a:chExt cx="2454685" cy="457201"/>
              </a:xfrm>
            </p:grpSpPr>
            <p:sp>
              <p:nvSpPr>
                <p:cNvPr id="161" name="Shape 161"/>
                <p:cNvSpPr/>
                <p:nvPr/>
              </p:nvSpPr>
              <p:spPr>
                <a:xfrm>
                  <a:off x="200824" y="83728"/>
                  <a:ext cx="2015365" cy="2770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800"/>
                  </a:lvl1pPr>
                </a:lstStyle>
                <a:p>
                  <a:pPr lvl="0"/>
                  <a:r>
                    <a:rPr sz="1266"/>
                    <a:t>Secondary Sensors</a:t>
                  </a:r>
                </a:p>
              </p:txBody>
            </p:sp>
            <p:sp>
              <p:nvSpPr>
                <p:cNvPr id="162" name="Shape 162"/>
                <p:cNvSpPr/>
                <p:nvPr/>
              </p:nvSpPr>
              <p:spPr>
                <a:xfrm>
                  <a:off x="-1" y="-1"/>
                  <a:ext cx="2454685" cy="457201"/>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grpSp>
          <p:grpSp>
            <p:nvGrpSpPr>
              <p:cNvPr id="166" name="Group 166"/>
              <p:cNvGrpSpPr/>
              <p:nvPr/>
            </p:nvGrpSpPr>
            <p:grpSpPr>
              <a:xfrm>
                <a:off x="152516" y="881623"/>
                <a:ext cx="2159005" cy="419104"/>
                <a:chOff x="-1" y="-1"/>
                <a:chExt cx="2159004" cy="419103"/>
              </a:xfrm>
            </p:grpSpPr>
            <p:sp>
              <p:nvSpPr>
                <p:cNvPr id="164" name="Shape 164"/>
                <p:cNvSpPr/>
                <p:nvPr/>
              </p:nvSpPr>
              <p:spPr>
                <a:xfrm>
                  <a:off x="139434" y="58327"/>
                  <a:ext cx="1899095" cy="2770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800"/>
                  </a:lvl1pPr>
                </a:lstStyle>
                <a:p>
                  <a:pPr lvl="0"/>
                  <a:r>
                    <a:rPr sz="1266"/>
                    <a:t>Luminosity Sensor</a:t>
                  </a:r>
                </a:p>
              </p:txBody>
            </p:sp>
            <p:sp>
              <p:nvSpPr>
                <p:cNvPr id="165" name="Shape 165"/>
                <p:cNvSpPr/>
                <p:nvPr/>
              </p:nvSpPr>
              <p:spPr>
                <a:xfrm>
                  <a:off x="-1" y="-1"/>
                  <a:ext cx="2159004" cy="419103"/>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grpSp>
          <p:grpSp>
            <p:nvGrpSpPr>
              <p:cNvPr id="169" name="Group 169"/>
              <p:cNvGrpSpPr/>
              <p:nvPr/>
            </p:nvGrpSpPr>
            <p:grpSpPr>
              <a:xfrm>
                <a:off x="139816" y="1707124"/>
                <a:ext cx="2159005" cy="419103"/>
                <a:chOff x="0" y="0"/>
                <a:chExt cx="2159004" cy="419102"/>
              </a:xfrm>
            </p:grpSpPr>
            <p:sp>
              <p:nvSpPr>
                <p:cNvPr id="167" name="Shape 167"/>
                <p:cNvSpPr/>
                <p:nvPr/>
              </p:nvSpPr>
              <p:spPr>
                <a:xfrm>
                  <a:off x="329972" y="58328"/>
                  <a:ext cx="1481886" cy="2770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800"/>
                  </a:lvl1pPr>
                </a:lstStyle>
                <a:p>
                  <a:pPr lvl="0"/>
                  <a:r>
                    <a:rPr sz="1266"/>
                    <a:t>Magnetometer</a:t>
                  </a:r>
                </a:p>
              </p:txBody>
            </p:sp>
            <p:sp>
              <p:nvSpPr>
                <p:cNvPr id="168" name="Shape 168"/>
                <p:cNvSpPr/>
                <p:nvPr/>
              </p:nvSpPr>
              <p:spPr>
                <a:xfrm>
                  <a:off x="0" y="0"/>
                  <a:ext cx="2159004" cy="419102"/>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grpSp>
          <p:sp>
            <p:nvSpPr>
              <p:cNvPr id="170" name="Shape 170"/>
              <p:cNvSpPr/>
              <p:nvPr/>
            </p:nvSpPr>
            <p:spPr>
              <a:xfrm>
                <a:off x="1213053" y="1280083"/>
                <a:ext cx="1" cy="427042"/>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grpSp>
            <p:nvGrpSpPr>
              <p:cNvPr id="175" name="Group 175"/>
              <p:cNvGrpSpPr/>
              <p:nvPr/>
            </p:nvGrpSpPr>
            <p:grpSpPr>
              <a:xfrm>
                <a:off x="139817" y="2118283"/>
                <a:ext cx="2159006" cy="858845"/>
                <a:chOff x="0" y="0"/>
                <a:chExt cx="2159005" cy="858843"/>
              </a:xfrm>
            </p:grpSpPr>
            <p:grpSp>
              <p:nvGrpSpPr>
                <p:cNvPr id="173" name="Group 173"/>
                <p:cNvGrpSpPr/>
                <p:nvPr/>
              </p:nvGrpSpPr>
              <p:grpSpPr>
                <a:xfrm>
                  <a:off x="0" y="439740"/>
                  <a:ext cx="2159005" cy="419103"/>
                  <a:chOff x="0" y="0"/>
                  <a:chExt cx="2159004" cy="419102"/>
                </a:xfrm>
              </p:grpSpPr>
              <p:sp>
                <p:nvSpPr>
                  <p:cNvPr id="171" name="Shape 171"/>
                  <p:cNvSpPr/>
                  <p:nvPr/>
                </p:nvSpPr>
                <p:spPr>
                  <a:xfrm>
                    <a:off x="198641" y="58329"/>
                    <a:ext cx="1755463" cy="2770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800"/>
                    </a:lvl1pPr>
                  </a:lstStyle>
                  <a:p>
                    <a:pPr lvl="0"/>
                    <a:r>
                      <a:rPr sz="1266"/>
                      <a:t>ChronoDot Clock</a:t>
                    </a:r>
                  </a:p>
                </p:txBody>
              </p:sp>
              <p:sp>
                <p:nvSpPr>
                  <p:cNvPr id="172" name="Shape 172"/>
                  <p:cNvSpPr/>
                  <p:nvPr/>
                </p:nvSpPr>
                <p:spPr>
                  <a:xfrm>
                    <a:off x="0" y="0"/>
                    <a:ext cx="2159004" cy="419102"/>
                  </a:xfrm>
                  <a:prstGeom prst="rect">
                    <a:avLst/>
                  </a:prstGeom>
                  <a:noFill/>
                  <a:ln w="25400" cap="flat">
                    <a:solidFill>
                      <a:srgbClr val="85888D"/>
                    </a:solidFill>
                    <a:prstDash val="solid"/>
                    <a:miter lim="400000"/>
                  </a:ln>
                  <a:effectLst/>
                </p:spPr>
                <p:txBody>
                  <a:bodyPr wrap="square" lIns="0" tIns="0" rIns="0" bIns="0" numCol="1" anchor="ctr">
                    <a:noAutofit/>
                  </a:bodyPr>
                  <a:lstStyle/>
                  <a:p>
                    <a:pPr lvl="0">
                      <a:defRPr sz="2400"/>
                    </a:pPr>
                    <a:endParaRPr sz="1687"/>
                  </a:p>
                </p:txBody>
              </p:sp>
            </p:grpSp>
            <p:sp>
              <p:nvSpPr>
                <p:cNvPr id="174" name="Shape 174"/>
                <p:cNvSpPr/>
                <p:nvPr/>
              </p:nvSpPr>
              <p:spPr>
                <a:xfrm>
                  <a:off x="1073236" y="0"/>
                  <a:ext cx="1" cy="427041"/>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endParaRPr sz="1687"/>
                </a:p>
              </p:txBody>
            </p:sp>
          </p:grpSp>
        </p:grpSp>
      </p:grpSp>
    </p:spTree>
    <p:extLst>
      <p:ext uri="{BB962C8B-B14F-4D97-AF65-F5344CB8AC3E}">
        <p14:creationId xmlns:p14="http://schemas.microsoft.com/office/powerpoint/2010/main" val="2788265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nvSpPr>
        <p:spPr>
          <a:xfrm>
            <a:off x="2743198" y="6477000"/>
            <a:ext cx="3657604"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914400">
              <a:defRPr sz="1400">
                <a:latin typeface="Arial"/>
                <a:ea typeface="Arial"/>
                <a:cs typeface="Arial"/>
                <a:sym typeface="Arial"/>
              </a:defRPr>
            </a:lvl1pPr>
          </a:lstStyle>
          <a:p>
            <a:pPr lvl="0" algn="ctr">
              <a:defRPr sz="1800"/>
            </a:pPr>
            <a:r>
              <a:rPr sz="984" dirty="0" err="1"/>
              <a:t>CanSat</a:t>
            </a:r>
            <a:r>
              <a:rPr sz="984" dirty="0"/>
              <a:t> 2015 CDR:  Team 4996 (Phoenix)</a:t>
            </a:r>
          </a:p>
        </p:txBody>
      </p:sp>
      <p:pic>
        <p:nvPicPr>
          <p:cNvPr id="180" name="image3.jpeg" descr="C:\Users\Rocket Rob\Desktop\club logo\Club Logo small wide.jpg"/>
          <p:cNvPicPr/>
          <p:nvPr/>
        </p:nvPicPr>
        <p:blipFill>
          <a:blip r:embed="rId2">
            <a:extLst/>
          </a:blip>
          <a:stretch>
            <a:fillRect/>
          </a:stretch>
        </p:blipFill>
        <p:spPr>
          <a:xfrm>
            <a:off x="-2" y="-2"/>
            <a:ext cx="1828803" cy="914402"/>
          </a:xfrm>
          <a:prstGeom prst="rect">
            <a:avLst/>
          </a:prstGeom>
          <a:ln w="12700">
            <a:miter lim="400000"/>
          </a:ln>
        </p:spPr>
      </p:pic>
      <p:sp>
        <p:nvSpPr>
          <p:cNvPr id="181" name="Shape 181"/>
          <p:cNvSpPr>
            <a:spLocks noGrp="1"/>
          </p:cNvSpPr>
          <p:nvPr>
            <p:ph type="title"/>
          </p:nvPr>
        </p:nvSpPr>
        <p:spPr>
          <a:xfrm>
            <a:off x="1600198" y="76200"/>
            <a:ext cx="5943604" cy="838200"/>
          </a:xfrm>
          <a:prstGeom prst="rect">
            <a:avLst/>
          </a:prstGeom>
        </p:spPr>
        <p:txBody>
          <a:bodyPr vert="horz" wrap="square" lIns="0" tIns="0" rIns="0" bIns="0" numCol="1" anchor="ctr" anchorCtr="0" compatLnSpc="1">
            <a:prstTxWarp prst="textNoShape">
              <a:avLst/>
            </a:prstTxWarp>
            <a:normAutofit/>
          </a:bodyPr>
          <a:lstStyle/>
          <a:p>
            <a:pPr lvl="0">
              <a:defRPr sz="1800" b="0">
                <a:solidFill>
                  <a:srgbClr val="000000"/>
                </a:solidFill>
              </a:defRPr>
            </a:pPr>
            <a:r>
              <a:rPr sz="2391">
                <a:solidFill>
                  <a:srgbClr val="333399"/>
                </a:solidFill>
              </a:rPr>
              <a:t>Sensor Subsystem Overview</a:t>
            </a:r>
          </a:p>
        </p:txBody>
      </p:sp>
      <p:sp>
        <p:nvSpPr>
          <p:cNvPr id="182" name="Shape 182"/>
          <p:cNvSpPr>
            <a:spLocks noGrp="1"/>
          </p:cNvSpPr>
          <p:nvPr>
            <p:ph type="sldNum" sz="quarter" idx="4294967295"/>
          </p:nvPr>
        </p:nvSpPr>
        <p:spPr>
          <a:xfrm>
            <a:off x="8001000" y="6461124"/>
            <a:ext cx="685801" cy="138786"/>
          </a:xfrm>
          <a:prstGeom prst="rect">
            <a:avLst/>
          </a:prstGeom>
          <a:extLst>
            <a:ext uri="{C572A759-6A51-4108-AA02-DFA0A04FC94B}">
              <ma14:wrappingTextBoxFlag xmlns="" xmlns:ma14="http://schemas.microsoft.com/office/mac/drawingml/2011/main" val="1"/>
            </a:ext>
          </a:extLst>
        </p:spPr>
        <p:txBody>
          <a:bodyPr lIns="0" tIns="0" rIns="0" bIns="0">
            <a:normAutofit lnSpcReduction="10000"/>
          </a:bodyPr>
          <a:lstStyle/>
          <a:p>
            <a:pPr lvl="0">
              <a:defRPr sz="1800"/>
            </a:pPr>
            <a:fld id="{86CB4B4D-7CA3-9044-876B-883B54F8677D}" type="slidenum">
              <a:rPr sz="984"/>
              <a:t>19</a:t>
            </a:fld>
            <a:endParaRPr sz="984"/>
          </a:p>
        </p:txBody>
      </p:sp>
      <p:sp>
        <p:nvSpPr>
          <p:cNvPr id="183" name="Shape 183"/>
          <p:cNvSpPr/>
          <p:nvPr/>
        </p:nvSpPr>
        <p:spPr>
          <a:xfrm>
            <a:off x="228598" y="6477000"/>
            <a:ext cx="2286004"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lgn="l" defTabSz="914400">
              <a:defRPr sz="1400">
                <a:latin typeface="Arial"/>
                <a:ea typeface="Arial"/>
                <a:cs typeface="Arial"/>
                <a:sym typeface="Arial"/>
              </a:defRPr>
            </a:lvl1pPr>
          </a:lstStyle>
          <a:p>
            <a:pPr lvl="0">
              <a:defRPr sz="1800"/>
            </a:pPr>
            <a:r>
              <a:rPr sz="984"/>
              <a:t>Presenter: Maria F. Caceres</a:t>
            </a:r>
          </a:p>
        </p:txBody>
      </p:sp>
      <p:sp>
        <p:nvSpPr>
          <p:cNvPr id="184" name="Shape 184"/>
          <p:cNvSpPr/>
          <p:nvPr/>
        </p:nvSpPr>
        <p:spPr>
          <a:xfrm>
            <a:off x="8349854" y="76795"/>
            <a:ext cx="533401" cy="457201"/>
          </a:xfrm>
          <a:prstGeom prst="star5">
            <a:avLst>
              <a:gd name="adj" fmla="val 19098"/>
              <a:gd name="hf" fmla="val 105146"/>
              <a:gd name="vf" fmla="val 110557"/>
            </a:avLst>
          </a:prstGeom>
          <a:solidFill>
            <a:srgbClr val="BBE0E3"/>
          </a:solidFill>
          <a:ln w="25400">
            <a:solidFill>
              <a:srgbClr val="88A3A6"/>
            </a:solidFill>
          </a:ln>
        </p:spPr>
        <p:txBody>
          <a:bodyPr lIns="0" tIns="0" rIns="0" bIns="0" anchor="ctr"/>
          <a:lstStyle/>
          <a:p>
            <a:pPr defTabSz="642915">
              <a:defRPr sz="2400">
                <a:solidFill>
                  <a:srgbClr val="FFFFFF"/>
                </a:solidFill>
                <a:latin typeface="Arial"/>
                <a:ea typeface="Arial"/>
                <a:cs typeface="Arial"/>
                <a:sym typeface="Arial"/>
              </a:defRPr>
            </a:pPr>
            <a:endParaRPr sz="1687"/>
          </a:p>
        </p:txBody>
      </p:sp>
      <p:graphicFrame>
        <p:nvGraphicFramePr>
          <p:cNvPr id="185" name="Table 185"/>
          <p:cNvGraphicFramePr/>
          <p:nvPr/>
        </p:nvGraphicFramePr>
        <p:xfrm>
          <a:off x="228600" y="1348383"/>
          <a:ext cx="8686799" cy="4421392"/>
        </p:xfrm>
        <a:graphic>
          <a:graphicData uri="http://schemas.openxmlformats.org/drawingml/2006/table">
            <a:tbl>
              <a:tblPr/>
              <a:tblGrid>
                <a:gridCol w="2209799">
                  <a:extLst>
                    <a:ext uri="{9D8B030D-6E8A-4147-A177-3AD203B41FA5}">
                      <a16:colId xmlns:a16="http://schemas.microsoft.com/office/drawing/2014/main" val="20000"/>
                    </a:ext>
                  </a:extLst>
                </a:gridCol>
                <a:gridCol w="1695450">
                  <a:extLst>
                    <a:ext uri="{9D8B030D-6E8A-4147-A177-3AD203B41FA5}">
                      <a16:colId xmlns:a16="http://schemas.microsoft.com/office/drawing/2014/main" val="20001"/>
                    </a:ext>
                  </a:extLst>
                </a:gridCol>
                <a:gridCol w="3267075">
                  <a:extLst>
                    <a:ext uri="{9D8B030D-6E8A-4147-A177-3AD203B41FA5}">
                      <a16:colId xmlns:a16="http://schemas.microsoft.com/office/drawing/2014/main" val="20002"/>
                    </a:ext>
                  </a:extLst>
                </a:gridCol>
                <a:gridCol w="1514475">
                  <a:extLst>
                    <a:ext uri="{9D8B030D-6E8A-4147-A177-3AD203B41FA5}">
                      <a16:colId xmlns:a16="http://schemas.microsoft.com/office/drawing/2014/main" val="20003"/>
                    </a:ext>
                  </a:extLst>
                </a:gridCol>
              </a:tblGrid>
              <a:tr h="647075">
                <a:tc>
                  <a:txBody>
                    <a:bodyPr/>
                    <a:lstStyle/>
                    <a:p>
                      <a:pPr lvl="0" algn="ctr">
                        <a:defRPr sz="1800"/>
                      </a:pPr>
                      <a:r>
                        <a:rPr sz="1400" b="1">
                          <a:latin typeface="Helvetica"/>
                          <a:ea typeface="Helvetica"/>
                          <a:cs typeface="Helvetica"/>
                          <a:sym typeface="Helvetica"/>
                        </a:rPr>
                        <a:t>Sensors</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tc>
                  <a:txBody>
                    <a:bodyPr/>
                    <a:lstStyle/>
                    <a:p>
                      <a:pPr lvl="0" algn="ctr">
                        <a:defRPr sz="1800"/>
                      </a:pPr>
                      <a:r>
                        <a:rPr sz="1400" b="1">
                          <a:latin typeface="Helvetica"/>
                          <a:ea typeface="Helvetica"/>
                          <a:cs typeface="Helvetica"/>
                          <a:sym typeface="Helvetica"/>
                        </a:rPr>
                        <a:t>Model </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tc>
                  <a:txBody>
                    <a:bodyPr/>
                    <a:lstStyle/>
                    <a:p>
                      <a:pPr lvl="0" algn="ctr">
                        <a:defRPr sz="1800"/>
                      </a:pPr>
                      <a:r>
                        <a:rPr sz="1400" b="1">
                          <a:latin typeface="Helvetica"/>
                          <a:ea typeface="Helvetica"/>
                          <a:cs typeface="Helvetica"/>
                          <a:sym typeface="Helvetica"/>
                        </a:rPr>
                        <a:t>Description</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tc>
                  <a:txBody>
                    <a:bodyPr/>
                    <a:lstStyle/>
                    <a:p>
                      <a:pPr lvl="0" algn="ctr">
                        <a:defRPr sz="1800"/>
                      </a:pPr>
                      <a:r>
                        <a:rPr sz="1400" b="1">
                          <a:latin typeface="Helvetica"/>
                          <a:ea typeface="Helvetica"/>
                          <a:cs typeface="Helvetica"/>
                          <a:sym typeface="Helvetica"/>
                        </a:rPr>
                        <a:t>Placement Location</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extLst>
                  <a:ext uri="{0D108BD9-81ED-4DB2-BD59-A6C34878D82A}">
                    <a16:rowId xmlns:a16="http://schemas.microsoft.com/office/drawing/2014/main" val="10000"/>
                  </a:ext>
                </a:extLst>
              </a:tr>
              <a:tr h="585693">
                <a:tc>
                  <a:txBody>
                    <a:bodyPr/>
                    <a:lstStyle/>
                    <a:p>
                      <a:pPr lvl="0" algn="ctr">
                        <a:defRPr sz="1800"/>
                      </a:pPr>
                      <a:r>
                        <a:rPr sz="1100">
                          <a:latin typeface="Helvetica"/>
                          <a:ea typeface="Helvetica"/>
                          <a:cs typeface="Helvetica"/>
                          <a:sym typeface="Helvetica"/>
                        </a:rPr>
                        <a:t>Altitude Sensor</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tc>
                  <a:txBody>
                    <a:bodyPr/>
                    <a:lstStyle/>
                    <a:p>
                      <a:pPr lvl="0" algn="ctr">
                        <a:defRPr sz="1800"/>
                      </a:pPr>
                      <a:r>
                        <a:rPr sz="1100">
                          <a:latin typeface="Helvetica"/>
                          <a:ea typeface="Helvetica"/>
                          <a:cs typeface="Helvetica"/>
                          <a:sym typeface="Helvetica"/>
                        </a:rPr>
                        <a:t>BMP180</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tc>
                  <a:txBody>
                    <a:bodyPr/>
                    <a:lstStyle/>
                    <a:p>
                      <a:pPr lvl="0" algn="l">
                        <a:defRPr sz="1800"/>
                      </a:pPr>
                      <a:r>
                        <a:rPr sz="1000">
                          <a:latin typeface="Helvetica"/>
                          <a:ea typeface="Helvetica"/>
                          <a:cs typeface="Helvetica"/>
                          <a:sym typeface="Helvetica"/>
                        </a:rPr>
                        <a:t>Provides barometric (altitude derived from barometric measurements) and inside temperature measurements</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tc>
                  <a:txBody>
                    <a:bodyPr/>
                    <a:lstStyle/>
                    <a:p>
                      <a:pPr lvl="0" algn="ctr">
                        <a:defRPr sz="1800"/>
                      </a:pPr>
                      <a:r>
                        <a:rPr sz="1000">
                          <a:latin typeface="Helvetica"/>
                          <a:ea typeface="Helvetica"/>
                          <a:cs typeface="Helvetica"/>
                          <a:sym typeface="Helvetica"/>
                        </a:rPr>
                        <a:t>Payload</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extLst>
                  <a:ext uri="{0D108BD9-81ED-4DB2-BD59-A6C34878D82A}">
                    <a16:rowId xmlns:a16="http://schemas.microsoft.com/office/drawing/2014/main" val="10001"/>
                  </a:ext>
                </a:extLst>
              </a:tr>
              <a:tr h="585693">
                <a:tc>
                  <a:txBody>
                    <a:bodyPr/>
                    <a:lstStyle/>
                    <a:p>
                      <a:pPr lvl="0" algn="ctr">
                        <a:defRPr sz="1800"/>
                      </a:pPr>
                      <a:r>
                        <a:rPr sz="1000">
                          <a:latin typeface="Helvetica"/>
                          <a:ea typeface="Helvetica"/>
                          <a:cs typeface="Helvetica"/>
                          <a:sym typeface="Helvetica"/>
                        </a:rPr>
                        <a:t>Temperature Sensor</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tc>
                  <a:txBody>
                    <a:bodyPr/>
                    <a:lstStyle/>
                    <a:p>
                      <a:pPr lvl="0" algn="ctr">
                        <a:defRPr sz="1800"/>
                      </a:pPr>
                      <a:r>
                        <a:rPr sz="1000">
                          <a:latin typeface="Helvetica"/>
                          <a:ea typeface="Helvetica"/>
                          <a:cs typeface="Helvetica"/>
                          <a:sym typeface="Helvetica"/>
                        </a:rPr>
                        <a:t>TMP36</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tc>
                  <a:txBody>
                    <a:bodyPr/>
                    <a:lstStyle/>
                    <a:p>
                      <a:pPr lvl="0" algn="l">
                        <a:defRPr sz="1800"/>
                      </a:pPr>
                      <a:r>
                        <a:rPr sz="1000">
                          <a:latin typeface="Helvetica"/>
                          <a:ea typeface="Helvetica"/>
                          <a:cs typeface="Helvetica"/>
                          <a:sym typeface="Helvetica"/>
                        </a:rPr>
                        <a:t>Provides the outside temperature measurement.</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tc>
                  <a:txBody>
                    <a:bodyPr/>
                    <a:lstStyle/>
                    <a:p>
                      <a:pPr lvl="0" algn="ctr">
                        <a:defRPr sz="1800"/>
                      </a:pPr>
                      <a:r>
                        <a:rPr sz="1000">
                          <a:latin typeface="Helvetica"/>
                          <a:ea typeface="Helvetica"/>
                          <a:cs typeface="Helvetica"/>
                          <a:sym typeface="Helvetica"/>
                        </a:rPr>
                        <a:t>Payload</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extLst>
                  <a:ext uri="{0D108BD9-81ED-4DB2-BD59-A6C34878D82A}">
                    <a16:rowId xmlns:a16="http://schemas.microsoft.com/office/drawing/2014/main" val="10002"/>
                  </a:ext>
                </a:extLst>
              </a:tr>
              <a:tr h="585693">
                <a:tc>
                  <a:txBody>
                    <a:bodyPr/>
                    <a:lstStyle/>
                    <a:p>
                      <a:pPr lvl="0" algn="ctr">
                        <a:defRPr sz="1800"/>
                      </a:pPr>
                      <a:r>
                        <a:rPr sz="1000">
                          <a:latin typeface="Helvetica"/>
                          <a:ea typeface="Helvetica"/>
                          <a:cs typeface="Helvetica"/>
                          <a:sym typeface="Helvetica"/>
                        </a:rPr>
                        <a:t>3-Axis Accelerometer + Magnetometer Sensor</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tc>
                  <a:txBody>
                    <a:bodyPr/>
                    <a:lstStyle/>
                    <a:p>
                      <a:pPr lvl="0" algn="ctr">
                        <a:defRPr sz="1800"/>
                      </a:pPr>
                      <a:r>
                        <a:rPr sz="1000">
                          <a:latin typeface="Helvetica"/>
                          <a:ea typeface="Helvetica"/>
                          <a:cs typeface="Helvetica"/>
                          <a:sym typeface="Helvetica"/>
                        </a:rPr>
                        <a:t>LSM303</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tc>
                  <a:txBody>
                    <a:bodyPr/>
                    <a:lstStyle/>
                    <a:p>
                      <a:pPr lvl="0" algn="l">
                        <a:defRPr sz="1800"/>
                      </a:pPr>
                      <a:r>
                        <a:rPr sz="1000">
                          <a:latin typeface="Helvetica"/>
                          <a:ea typeface="Helvetica"/>
                          <a:cs typeface="Helvetica"/>
                          <a:sym typeface="Helvetica"/>
                        </a:rPr>
                        <a:t>The 3-axis accelerometer measures stability and angle of descent (objective), while the magnetometer measures magnetic field (in our case, North).</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miter lim="400000"/>
                    </a:lnB>
                    <a:solidFill>
                      <a:srgbClr val="E7E7E7"/>
                    </a:solidFill>
                  </a:tcPr>
                </a:tc>
                <a:tc>
                  <a:txBody>
                    <a:bodyPr/>
                    <a:lstStyle/>
                    <a:p>
                      <a:pPr lvl="0" algn="ctr">
                        <a:defRPr sz="1800"/>
                      </a:pPr>
                      <a:r>
                        <a:rPr sz="1000">
                          <a:latin typeface="Helvetica"/>
                          <a:ea typeface="Helvetica"/>
                          <a:cs typeface="Helvetica"/>
                          <a:sym typeface="Helvetica"/>
                        </a:rPr>
                        <a:t>Payload</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extLst>
                  <a:ext uri="{0D108BD9-81ED-4DB2-BD59-A6C34878D82A}">
                    <a16:rowId xmlns:a16="http://schemas.microsoft.com/office/drawing/2014/main" val="10003"/>
                  </a:ext>
                </a:extLst>
              </a:tr>
              <a:tr h="585693">
                <a:tc>
                  <a:txBody>
                    <a:bodyPr/>
                    <a:lstStyle/>
                    <a:p>
                      <a:pPr lvl="0" algn="ctr">
                        <a:defRPr sz="1800"/>
                      </a:pPr>
                      <a:r>
                        <a:rPr sz="1000">
                          <a:latin typeface="Helvetica"/>
                          <a:ea typeface="Helvetica"/>
                          <a:cs typeface="Helvetica"/>
                          <a:sym typeface="Helvetica"/>
                        </a:rPr>
                        <a:t>Camera</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tc>
                  <a:txBody>
                    <a:bodyPr/>
                    <a:lstStyle/>
                    <a:p>
                      <a:pPr lvl="0" algn="ctr">
                        <a:defRPr sz="1800"/>
                      </a:pPr>
                      <a:r>
                        <a:rPr sz="1000">
                          <a:latin typeface="Helvetica"/>
                          <a:ea typeface="Helvetica"/>
                          <a:cs typeface="Helvetica"/>
                          <a:sym typeface="Helvetica"/>
                        </a:rPr>
                        <a:t>Spycrushers Keychain Camera</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tc>
                  <a:txBody>
                    <a:bodyPr/>
                    <a:lstStyle/>
                    <a:p>
                      <a:pPr lvl="0" algn="l">
                        <a:defRPr sz="1800"/>
                      </a:pPr>
                      <a:r>
                        <a:rPr sz="1000">
                          <a:latin typeface="Helvetica"/>
                          <a:ea typeface="Helvetica"/>
                          <a:cs typeface="Helvetica"/>
                          <a:sym typeface="Helvetica"/>
                        </a:rPr>
                        <a:t>This camera comes with a time stamp and will record a video during descent.</a:t>
                      </a:r>
                    </a:p>
                  </a:txBody>
                  <a:tcPr marL="44648" marR="44648" marT="44648" marB="44648" anchor="ctr" horzOverflow="overflow">
                    <a:lnL w="12700">
                      <a:solidFill>
                        <a:srgbClr val="000000"/>
                      </a:solidFill>
                      <a:round/>
                    </a:lnL>
                    <a:lnR w="12700">
                      <a:solidFill>
                        <a:srgbClr val="000000"/>
                      </a:solidFill>
                      <a:round/>
                    </a:lnR>
                    <a:lnT w="12700">
                      <a:solidFill>
                        <a:srgbClr val="000000"/>
                      </a:solidFill>
                      <a:miter lim="400000"/>
                    </a:lnT>
                    <a:lnB w="12700">
                      <a:solidFill>
                        <a:srgbClr val="000000"/>
                      </a:solidFill>
                      <a:miter lim="400000"/>
                    </a:lnB>
                    <a:noFill/>
                  </a:tcPr>
                </a:tc>
                <a:tc>
                  <a:txBody>
                    <a:bodyPr/>
                    <a:lstStyle/>
                    <a:p>
                      <a:pPr lvl="0" algn="ctr">
                        <a:defRPr sz="1800"/>
                      </a:pPr>
                      <a:r>
                        <a:rPr sz="1000">
                          <a:latin typeface="Helvetica"/>
                          <a:ea typeface="Helvetica"/>
                          <a:cs typeface="Helvetica"/>
                          <a:sym typeface="Helvetica"/>
                        </a:rPr>
                        <a:t>Payload</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extLst>
                  <a:ext uri="{0D108BD9-81ED-4DB2-BD59-A6C34878D82A}">
                    <a16:rowId xmlns:a16="http://schemas.microsoft.com/office/drawing/2014/main" val="10004"/>
                  </a:ext>
                </a:extLst>
              </a:tr>
              <a:tr h="585693">
                <a:tc>
                  <a:txBody>
                    <a:bodyPr/>
                    <a:lstStyle/>
                    <a:p>
                      <a:pPr lvl="0" algn="ctr">
                        <a:defRPr sz="1800"/>
                      </a:pPr>
                      <a:r>
                        <a:rPr sz="1000">
                          <a:latin typeface="Helvetica"/>
                          <a:ea typeface="Helvetica"/>
                          <a:cs typeface="Helvetica"/>
                          <a:sym typeface="Helvetica"/>
                        </a:rPr>
                        <a:t>Luminosity Sensor</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tc>
                  <a:txBody>
                    <a:bodyPr/>
                    <a:lstStyle/>
                    <a:p>
                      <a:pPr lvl="0" algn="ctr">
                        <a:defRPr sz="1800"/>
                      </a:pPr>
                      <a:r>
                        <a:rPr sz="1000">
                          <a:latin typeface="Helvetica"/>
                          <a:ea typeface="Helvetica"/>
                          <a:cs typeface="Helvetica"/>
                          <a:sym typeface="Helvetica"/>
                        </a:rPr>
                        <a:t>TSL2591</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tc>
                  <a:txBody>
                    <a:bodyPr/>
                    <a:lstStyle/>
                    <a:p>
                      <a:pPr lvl="0" algn="ctr">
                        <a:defRPr sz="1800"/>
                      </a:pPr>
                      <a:r>
                        <a:rPr sz="1000">
                          <a:latin typeface="Helvetica"/>
                          <a:ea typeface="Helvetica"/>
                          <a:cs typeface="Helvetica"/>
                          <a:sym typeface="Helvetica"/>
                        </a:rPr>
                        <a:t>Its precision allows for exact lux calculations that would come in handy for the flight software.</a:t>
                      </a:r>
                    </a:p>
                  </a:txBody>
                  <a:tcPr marL="32147" marR="32147" marT="32147" marB="32147" anchor="ctr" horzOverflow="overflow">
                    <a:lnL w="12700">
                      <a:solidFill>
                        <a:srgbClr val="000000"/>
                      </a:solidFill>
                      <a:round/>
                    </a:lnL>
                    <a:lnR w="12700">
                      <a:solidFill>
                        <a:srgbClr val="000000"/>
                      </a:solidFill>
                      <a:round/>
                    </a:lnR>
                    <a:lnT w="12700">
                      <a:solidFill>
                        <a:srgbClr val="000000"/>
                      </a:solidFill>
                      <a:miter lim="400000"/>
                    </a:lnT>
                    <a:lnB w="12700">
                      <a:solidFill>
                        <a:srgbClr val="000000"/>
                      </a:solidFill>
                      <a:miter lim="400000"/>
                    </a:lnB>
                    <a:solidFill>
                      <a:srgbClr val="E7E7E7"/>
                    </a:solidFill>
                  </a:tcPr>
                </a:tc>
                <a:tc>
                  <a:txBody>
                    <a:bodyPr/>
                    <a:lstStyle/>
                    <a:p>
                      <a:pPr lvl="0" algn="ctr">
                        <a:defRPr sz="1800"/>
                      </a:pPr>
                      <a:r>
                        <a:rPr sz="1000">
                          <a:latin typeface="Helvetica"/>
                          <a:ea typeface="Helvetica"/>
                          <a:cs typeface="Helvetica"/>
                          <a:sym typeface="Helvetica"/>
                        </a:rPr>
                        <a:t>Payload</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E7E7E7"/>
                    </a:solidFill>
                  </a:tcPr>
                </a:tc>
                <a:extLst>
                  <a:ext uri="{0D108BD9-81ED-4DB2-BD59-A6C34878D82A}">
                    <a16:rowId xmlns:a16="http://schemas.microsoft.com/office/drawing/2014/main" val="10005"/>
                  </a:ext>
                </a:extLst>
              </a:tr>
              <a:tr h="671513">
                <a:tc>
                  <a:txBody>
                    <a:bodyPr/>
                    <a:lstStyle/>
                    <a:p>
                      <a:pPr lvl="0" algn="ctr">
                        <a:defRPr sz="1800"/>
                      </a:pPr>
                      <a:r>
                        <a:rPr sz="1000">
                          <a:latin typeface="Helvetica"/>
                          <a:ea typeface="Helvetica"/>
                          <a:cs typeface="Helvetica"/>
                          <a:sym typeface="Helvetica"/>
                        </a:rPr>
                        <a:t>Clock</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tc>
                  <a:txBody>
                    <a:bodyPr/>
                    <a:lstStyle/>
                    <a:p>
                      <a:pPr lvl="0" algn="ctr">
                        <a:defRPr sz="1800"/>
                      </a:pPr>
                      <a:r>
                        <a:rPr sz="1000">
                          <a:latin typeface="Helvetica"/>
                          <a:ea typeface="Helvetica"/>
                          <a:cs typeface="Helvetica"/>
                          <a:sym typeface="Helvetica"/>
                        </a:rPr>
                        <a:t>ChronoDot Clock</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tc>
                  <a:txBody>
                    <a:bodyPr/>
                    <a:lstStyle/>
                    <a:p>
                      <a:pPr lvl="0" algn="l">
                        <a:lnSpc>
                          <a:spcPts val="3400"/>
                        </a:lnSpc>
                        <a:defRPr sz="1800"/>
                      </a:pPr>
                      <a:r>
                        <a:rPr sz="900">
                          <a:latin typeface="Lucida Grande"/>
                          <a:ea typeface="Lucida Grande"/>
                          <a:cs typeface="Lucida Grande"/>
                          <a:sym typeface="Lucida Grande"/>
                        </a:rPr>
                        <a:t>The Chronodot is an extremely accurate clock that would be used as our mission time recorder in case of a reset.</a:t>
                      </a:r>
                    </a:p>
                  </a:txBody>
                  <a:tcPr marL="32147" marR="32147" marT="32147" marB="32147" anchor="ctr" horzOverflow="overflow">
                    <a:lnL w="12700">
                      <a:solidFill>
                        <a:srgbClr val="000000"/>
                      </a:solidFill>
                      <a:round/>
                    </a:lnL>
                    <a:lnR w="12700">
                      <a:solidFill>
                        <a:srgbClr val="000000"/>
                      </a:solidFill>
                      <a:round/>
                    </a:lnR>
                    <a:lnT w="12700">
                      <a:solidFill>
                        <a:srgbClr val="000000"/>
                      </a:solidFill>
                      <a:miter lim="400000"/>
                    </a:lnT>
                    <a:lnB w="12700">
                      <a:solidFill>
                        <a:srgbClr val="000000"/>
                      </a:solidFill>
                      <a:round/>
                    </a:lnB>
                    <a:noFill/>
                  </a:tcPr>
                </a:tc>
                <a:tc>
                  <a:txBody>
                    <a:bodyPr/>
                    <a:lstStyle/>
                    <a:p>
                      <a:pPr lvl="0" algn="ctr">
                        <a:defRPr sz="1800"/>
                      </a:pPr>
                      <a:r>
                        <a:rPr sz="1000">
                          <a:latin typeface="Helvetica"/>
                          <a:ea typeface="Helvetica"/>
                          <a:cs typeface="Helvetica"/>
                          <a:sym typeface="Helvetica"/>
                        </a:rPr>
                        <a:t>Payload</a:t>
                      </a:r>
                    </a:p>
                  </a:txBody>
                  <a:tcPr marL="32147" marR="32147" marT="32147" marB="32147"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86338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algn="ctr" eaLnBrk="1" hangingPunct="1"/>
            <a:r>
              <a:rPr lang="en-US" dirty="0"/>
              <a:t>     Presentation Outline</a:t>
            </a:r>
          </a:p>
        </p:txBody>
      </p:sp>
      <p:sp>
        <p:nvSpPr>
          <p:cNvPr id="5" name="Content Placeholder 4"/>
          <p:cNvSpPr>
            <a:spLocks noGrp="1"/>
          </p:cNvSpPr>
          <p:nvPr>
            <p:ph idx="1"/>
          </p:nvPr>
        </p:nvSpPr>
        <p:spPr/>
        <p:txBody>
          <a:bodyPr/>
          <a:lstStyle/>
          <a:p>
            <a:pPr marL="514350" lvl="0" indent="-514350">
              <a:buFontTx/>
              <a:buAutoNum type="romanUcPeriod"/>
            </a:pPr>
            <a:r>
              <a:rPr lang="en-US" sz="1800" dirty="0">
                <a:solidFill>
                  <a:srgbClr val="000000"/>
                </a:solidFill>
              </a:rPr>
              <a:t>Introduction – </a:t>
            </a:r>
            <a:r>
              <a:rPr lang="en-US" sz="1800" dirty="0">
                <a:solidFill>
                  <a:srgbClr val="FF0000"/>
                </a:solidFill>
              </a:rPr>
              <a:t>Ruben Perez</a:t>
            </a:r>
          </a:p>
          <a:p>
            <a:pPr marL="514350" lvl="0" indent="-514350">
              <a:buFontTx/>
              <a:buAutoNum type="romanUcPeriod"/>
            </a:pPr>
            <a:r>
              <a:rPr lang="en-US" sz="1800" dirty="0">
                <a:solidFill>
                  <a:srgbClr val="000000"/>
                </a:solidFill>
              </a:rPr>
              <a:t>System Overview  – </a:t>
            </a:r>
            <a:r>
              <a:rPr lang="en-US" sz="1800" dirty="0">
                <a:solidFill>
                  <a:srgbClr val="FF0000"/>
                </a:solidFill>
              </a:rPr>
              <a:t>Ruben Perez</a:t>
            </a:r>
          </a:p>
          <a:p>
            <a:pPr marL="514350" lvl="0" indent="-514350">
              <a:buFontTx/>
              <a:buAutoNum type="romanUcPeriod"/>
            </a:pPr>
            <a:r>
              <a:rPr lang="en-US" sz="1800" dirty="0">
                <a:solidFill>
                  <a:srgbClr val="000000"/>
                </a:solidFill>
              </a:rPr>
              <a:t>Sensor Subsystem – </a:t>
            </a:r>
            <a:r>
              <a:rPr lang="en-US" sz="1800" dirty="0">
                <a:solidFill>
                  <a:srgbClr val="FF0000"/>
                </a:solidFill>
              </a:rPr>
              <a:t>Maria F. Caceres</a:t>
            </a:r>
            <a:r>
              <a:rPr lang="en-US" sz="1800" dirty="0">
                <a:solidFill>
                  <a:srgbClr val="000000"/>
                </a:solidFill>
              </a:rPr>
              <a:t>	</a:t>
            </a:r>
            <a:endParaRPr lang="en-US" sz="1800" dirty="0">
              <a:solidFill>
                <a:srgbClr val="FF0000"/>
              </a:solidFill>
            </a:endParaRPr>
          </a:p>
          <a:p>
            <a:pPr marL="514350" lvl="0" indent="-514350">
              <a:buFontTx/>
              <a:buAutoNum type="romanUcPeriod"/>
            </a:pPr>
            <a:r>
              <a:rPr lang="en-US" sz="1800" dirty="0">
                <a:solidFill>
                  <a:srgbClr val="000000"/>
                </a:solidFill>
              </a:rPr>
              <a:t>Descent Control Design– </a:t>
            </a:r>
            <a:r>
              <a:rPr lang="en-US" sz="1800" dirty="0">
                <a:solidFill>
                  <a:srgbClr val="FF0000"/>
                </a:solidFill>
              </a:rPr>
              <a:t>Patrick Guillaume </a:t>
            </a:r>
          </a:p>
          <a:p>
            <a:pPr marL="514350" lvl="0" indent="-514350">
              <a:buFontTx/>
              <a:buAutoNum type="romanUcPeriod"/>
            </a:pPr>
            <a:r>
              <a:rPr lang="en-US" sz="1800" dirty="0">
                <a:solidFill>
                  <a:srgbClr val="000000"/>
                </a:solidFill>
              </a:rPr>
              <a:t>Mechanical Subsystem Design – </a:t>
            </a:r>
            <a:r>
              <a:rPr lang="en-US" sz="1800" dirty="0">
                <a:solidFill>
                  <a:srgbClr val="FF0000"/>
                </a:solidFill>
              </a:rPr>
              <a:t>Majlinda Malellari</a:t>
            </a:r>
          </a:p>
          <a:p>
            <a:pPr marL="514350" lvl="0" indent="-514350">
              <a:buFontTx/>
              <a:buAutoNum type="romanUcPeriod"/>
            </a:pPr>
            <a:r>
              <a:rPr lang="en-US" sz="1800" dirty="0">
                <a:solidFill>
                  <a:srgbClr val="000000"/>
                </a:solidFill>
              </a:rPr>
              <a:t>Communications &amp; Data Handling Subsystem Design – </a:t>
            </a:r>
            <a:r>
              <a:rPr lang="en-US" sz="1800" dirty="0">
                <a:solidFill>
                  <a:srgbClr val="FF0000"/>
                </a:solidFill>
              </a:rPr>
              <a:t>Demetrios Doumas</a:t>
            </a:r>
          </a:p>
          <a:p>
            <a:pPr marL="514350" lvl="0" indent="-514350">
              <a:buFontTx/>
              <a:buAutoNum type="romanUcPeriod"/>
            </a:pPr>
            <a:r>
              <a:rPr lang="en-US" sz="1800" dirty="0">
                <a:solidFill>
                  <a:srgbClr val="000000"/>
                </a:solidFill>
              </a:rPr>
              <a:t>Electrical Power Subsystem – </a:t>
            </a:r>
            <a:r>
              <a:rPr lang="en-US" sz="1800" dirty="0">
                <a:solidFill>
                  <a:srgbClr val="FF0000"/>
                </a:solidFill>
              </a:rPr>
              <a:t>Joel Annenberg</a:t>
            </a:r>
          </a:p>
          <a:p>
            <a:pPr marL="514350" lvl="0" indent="-514350">
              <a:buFontTx/>
              <a:buAutoNum type="romanUcPeriod"/>
            </a:pPr>
            <a:r>
              <a:rPr lang="en-US" sz="1800" dirty="0">
                <a:solidFill>
                  <a:srgbClr val="000000"/>
                </a:solidFill>
              </a:rPr>
              <a:t>Flight Software Design – </a:t>
            </a:r>
            <a:r>
              <a:rPr lang="en-US" sz="1800" dirty="0">
                <a:solidFill>
                  <a:srgbClr val="FF0000"/>
                </a:solidFill>
              </a:rPr>
              <a:t>Demetrios Doumas</a:t>
            </a:r>
          </a:p>
          <a:p>
            <a:pPr marL="514350" lvl="0" indent="-514350">
              <a:buFontTx/>
              <a:buAutoNum type="romanUcPeriod"/>
            </a:pPr>
            <a:r>
              <a:rPr lang="en-US" sz="1800" dirty="0">
                <a:solidFill>
                  <a:srgbClr val="000000"/>
                </a:solidFill>
              </a:rPr>
              <a:t>Ground Control System Design – </a:t>
            </a:r>
            <a:r>
              <a:rPr lang="en-US" sz="1800" dirty="0">
                <a:solidFill>
                  <a:srgbClr val="FF0000"/>
                </a:solidFill>
              </a:rPr>
              <a:t>Demetrios Doumas</a:t>
            </a:r>
          </a:p>
          <a:p>
            <a:pPr marL="514350" lvl="0" indent="-514350">
              <a:buFontTx/>
              <a:buAutoNum type="romanUcPeriod"/>
            </a:pPr>
            <a:r>
              <a:rPr lang="en-US" sz="1800" dirty="0">
                <a:solidFill>
                  <a:srgbClr val="000000"/>
                </a:solidFill>
              </a:rPr>
              <a:t>CanSat Integration and Testing – </a:t>
            </a:r>
            <a:r>
              <a:rPr lang="en-US" sz="1800" dirty="0">
                <a:solidFill>
                  <a:srgbClr val="FF0000"/>
                </a:solidFill>
              </a:rPr>
              <a:t>Sakif Chowdhury</a:t>
            </a:r>
            <a:r>
              <a:rPr lang="en-US" sz="1800" dirty="0">
                <a:solidFill>
                  <a:srgbClr val="000000"/>
                </a:solidFill>
              </a:rPr>
              <a:t>	</a:t>
            </a:r>
          </a:p>
          <a:p>
            <a:pPr marL="514350" lvl="0" indent="-514350">
              <a:buFontTx/>
              <a:buAutoNum type="romanUcPeriod"/>
            </a:pPr>
            <a:r>
              <a:rPr lang="en-US" sz="1800" dirty="0">
                <a:solidFill>
                  <a:srgbClr val="000000"/>
                </a:solidFill>
              </a:rPr>
              <a:t>Mission Operations &amp; Analysis – </a:t>
            </a:r>
            <a:r>
              <a:rPr lang="en-US" sz="1800" dirty="0">
                <a:solidFill>
                  <a:srgbClr val="FF0000"/>
                </a:solidFill>
              </a:rPr>
              <a:t>Ruben Perez</a:t>
            </a:r>
            <a:r>
              <a:rPr lang="en-US" sz="1800" dirty="0">
                <a:solidFill>
                  <a:srgbClr val="000000"/>
                </a:solidFill>
              </a:rPr>
              <a:t>		</a:t>
            </a:r>
          </a:p>
          <a:p>
            <a:pPr marL="514350" lvl="0" indent="-514350">
              <a:buFontTx/>
              <a:buAutoNum type="romanUcPeriod"/>
            </a:pPr>
            <a:r>
              <a:rPr lang="en-US" sz="1800" dirty="0">
                <a:solidFill>
                  <a:srgbClr val="000000"/>
                </a:solidFill>
              </a:rPr>
              <a:t>Management  – </a:t>
            </a:r>
            <a:r>
              <a:rPr lang="en-US" sz="1800" dirty="0">
                <a:solidFill>
                  <a:srgbClr val="FF0000"/>
                </a:solidFill>
              </a:rPr>
              <a:t>Ruben Perez</a:t>
            </a:r>
          </a:p>
          <a:p>
            <a:pPr marL="514350" lvl="0" indent="-514350">
              <a:buFontTx/>
              <a:buAutoNum type="romanUcPeriod"/>
            </a:pPr>
            <a:r>
              <a:rPr lang="en-US" sz="1800" dirty="0">
                <a:solidFill>
                  <a:srgbClr val="000000"/>
                </a:solidFill>
              </a:rPr>
              <a:t>Conclusions –  </a:t>
            </a:r>
            <a:r>
              <a:rPr lang="en-US" sz="1800" dirty="0">
                <a:solidFill>
                  <a:srgbClr val="FF0000"/>
                </a:solidFill>
              </a:rPr>
              <a:t>Ruben Perez </a:t>
            </a:r>
            <a:endParaRPr lang="en-US" dirty="0">
              <a:solidFill>
                <a:srgbClr val="FF0000"/>
              </a:solidFill>
            </a:endParaRPr>
          </a:p>
          <a:p>
            <a:endParaRPr lang="en-US" dirty="0"/>
          </a:p>
        </p:txBody>
      </p:sp>
      <p:sp>
        <p:nvSpPr>
          <p:cNvPr id="4098"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4099"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1553852-4729-4836-8D65-1754C07912F4}" type="slidenum">
              <a:rPr lang="en-US"/>
              <a:pPr eaLnBrk="1" hangingPunct="1"/>
              <a:t>2</a:t>
            </a:fld>
            <a:endParaRPr lang="en-US" dirty="0"/>
          </a:p>
        </p:txBody>
      </p:sp>
      <p:sp>
        <p:nvSpPr>
          <p:cNvPr id="4102"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8" name="5-Point Star 7"/>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p:nvPr/>
        </p:nvSpPr>
        <p:spPr>
          <a:xfrm>
            <a:off x="2743200" y="6477000"/>
            <a:ext cx="3657601"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914400">
              <a:defRPr sz="1400">
                <a:latin typeface="Arial"/>
                <a:ea typeface="Arial"/>
                <a:cs typeface="Arial"/>
                <a:sym typeface="Arial"/>
              </a:defRPr>
            </a:lvl1pPr>
          </a:lstStyle>
          <a:p>
            <a:pPr lvl="0" algn="ctr">
              <a:defRPr sz="1800"/>
            </a:pPr>
            <a:r>
              <a:rPr sz="984" dirty="0" err="1"/>
              <a:t>CanSat</a:t>
            </a:r>
            <a:r>
              <a:rPr sz="984" dirty="0"/>
              <a:t> 2015 CDR:  Team 4996 (Phoenix)</a:t>
            </a:r>
          </a:p>
        </p:txBody>
      </p:sp>
      <p:pic>
        <p:nvPicPr>
          <p:cNvPr id="188" name="image3.jpg" descr="C:\Users\Rocket Rob\Desktop\club logo\Club Logo small wide.jpg"/>
          <p:cNvPicPr/>
          <p:nvPr/>
        </p:nvPicPr>
        <p:blipFill>
          <a:blip r:embed="rId2">
            <a:extLst/>
          </a:blip>
          <a:stretch>
            <a:fillRect/>
          </a:stretch>
        </p:blipFill>
        <p:spPr>
          <a:xfrm>
            <a:off x="-1" y="-1"/>
            <a:ext cx="1828801" cy="914401"/>
          </a:xfrm>
          <a:prstGeom prst="rect">
            <a:avLst/>
          </a:prstGeom>
          <a:ln w="12700">
            <a:miter lim="400000"/>
          </a:ln>
        </p:spPr>
      </p:pic>
      <p:sp>
        <p:nvSpPr>
          <p:cNvPr id="189" name="Shape 189"/>
          <p:cNvSpPr>
            <a:spLocks noGrp="1"/>
          </p:cNvSpPr>
          <p:nvPr>
            <p:ph type="sldNum" sz="quarter" idx="4294967295"/>
          </p:nvPr>
        </p:nvSpPr>
        <p:spPr>
          <a:xfrm>
            <a:off x="8001000" y="6461124"/>
            <a:ext cx="685801" cy="230226"/>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lvl="0">
              <a:defRPr sz="1800"/>
            </a:pPr>
            <a:fld id="{86CB4B4D-7CA3-9044-876B-883B54F8677D}" type="slidenum">
              <a:rPr sz="984"/>
              <a:t>20</a:t>
            </a:fld>
            <a:endParaRPr sz="984"/>
          </a:p>
        </p:txBody>
      </p:sp>
      <p:sp>
        <p:nvSpPr>
          <p:cNvPr id="190" name="Shape 190"/>
          <p:cNvSpPr/>
          <p:nvPr/>
        </p:nvSpPr>
        <p:spPr>
          <a:xfrm>
            <a:off x="8610600" y="60434"/>
            <a:ext cx="457201" cy="457201"/>
          </a:xfrm>
          <a:prstGeom prst="star5">
            <a:avLst>
              <a:gd name="adj" fmla="val 19098"/>
              <a:gd name="hf" fmla="val 105146"/>
              <a:gd name="vf" fmla="val 110557"/>
            </a:avLst>
          </a:prstGeom>
          <a:solidFill>
            <a:srgbClr val="BBE0E3"/>
          </a:solidFill>
          <a:ln w="25400">
            <a:solidFill>
              <a:srgbClr val="88A3A6"/>
            </a:solidFill>
          </a:ln>
        </p:spPr>
        <p:txBody>
          <a:bodyPr lIns="45719" tIns="45719" rIns="45719" bIns="45719" anchor="ctr"/>
          <a:lstStyle/>
          <a:p>
            <a:pPr defTabSz="642915">
              <a:defRPr sz="2400">
                <a:solidFill>
                  <a:srgbClr val="FFFFFF"/>
                </a:solidFill>
                <a:latin typeface="Arial"/>
                <a:ea typeface="Arial"/>
                <a:cs typeface="Arial"/>
                <a:sym typeface="Arial"/>
              </a:defRPr>
            </a:pPr>
            <a:endParaRPr sz="1687"/>
          </a:p>
        </p:txBody>
      </p:sp>
      <p:sp>
        <p:nvSpPr>
          <p:cNvPr id="191" name="Shape 191"/>
          <p:cNvSpPr/>
          <p:nvPr/>
        </p:nvSpPr>
        <p:spPr>
          <a:xfrm>
            <a:off x="228600" y="6477000"/>
            <a:ext cx="2286001"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lgn="l" defTabSz="914400">
              <a:defRPr sz="1400">
                <a:latin typeface="Arial"/>
                <a:ea typeface="Arial"/>
                <a:cs typeface="Arial"/>
                <a:sym typeface="Arial"/>
              </a:defRPr>
            </a:lvl1pPr>
          </a:lstStyle>
          <a:p>
            <a:pPr lvl="0">
              <a:defRPr sz="1800"/>
            </a:pPr>
            <a:r>
              <a:rPr sz="984"/>
              <a:t>Presenter: Maria F. Caceres</a:t>
            </a:r>
          </a:p>
        </p:txBody>
      </p:sp>
      <p:graphicFrame>
        <p:nvGraphicFramePr>
          <p:cNvPr id="192" name="Table 192"/>
          <p:cNvGraphicFramePr/>
          <p:nvPr/>
        </p:nvGraphicFramePr>
        <p:xfrm>
          <a:off x="381000" y="1752600"/>
          <a:ext cx="8458200" cy="2318871"/>
        </p:xfrm>
        <a:graphic>
          <a:graphicData uri="http://schemas.openxmlformats.org/drawingml/2006/table">
            <a:tbl>
              <a:tblPr firstRow="1" bandRow="1"/>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772957">
                <a:tc>
                  <a:txBody>
                    <a:bodyPr/>
                    <a:lstStyle/>
                    <a:p>
                      <a:pPr lvl="0" algn="l">
                        <a:defRPr sz="1800" b="0">
                          <a:solidFill>
                            <a:srgbClr val="000000"/>
                          </a:solidFill>
                        </a:defRPr>
                      </a:pPr>
                      <a:r>
                        <a:rPr sz="1700" b="1" dirty="0">
                          <a:latin typeface="Arial"/>
                          <a:ea typeface="Arial"/>
                          <a:cs typeface="Arial"/>
                        </a:rPr>
                        <a:t>Change</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tc>
                  <a:txBody>
                    <a:bodyPr/>
                    <a:lstStyle/>
                    <a:p>
                      <a:pPr lvl="0" algn="l">
                        <a:defRPr sz="1800" b="0">
                          <a:solidFill>
                            <a:srgbClr val="000000"/>
                          </a:solidFill>
                        </a:defRPr>
                      </a:pPr>
                      <a:r>
                        <a:rPr sz="1700" b="1">
                          <a:latin typeface="Arial"/>
                          <a:ea typeface="Arial"/>
                          <a:cs typeface="Arial"/>
                        </a:rPr>
                        <a:t>Reason</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extLst>
                  <a:ext uri="{0D108BD9-81ED-4DB2-BD59-A6C34878D82A}">
                    <a16:rowId xmlns:a16="http://schemas.microsoft.com/office/drawing/2014/main" val="10000"/>
                  </a:ext>
                </a:extLst>
              </a:tr>
              <a:tr h="772957">
                <a:tc>
                  <a:txBody>
                    <a:bodyPr/>
                    <a:lstStyle/>
                    <a:p>
                      <a:pPr lvl="0" algn="l">
                        <a:defRPr sz="1800"/>
                      </a:pPr>
                      <a:r>
                        <a:rPr sz="1400" dirty="0">
                          <a:latin typeface="Arial"/>
                          <a:ea typeface="Arial"/>
                          <a:cs typeface="Arial"/>
                        </a:rPr>
                        <a:t>Accelerometer (from ADXL345 to LSM303)</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a:defRPr sz="1800"/>
                      </a:pPr>
                      <a:r>
                        <a:rPr sz="1400">
                          <a:latin typeface="Arial"/>
                          <a:ea typeface="Arial"/>
                          <a:cs typeface="Arial"/>
                        </a:rPr>
                        <a:t>The LSM303 is a 2-in-1 sensor (accelerometer + magnetometer) which helps saving space. The addition of the magnetometer is for camera stability.</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1"/>
                  </a:ext>
                </a:extLst>
              </a:tr>
              <a:tr h="772957">
                <a:tc>
                  <a:txBody>
                    <a:bodyPr/>
                    <a:lstStyle/>
                    <a:p>
                      <a:pPr lvl="0" algn="l">
                        <a:defRPr sz="1800"/>
                      </a:pPr>
                      <a:r>
                        <a:rPr sz="1400">
                          <a:latin typeface="Arial"/>
                          <a:ea typeface="Arial"/>
                          <a:cs typeface="Arial"/>
                        </a:rPr>
                        <a:t>Addition of a clock (ChronoDot)</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a:defRPr sz="1800"/>
                      </a:pPr>
                      <a:r>
                        <a:rPr sz="1400">
                          <a:latin typeface="Arial"/>
                          <a:ea typeface="Arial"/>
                          <a:cs typeface="Arial"/>
                        </a:rPr>
                        <a:t>The clock in the Arduino would not survive in case of a reset.</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2"/>
                  </a:ext>
                </a:extLst>
              </a:tr>
            </a:tbl>
          </a:graphicData>
        </a:graphic>
      </p:graphicFrame>
      <p:sp>
        <p:nvSpPr>
          <p:cNvPr id="193" name="Shape 193"/>
          <p:cNvSpPr>
            <a:spLocks noGrp="1"/>
          </p:cNvSpPr>
          <p:nvPr>
            <p:ph type="title"/>
          </p:nvPr>
        </p:nvSpPr>
        <p:spPr>
          <a:xfrm>
            <a:off x="1600199" y="76200"/>
            <a:ext cx="5410202" cy="838200"/>
          </a:xfrm>
          <a:prstGeom prst="rect">
            <a:avLst/>
          </a:prstGeom>
        </p:spPr>
        <p:txBody>
          <a:bodyPr>
            <a:normAutofit/>
          </a:bodyPr>
          <a:lstStyle/>
          <a:p>
            <a:pPr lvl="0">
              <a:defRPr sz="1800" b="0">
                <a:solidFill>
                  <a:srgbClr val="000000"/>
                </a:solidFill>
              </a:defRPr>
            </a:pPr>
            <a:r>
              <a:rPr sz="2391">
                <a:solidFill>
                  <a:srgbClr val="333399"/>
                </a:solidFill>
              </a:rPr>
              <a:t>Sensor Changes Since PDR</a:t>
            </a:r>
          </a:p>
        </p:txBody>
      </p:sp>
    </p:spTree>
    <p:extLst>
      <p:ext uri="{BB962C8B-B14F-4D97-AF65-F5344CB8AC3E}">
        <p14:creationId xmlns:p14="http://schemas.microsoft.com/office/powerpoint/2010/main" val="1778386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p:nvPr/>
        </p:nvSpPr>
        <p:spPr>
          <a:xfrm>
            <a:off x="2743199" y="6477000"/>
            <a:ext cx="3657602"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914400">
              <a:defRPr sz="1400">
                <a:latin typeface="Arial"/>
                <a:ea typeface="Arial"/>
                <a:cs typeface="Arial"/>
                <a:sym typeface="Arial"/>
              </a:defRPr>
            </a:lvl1pPr>
          </a:lstStyle>
          <a:p>
            <a:pPr lvl="0" algn="ctr">
              <a:defRPr sz="1800"/>
            </a:pPr>
            <a:r>
              <a:rPr sz="984" dirty="0" err="1"/>
              <a:t>CanSat</a:t>
            </a:r>
            <a:r>
              <a:rPr sz="984" dirty="0"/>
              <a:t> 2015 CDR:  Team 4996 (Phoenix)</a:t>
            </a:r>
          </a:p>
        </p:txBody>
      </p:sp>
      <p:pic>
        <p:nvPicPr>
          <p:cNvPr id="196" name="image3.jpeg" descr="C:\Users\Rocket Rob\Desktop\club logo\Club Logo small wide.jpg"/>
          <p:cNvPicPr/>
          <p:nvPr/>
        </p:nvPicPr>
        <p:blipFill>
          <a:blip r:embed="rId2">
            <a:extLst/>
          </a:blip>
          <a:stretch>
            <a:fillRect/>
          </a:stretch>
        </p:blipFill>
        <p:spPr>
          <a:xfrm>
            <a:off x="-1" y="-1"/>
            <a:ext cx="1828802" cy="914401"/>
          </a:xfrm>
          <a:prstGeom prst="rect">
            <a:avLst/>
          </a:prstGeom>
          <a:ln w="12700">
            <a:miter lim="400000"/>
          </a:ln>
        </p:spPr>
      </p:pic>
      <p:sp>
        <p:nvSpPr>
          <p:cNvPr id="197" name="Shape 197"/>
          <p:cNvSpPr>
            <a:spLocks noGrp="1"/>
          </p:cNvSpPr>
          <p:nvPr>
            <p:ph type="title"/>
          </p:nvPr>
        </p:nvSpPr>
        <p:spPr>
          <a:xfrm>
            <a:off x="1600199" y="76200"/>
            <a:ext cx="5943603" cy="838200"/>
          </a:xfrm>
          <a:prstGeom prst="rect">
            <a:avLst/>
          </a:prstGeom>
        </p:spPr>
        <p:txBody>
          <a:bodyPr vert="horz" wrap="square" lIns="45719" tIns="45719" rIns="45719" bIns="45719" numCol="1" anchor="ctr" anchorCtr="0" compatLnSpc="1">
            <a:prstTxWarp prst="textNoShape">
              <a:avLst/>
            </a:prstTxWarp>
            <a:normAutofit/>
          </a:bodyPr>
          <a:lstStyle/>
          <a:p>
            <a:pPr lvl="0">
              <a:defRPr sz="1800" b="0">
                <a:solidFill>
                  <a:srgbClr val="000000"/>
                </a:solidFill>
              </a:defRPr>
            </a:pPr>
            <a:r>
              <a:rPr sz="2391">
                <a:solidFill>
                  <a:srgbClr val="333399"/>
                </a:solidFill>
              </a:rPr>
              <a:t>Sensor Subsystem Requirements</a:t>
            </a:r>
          </a:p>
        </p:txBody>
      </p:sp>
      <p:graphicFrame>
        <p:nvGraphicFramePr>
          <p:cNvPr id="198" name="Table 198"/>
          <p:cNvGraphicFramePr/>
          <p:nvPr/>
        </p:nvGraphicFramePr>
        <p:xfrm>
          <a:off x="228600" y="1066799"/>
          <a:ext cx="8686801" cy="5222798"/>
        </p:xfrm>
        <a:graphic>
          <a:graphicData uri="http://schemas.openxmlformats.org/drawingml/2006/table">
            <a:tbl>
              <a:tblPr firstRow="1" bandRow="1"/>
              <a:tblGrid>
                <a:gridCol w="914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629401">
                  <a:extLst>
                    <a:ext uri="{9D8B030D-6E8A-4147-A177-3AD203B41FA5}">
                      <a16:colId xmlns:a16="http://schemas.microsoft.com/office/drawing/2014/main" val="20002"/>
                    </a:ext>
                  </a:extLst>
                </a:gridCol>
              </a:tblGrid>
              <a:tr h="655308">
                <a:tc>
                  <a:txBody>
                    <a:bodyPr/>
                    <a:lstStyle/>
                    <a:p>
                      <a:pPr lvl="0" algn="ctr">
                        <a:defRPr sz="1800" b="0">
                          <a:solidFill>
                            <a:srgbClr val="000000"/>
                          </a:solidFill>
                        </a:defRPr>
                      </a:pPr>
                      <a:r>
                        <a:rPr sz="1400" b="1">
                          <a:solidFill>
                            <a:srgbClr val="FF0000"/>
                          </a:solidFill>
                          <a:latin typeface="Times New Roman"/>
                          <a:ea typeface="Times New Roman"/>
                          <a:cs typeface="Times New Roman"/>
                          <a:sym typeface="Times New Roman"/>
                        </a:rPr>
                        <a:t>ID</a:t>
                      </a:r>
                    </a:p>
                  </a:txBody>
                  <a:tcPr marL="32141" marR="32141" marT="32141" marB="32141"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BBE0E3"/>
                    </a:solidFill>
                  </a:tcPr>
                </a:tc>
                <a:tc>
                  <a:txBody>
                    <a:bodyPr/>
                    <a:lstStyle/>
                    <a:p>
                      <a:pPr lvl="0" algn="ctr">
                        <a:defRPr sz="1800" b="0">
                          <a:solidFill>
                            <a:srgbClr val="000000"/>
                          </a:solidFill>
                        </a:defRPr>
                      </a:pPr>
                      <a:r>
                        <a:rPr sz="1400" b="1">
                          <a:solidFill>
                            <a:srgbClr val="FF0000"/>
                          </a:solidFill>
                          <a:latin typeface="Times New Roman"/>
                          <a:ea typeface="Times New Roman"/>
                          <a:cs typeface="Times New Roman"/>
                          <a:sym typeface="Times New Roman"/>
                        </a:rPr>
                        <a:t>Req. No</a:t>
                      </a:r>
                    </a:p>
                  </a:txBody>
                  <a:tcPr marL="32141" marR="32141" marT="32141" marB="32141"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BBE0E3"/>
                    </a:solidFill>
                  </a:tcPr>
                </a:tc>
                <a:tc>
                  <a:txBody>
                    <a:bodyPr/>
                    <a:lstStyle/>
                    <a:p>
                      <a:pPr lvl="0" algn="ctr">
                        <a:defRPr sz="1800" b="0">
                          <a:solidFill>
                            <a:srgbClr val="000000"/>
                          </a:solidFill>
                        </a:defRPr>
                      </a:pPr>
                      <a:r>
                        <a:rPr sz="1400" b="1">
                          <a:solidFill>
                            <a:srgbClr val="FF0000"/>
                          </a:solidFill>
                          <a:latin typeface="Times New Roman"/>
                          <a:ea typeface="Times New Roman"/>
                          <a:cs typeface="Times New Roman"/>
                          <a:sym typeface="Times New Roman"/>
                        </a:rPr>
                        <a:t>REQUIREMENT</a:t>
                      </a:r>
                    </a:p>
                  </a:txBody>
                  <a:tcPr marL="32141" marR="32141" marT="32141" marB="32141"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BBE0E3"/>
                    </a:solidFill>
                  </a:tcPr>
                </a:tc>
                <a:extLst>
                  <a:ext uri="{0D108BD9-81ED-4DB2-BD59-A6C34878D82A}">
                    <a16:rowId xmlns:a16="http://schemas.microsoft.com/office/drawing/2014/main" val="10000"/>
                  </a:ext>
                </a:extLst>
              </a:tr>
              <a:tr h="655308">
                <a:tc>
                  <a:txBody>
                    <a:bodyPr/>
                    <a:lstStyle/>
                    <a:p>
                      <a:pPr lvl="0" algn="ctr">
                        <a:defRPr sz="1800"/>
                      </a:pPr>
                      <a:r>
                        <a:rPr sz="1100">
                          <a:latin typeface="Times New Roman"/>
                          <a:ea typeface="Times New Roman"/>
                          <a:cs typeface="Times New Roman"/>
                          <a:sym typeface="Times New Roman"/>
                        </a:rPr>
                        <a:t>SSR-01</a:t>
                      </a:r>
                    </a:p>
                  </a:txBody>
                  <a:tcPr marL="32141" marR="32141" marT="32141" marB="32141"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7F3F4"/>
                    </a:solidFill>
                  </a:tcPr>
                </a:tc>
                <a:tc>
                  <a:txBody>
                    <a:bodyPr/>
                    <a:lstStyle/>
                    <a:p>
                      <a:pPr lvl="0" algn="ctr">
                        <a:defRPr sz="1800"/>
                      </a:pPr>
                      <a:r>
                        <a:rPr sz="1100" b="1" i="1">
                          <a:latin typeface="Times New Roman"/>
                          <a:ea typeface="Times New Roman"/>
                          <a:cs typeface="Times New Roman"/>
                          <a:sym typeface="Times New Roman"/>
                        </a:rPr>
                        <a:t>21</a:t>
                      </a:r>
                    </a:p>
                  </a:txBody>
                  <a:tcPr marL="32141" marR="32141" marT="32141" marB="32141"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7F3F4"/>
                    </a:solidFill>
                  </a:tcPr>
                </a:tc>
                <a:tc>
                  <a:txBody>
                    <a:bodyPr/>
                    <a:lstStyle/>
                    <a:p>
                      <a:pPr lvl="0" algn="l">
                        <a:defRPr sz="1800"/>
                      </a:pPr>
                      <a:r>
                        <a:rPr sz="1100" b="1" i="1">
                          <a:latin typeface="Times New Roman"/>
                          <a:ea typeface="Times New Roman"/>
                          <a:cs typeface="Times New Roman"/>
                          <a:sym typeface="Times New Roman"/>
                        </a:rPr>
                        <a:t>During descent, the Science Vehicle shall collect and telemeter air pressure (for altitude determination), outside and inside air temperature, flight software state, battery voltage, and bonus objective data (accelerometer data and/or rotor rate).</a:t>
                      </a:r>
                    </a:p>
                  </a:txBody>
                  <a:tcPr marL="32141" marR="32141" marT="32141" marB="32141"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7F3F4"/>
                    </a:solidFill>
                  </a:tcPr>
                </a:tc>
                <a:extLst>
                  <a:ext uri="{0D108BD9-81ED-4DB2-BD59-A6C34878D82A}">
                    <a16:rowId xmlns:a16="http://schemas.microsoft.com/office/drawing/2014/main" val="10001"/>
                  </a:ext>
                </a:extLst>
              </a:tr>
              <a:tr h="655308">
                <a:tc>
                  <a:txBody>
                    <a:bodyPr/>
                    <a:lstStyle/>
                    <a:p>
                      <a:pPr lvl="0" algn="ctr">
                        <a:defRPr sz="1800"/>
                      </a:pPr>
                      <a:r>
                        <a:rPr sz="1100">
                          <a:latin typeface="Times New Roman"/>
                          <a:ea typeface="Times New Roman"/>
                          <a:cs typeface="Times New Roman"/>
                          <a:sym typeface="Times New Roman"/>
                        </a:rPr>
                        <a:t>SSR-02</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tc>
                  <a:txBody>
                    <a:bodyPr/>
                    <a:lstStyle/>
                    <a:p>
                      <a:pPr lvl="0" algn="ctr">
                        <a:defRPr sz="1800"/>
                      </a:pPr>
                      <a:r>
                        <a:rPr sz="1100" b="1" i="1">
                          <a:latin typeface="Times New Roman"/>
                          <a:ea typeface="Times New Roman"/>
                          <a:cs typeface="Times New Roman"/>
                          <a:sym typeface="Times New Roman"/>
                        </a:rPr>
                        <a:t>22</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tc>
                  <a:txBody>
                    <a:bodyPr/>
                    <a:lstStyle/>
                    <a:p>
                      <a:pPr lvl="0" algn="l">
                        <a:spcBef>
                          <a:spcPts val="1200"/>
                        </a:spcBef>
                        <a:defRPr sz="1800"/>
                      </a:pPr>
                      <a:r>
                        <a:rPr sz="1100" b="1">
                          <a:latin typeface="Times New Roman"/>
                          <a:ea typeface="Times New Roman"/>
                          <a:cs typeface="Times New Roman"/>
                          <a:sym typeface="Times New Roman"/>
                        </a:rPr>
                        <a:t>The Science Vehicle shall transmit telemetry at a 1 Hz rate. </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extLst>
                  <a:ext uri="{0D108BD9-81ED-4DB2-BD59-A6C34878D82A}">
                    <a16:rowId xmlns:a16="http://schemas.microsoft.com/office/drawing/2014/main" val="10002"/>
                  </a:ext>
                </a:extLst>
              </a:tr>
              <a:tr h="655308">
                <a:tc>
                  <a:txBody>
                    <a:bodyPr/>
                    <a:lstStyle/>
                    <a:p>
                      <a:pPr lvl="0" algn="ctr">
                        <a:defRPr sz="1800"/>
                      </a:pPr>
                      <a:r>
                        <a:rPr sz="1100">
                          <a:latin typeface="Times New Roman"/>
                          <a:ea typeface="Times New Roman"/>
                          <a:cs typeface="Times New Roman"/>
                          <a:sym typeface="Times New Roman"/>
                        </a:rPr>
                        <a:t>SSR-03</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7F3F4"/>
                    </a:solidFill>
                  </a:tcPr>
                </a:tc>
                <a:tc>
                  <a:txBody>
                    <a:bodyPr/>
                    <a:lstStyle/>
                    <a:p>
                      <a:pPr lvl="0" algn="ctr">
                        <a:defRPr sz="1800"/>
                      </a:pPr>
                      <a:r>
                        <a:rPr sz="1100" b="1" i="1">
                          <a:latin typeface="Times New Roman"/>
                          <a:ea typeface="Times New Roman"/>
                          <a:cs typeface="Times New Roman"/>
                          <a:sym typeface="Times New Roman"/>
                        </a:rPr>
                        <a:t>23</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7F3F4"/>
                    </a:solidFill>
                  </a:tcPr>
                </a:tc>
                <a:tc>
                  <a:txBody>
                    <a:bodyPr/>
                    <a:lstStyle/>
                    <a:p>
                      <a:pPr lvl="0" algn="l">
                        <a:defRPr sz="1800"/>
                      </a:pPr>
                      <a:r>
                        <a:rPr sz="1100" b="1" i="1">
                          <a:latin typeface="Times New Roman"/>
                          <a:ea typeface="Times New Roman"/>
                          <a:cs typeface="Times New Roman"/>
                          <a:sym typeface="Times New Roman"/>
                        </a:rPr>
                        <a:t>Telemetry shall include payload mission time with one second or better</a:t>
                      </a:r>
                      <a:endParaRPr sz="1100">
                        <a:latin typeface="Times New Roman"/>
                        <a:ea typeface="Times New Roman"/>
                        <a:cs typeface="Times New Roman"/>
                        <a:sym typeface="Times New Roman"/>
                      </a:endParaRPr>
                    </a:p>
                    <a:p>
                      <a:pPr lvl="0" algn="l">
                        <a:defRPr sz="1800"/>
                      </a:pPr>
                      <a:r>
                        <a:rPr sz="1100" b="1" i="1">
                          <a:latin typeface="Times New Roman"/>
                          <a:ea typeface="Times New Roman"/>
                          <a:cs typeface="Times New Roman"/>
                          <a:sym typeface="Times New Roman"/>
                        </a:rPr>
                        <a:t>resolution, which begins when the payload is powered on.</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7F3F4"/>
                    </a:solidFill>
                  </a:tcPr>
                </a:tc>
                <a:extLst>
                  <a:ext uri="{0D108BD9-81ED-4DB2-BD59-A6C34878D82A}">
                    <a16:rowId xmlns:a16="http://schemas.microsoft.com/office/drawing/2014/main" val="10003"/>
                  </a:ext>
                </a:extLst>
              </a:tr>
              <a:tr h="655308">
                <a:tc>
                  <a:txBody>
                    <a:bodyPr/>
                    <a:lstStyle/>
                    <a:p>
                      <a:pPr lvl="0" algn="ctr">
                        <a:defRPr sz="1800"/>
                      </a:pPr>
                      <a:r>
                        <a:rPr sz="1100">
                          <a:latin typeface="Times New Roman"/>
                          <a:ea typeface="Times New Roman"/>
                          <a:cs typeface="Times New Roman"/>
                          <a:sym typeface="Times New Roman"/>
                        </a:rPr>
                        <a:t>SSR-04</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tc>
                  <a:txBody>
                    <a:bodyPr/>
                    <a:lstStyle/>
                    <a:p>
                      <a:pPr lvl="0" algn="ctr">
                        <a:defRPr sz="1800"/>
                      </a:pPr>
                      <a:r>
                        <a:rPr sz="1100" b="1" i="1">
                          <a:latin typeface="Times New Roman"/>
                          <a:ea typeface="Times New Roman"/>
                          <a:cs typeface="Times New Roman"/>
                          <a:sym typeface="Times New Roman"/>
                        </a:rPr>
                        <a:t>27</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tc>
                  <a:txBody>
                    <a:bodyPr/>
                    <a:lstStyle/>
                    <a:p>
                      <a:pPr lvl="0" algn="l">
                        <a:spcBef>
                          <a:spcPts val="1200"/>
                        </a:spcBef>
                        <a:defRPr sz="1800"/>
                      </a:pPr>
                      <a:r>
                        <a:rPr sz="1100" b="1" i="1">
                          <a:latin typeface="Times"/>
                          <a:ea typeface="Times"/>
                          <a:cs typeface="Times"/>
                          <a:sym typeface="Times"/>
                        </a:rPr>
                        <a:t>The Science Vehicle shall have a video camera install and recording the complete descent from deployment to landing. The video recording can start at any time and must support up to one hour of recording.</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extLst>
                  <a:ext uri="{0D108BD9-81ED-4DB2-BD59-A6C34878D82A}">
                    <a16:rowId xmlns:a16="http://schemas.microsoft.com/office/drawing/2014/main" val="10004"/>
                  </a:ext>
                </a:extLst>
              </a:tr>
              <a:tr h="574800">
                <a:tc>
                  <a:txBody>
                    <a:bodyPr/>
                    <a:lstStyle/>
                    <a:p>
                      <a:pPr lvl="0" algn="ctr">
                        <a:defRPr sz="1800"/>
                      </a:pPr>
                      <a:r>
                        <a:rPr sz="1100">
                          <a:latin typeface="Times New Roman"/>
                          <a:ea typeface="Times New Roman"/>
                          <a:cs typeface="Times New Roman"/>
                          <a:sym typeface="Times New Roman"/>
                        </a:rPr>
                        <a:t>SSR-05</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7F3F4"/>
                    </a:solidFill>
                  </a:tcPr>
                </a:tc>
                <a:tc>
                  <a:txBody>
                    <a:bodyPr/>
                    <a:lstStyle/>
                    <a:p>
                      <a:pPr lvl="0" algn="ctr">
                        <a:defRPr sz="1800"/>
                      </a:pPr>
                      <a:r>
                        <a:rPr sz="1100" b="1" i="1">
                          <a:latin typeface="Times New Roman"/>
                          <a:ea typeface="Times New Roman"/>
                          <a:cs typeface="Times New Roman"/>
                          <a:sym typeface="Times New Roman"/>
                        </a:rPr>
                        <a:t>28</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7F3F4"/>
                    </a:solidFill>
                  </a:tcPr>
                </a:tc>
                <a:tc>
                  <a:txBody>
                    <a:bodyPr/>
                    <a:lstStyle/>
                    <a:p>
                      <a:pPr lvl="0" algn="l">
                        <a:defRPr sz="1800"/>
                      </a:pPr>
                      <a:r>
                        <a:rPr sz="1100" b="1" i="1">
                          <a:latin typeface="Times New Roman"/>
                          <a:ea typeface="Times New Roman"/>
                          <a:cs typeface="Times New Roman"/>
                          <a:sym typeface="Times New Roman"/>
                        </a:rPr>
                        <a:t>The video camera shall include a time stamp in the video. The time stamp must work from the time of deployment to the time of landing.</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7F3F4"/>
                    </a:solidFill>
                  </a:tcPr>
                </a:tc>
                <a:extLst>
                  <a:ext uri="{0D108BD9-81ED-4DB2-BD59-A6C34878D82A}">
                    <a16:rowId xmlns:a16="http://schemas.microsoft.com/office/drawing/2014/main" val="10005"/>
                  </a:ext>
                </a:extLst>
              </a:tr>
              <a:tr h="716150">
                <a:tc>
                  <a:txBody>
                    <a:bodyPr/>
                    <a:lstStyle/>
                    <a:p>
                      <a:pPr lvl="0" algn="ctr">
                        <a:defRPr sz="1800"/>
                      </a:pPr>
                      <a:r>
                        <a:rPr sz="1100">
                          <a:latin typeface="Times New Roman"/>
                          <a:ea typeface="Times New Roman"/>
                          <a:cs typeface="Times New Roman"/>
                          <a:sym typeface="Times New Roman"/>
                        </a:rPr>
                        <a:t>SSR-06</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tc>
                  <a:txBody>
                    <a:bodyPr/>
                    <a:lstStyle/>
                    <a:p>
                      <a:pPr lvl="0" algn="ctr">
                        <a:defRPr sz="1800"/>
                      </a:pPr>
                      <a:r>
                        <a:rPr sz="1100" b="1" i="1">
                          <a:latin typeface="Times New Roman"/>
                          <a:ea typeface="Times New Roman"/>
                          <a:cs typeface="Times New Roman"/>
                          <a:sym typeface="Times New Roman"/>
                        </a:rPr>
                        <a:t>40</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tc>
                  <a:txBody>
                    <a:bodyPr/>
                    <a:lstStyle/>
                    <a:p>
                      <a:pPr lvl="0" algn="l">
                        <a:spcBef>
                          <a:spcPts val="1200"/>
                        </a:spcBef>
                        <a:defRPr sz="1800"/>
                      </a:pPr>
                      <a:r>
                        <a:rPr sz="1000" b="1" i="1">
                          <a:latin typeface="Times"/>
                          <a:ea typeface="Times"/>
                          <a:cs typeface="Times"/>
                          <a:sym typeface="Times"/>
                        </a:rPr>
                        <a:t>The CanSat flight software shall maintain and telemeter a variable indicating its operating state. In the case of processor reset, the flight software shall re-initialize to the correct state either by analyzing sensor data and/or reading stored state data from non-volatile memory. The states are to be defined by each team. Example states include: PreFlightTest(0), LaunchWait(1), Ascent(2), RocketDeployment(3), Stabilization(4), Separation(5), Descent(6), and Landed(7). </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extLst>
                  <a:ext uri="{0D108BD9-81ED-4DB2-BD59-A6C34878D82A}">
                    <a16:rowId xmlns:a16="http://schemas.microsoft.com/office/drawing/2014/main" val="10006"/>
                  </a:ext>
                </a:extLst>
              </a:tr>
              <a:tr h="655308">
                <a:tc>
                  <a:txBody>
                    <a:bodyPr/>
                    <a:lstStyle/>
                    <a:p>
                      <a:pPr lvl="0" algn="ctr">
                        <a:defRPr sz="1800"/>
                      </a:pPr>
                      <a:r>
                        <a:rPr sz="1100">
                          <a:latin typeface="Times New Roman"/>
                          <a:ea typeface="Times New Roman"/>
                          <a:cs typeface="Times New Roman"/>
                          <a:sym typeface="Times New Roman"/>
                        </a:rPr>
                        <a:t>Derived from Bonus</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tc>
                  <a:txBody>
                    <a:bodyPr/>
                    <a:lstStyle/>
                    <a:p>
                      <a:pPr lvl="0" algn="ctr">
                        <a:defRPr sz="1800">
                          <a:sym typeface="Helvetica Light"/>
                        </a:defRPr>
                      </a:pPr>
                      <a:endParaRPr sz="1300"/>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tc>
                  <a:txBody>
                    <a:bodyPr/>
                    <a:lstStyle/>
                    <a:p>
                      <a:pPr lvl="0" algn="l">
                        <a:spcBef>
                          <a:spcPts val="1200"/>
                        </a:spcBef>
                        <a:defRPr sz="1800"/>
                      </a:pPr>
                      <a:r>
                        <a:rPr sz="1100" b="1" i="1">
                          <a:latin typeface="Times"/>
                          <a:ea typeface="Times"/>
                          <a:cs typeface="Times"/>
                          <a:sym typeface="Times"/>
                        </a:rPr>
                        <a:t>Use a three-axis accelerometer to measure the stability and angle of descent of the Science Vehicle during descent.</a:t>
                      </a:r>
                    </a:p>
                  </a:txBody>
                  <a:tcPr marL="32141" marR="32141" marT="32141" marB="32141"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3F9FA"/>
                    </a:solidFill>
                  </a:tcPr>
                </a:tc>
                <a:extLst>
                  <a:ext uri="{0D108BD9-81ED-4DB2-BD59-A6C34878D82A}">
                    <a16:rowId xmlns:a16="http://schemas.microsoft.com/office/drawing/2014/main" val="10007"/>
                  </a:ext>
                </a:extLst>
              </a:tr>
            </a:tbl>
          </a:graphicData>
        </a:graphic>
      </p:graphicFrame>
      <p:sp>
        <p:nvSpPr>
          <p:cNvPr id="199" name="Shape 199"/>
          <p:cNvSpPr>
            <a:spLocks noGrp="1"/>
          </p:cNvSpPr>
          <p:nvPr>
            <p:ph type="sldNum" sz="quarter" idx="4294967295"/>
          </p:nvPr>
        </p:nvSpPr>
        <p:spPr>
          <a:xfrm>
            <a:off x="8001000" y="6461125"/>
            <a:ext cx="685801" cy="230224"/>
          </a:xfrm>
          <a:prstGeom prst="rect">
            <a:avLst/>
          </a:prstGeom>
          <a:extLst>
            <a:ext uri="{C572A759-6A51-4108-AA02-DFA0A04FC94B}">
              <ma14:wrappingTextBoxFlag xmlns="" xmlns:ma14="http://schemas.microsoft.com/office/mac/drawingml/2011/main" val="1"/>
            </a:ext>
          </a:extLst>
        </p:spPr>
        <p:txBody>
          <a:bodyPr lIns="45719" tIns="45719" rIns="45719" bIns="45719">
            <a:normAutofit lnSpcReduction="10000"/>
          </a:bodyPr>
          <a:lstStyle/>
          <a:p>
            <a:pPr lvl="0">
              <a:defRPr sz="1800"/>
            </a:pPr>
            <a:fld id="{86CB4B4D-7CA3-9044-876B-883B54F8677D}" type="slidenum">
              <a:rPr sz="984"/>
              <a:t>21</a:t>
            </a:fld>
            <a:endParaRPr sz="984"/>
          </a:p>
        </p:txBody>
      </p:sp>
      <p:sp>
        <p:nvSpPr>
          <p:cNvPr id="200" name="Shape 200"/>
          <p:cNvSpPr/>
          <p:nvPr/>
        </p:nvSpPr>
        <p:spPr>
          <a:xfrm>
            <a:off x="228599" y="6477000"/>
            <a:ext cx="2286002"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lgn="l" defTabSz="914400">
              <a:defRPr sz="1400">
                <a:latin typeface="Arial"/>
                <a:ea typeface="Arial"/>
                <a:cs typeface="Arial"/>
                <a:sym typeface="Arial"/>
              </a:defRPr>
            </a:lvl1pPr>
          </a:lstStyle>
          <a:p>
            <a:pPr lvl="0">
              <a:defRPr sz="1800"/>
            </a:pPr>
            <a:r>
              <a:rPr sz="984"/>
              <a:t>Presenter: Maria F. Caceres</a:t>
            </a:r>
          </a:p>
        </p:txBody>
      </p:sp>
    </p:spTree>
    <p:extLst>
      <p:ext uri="{BB962C8B-B14F-4D97-AF65-F5344CB8AC3E}">
        <p14:creationId xmlns:p14="http://schemas.microsoft.com/office/powerpoint/2010/main" val="263653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image3.jpg" descr="C:\Users\Rocket Rob\Desktop\club logo\Club Logo small wide.jpg"/>
          <p:cNvPicPr/>
          <p:nvPr/>
        </p:nvPicPr>
        <p:blipFill>
          <a:blip r:embed="rId2">
            <a:extLst/>
          </a:blip>
          <a:stretch>
            <a:fillRect/>
          </a:stretch>
        </p:blipFill>
        <p:spPr>
          <a:xfrm>
            <a:off x="-1" y="-1"/>
            <a:ext cx="1828801" cy="914401"/>
          </a:xfrm>
          <a:prstGeom prst="rect">
            <a:avLst/>
          </a:prstGeom>
          <a:ln w="12700">
            <a:miter lim="400000"/>
          </a:ln>
        </p:spPr>
      </p:pic>
      <p:sp>
        <p:nvSpPr>
          <p:cNvPr id="204" name="Shape 204"/>
          <p:cNvSpPr/>
          <p:nvPr/>
        </p:nvSpPr>
        <p:spPr>
          <a:xfrm>
            <a:off x="240506" y="1078467"/>
            <a:ext cx="8686801" cy="5337357"/>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lvl="1" indent="321457" defTabSz="642915">
              <a:spcBef>
                <a:spcPts val="352"/>
              </a:spcBef>
              <a:defRPr sz="1800"/>
            </a:pPr>
            <a:r>
              <a:rPr sz="2320" b="1">
                <a:latin typeface="Arial"/>
                <a:ea typeface="Arial"/>
                <a:cs typeface="Arial"/>
                <a:sym typeface="Arial"/>
              </a:rPr>
              <a:t>Altitude Sensor for Payload</a:t>
            </a:r>
            <a:endParaRPr sz="2320">
              <a:latin typeface="Arial"/>
              <a:ea typeface="Arial"/>
              <a:cs typeface="Arial"/>
              <a:sym typeface="Arial"/>
            </a:endParaRPr>
          </a:p>
          <a:p>
            <a:pPr lvl="1" indent="321457" defTabSz="642915">
              <a:spcBef>
                <a:spcPts val="352"/>
              </a:spcBef>
              <a:defRPr sz="1800"/>
            </a:pPr>
            <a:endParaRPr sz="2391" b="1">
              <a:latin typeface="Arial"/>
              <a:ea typeface="Arial"/>
              <a:cs typeface="Arial"/>
              <a:sym typeface="Arial"/>
            </a:endParaRPr>
          </a:p>
          <a:p>
            <a:pPr lvl="1" indent="321457" defTabSz="642915">
              <a:spcBef>
                <a:spcPts val="352"/>
              </a:spcBef>
              <a:defRPr sz="1800"/>
            </a:pPr>
            <a:endParaRPr sz="2391" b="1">
              <a:latin typeface="Arial"/>
              <a:ea typeface="Arial"/>
              <a:cs typeface="Arial"/>
              <a:sym typeface="Arial"/>
            </a:endParaRPr>
          </a:p>
          <a:p>
            <a:pPr lvl="1" indent="321457" defTabSz="642915">
              <a:spcBef>
                <a:spcPts val="352"/>
              </a:spcBef>
              <a:defRPr sz="1800"/>
            </a:pPr>
            <a:endParaRPr sz="2391" b="1">
              <a:latin typeface="Arial"/>
              <a:ea typeface="Arial"/>
              <a:cs typeface="Arial"/>
              <a:sym typeface="Arial"/>
            </a:endParaRPr>
          </a:p>
          <a:p>
            <a:pPr lvl="1" indent="321457" defTabSz="642915">
              <a:spcBef>
                <a:spcPts val="352"/>
              </a:spcBef>
              <a:defRPr sz="1800"/>
            </a:pPr>
            <a:endParaRPr sz="2391" b="1">
              <a:latin typeface="Arial"/>
              <a:ea typeface="Arial"/>
              <a:cs typeface="Arial"/>
              <a:sym typeface="Arial"/>
            </a:endParaRPr>
          </a:p>
          <a:p>
            <a:pPr lvl="1" indent="321457" defTabSz="642915">
              <a:spcBef>
                <a:spcPts val="352"/>
              </a:spcBef>
              <a:defRPr sz="1800"/>
            </a:pPr>
            <a:endParaRPr sz="2391" b="1">
              <a:latin typeface="Arial"/>
              <a:ea typeface="Arial"/>
              <a:cs typeface="Arial"/>
              <a:sym typeface="Arial"/>
            </a:endParaRPr>
          </a:p>
          <a:p>
            <a:pPr lvl="1" indent="321457" defTabSz="642915">
              <a:spcBef>
                <a:spcPts val="352"/>
              </a:spcBef>
              <a:defRPr sz="1800"/>
            </a:pPr>
            <a:endParaRPr sz="2391" b="1">
              <a:latin typeface="Arial"/>
              <a:ea typeface="Arial"/>
              <a:cs typeface="Arial"/>
              <a:sym typeface="Arial"/>
            </a:endParaRPr>
          </a:p>
          <a:p>
            <a:pPr lvl="1" indent="321457" defTabSz="642915">
              <a:spcBef>
                <a:spcPts val="352"/>
              </a:spcBef>
              <a:defRPr sz="1800"/>
            </a:pPr>
            <a:endParaRPr sz="2391" b="1">
              <a:latin typeface="Arial"/>
              <a:ea typeface="Arial"/>
              <a:cs typeface="Arial"/>
              <a:sym typeface="Arial"/>
            </a:endParaRPr>
          </a:p>
          <a:p>
            <a:pPr lvl="1" indent="321457" defTabSz="642915">
              <a:spcBef>
                <a:spcPts val="352"/>
              </a:spcBef>
              <a:defRPr sz="1800"/>
            </a:pPr>
            <a:r>
              <a:rPr sz="2180" b="1">
                <a:latin typeface="Arial"/>
                <a:ea typeface="Arial"/>
                <a:cs typeface="Arial"/>
                <a:sym typeface="Arial"/>
              </a:rPr>
              <a:t>Data processing:</a:t>
            </a:r>
            <a:endParaRPr sz="2180">
              <a:latin typeface="Arial"/>
              <a:ea typeface="Arial"/>
              <a:cs typeface="Arial"/>
              <a:sym typeface="Arial"/>
            </a:endParaRPr>
          </a:p>
          <a:p>
            <a:pPr marL="606081" lvl="1" indent="-284623" defTabSz="642915">
              <a:spcBef>
                <a:spcPts val="352"/>
              </a:spcBef>
              <a:buClr>
                <a:srgbClr val="000000"/>
              </a:buClr>
              <a:buSzPct val="100000"/>
              <a:buChar char="–"/>
              <a:defRPr sz="1800"/>
            </a:pPr>
            <a:r>
              <a:rPr sz="2180">
                <a:latin typeface="Arial"/>
                <a:ea typeface="Arial"/>
                <a:cs typeface="Arial"/>
                <a:sym typeface="Arial"/>
              </a:rPr>
              <a:t>Processed using:</a:t>
            </a:r>
          </a:p>
          <a:p>
            <a:pPr marL="867934" lvl="2" indent="-225019" defTabSz="642915">
              <a:spcBef>
                <a:spcPts val="281"/>
              </a:spcBef>
              <a:buClr>
                <a:srgbClr val="000000"/>
              </a:buClr>
              <a:buSzPct val="100000"/>
              <a:buChar char="•"/>
              <a:defRPr sz="1800"/>
            </a:pPr>
            <a:r>
              <a:rPr sz="2180">
                <a:latin typeface="Arial"/>
                <a:ea typeface="Arial"/>
                <a:cs typeface="Arial"/>
                <a:sym typeface="Arial"/>
              </a:rPr>
              <a:t>Altitude = 44330*(1-(p/1013.25)</a:t>
            </a:r>
            <a:r>
              <a:rPr sz="2180" baseline="30709">
                <a:latin typeface="Arial"/>
                <a:ea typeface="Arial"/>
                <a:cs typeface="Arial"/>
                <a:sym typeface="Arial"/>
              </a:rPr>
              <a:t>1/5.255</a:t>
            </a:r>
            <a:r>
              <a:rPr sz="2180">
                <a:latin typeface="Arial"/>
                <a:ea typeface="Arial"/>
                <a:cs typeface="Arial"/>
                <a:sym typeface="Arial"/>
              </a:rPr>
              <a:t> (from datasheet)</a:t>
            </a:r>
          </a:p>
          <a:p>
            <a:pPr marL="606081" lvl="1" indent="-284623" defTabSz="642915">
              <a:spcBef>
                <a:spcPts val="352"/>
              </a:spcBef>
              <a:buClr>
                <a:srgbClr val="000000"/>
              </a:buClr>
              <a:buSzPct val="100000"/>
              <a:buChar char="–"/>
              <a:defRPr sz="1800"/>
            </a:pPr>
            <a:r>
              <a:rPr sz="2180">
                <a:latin typeface="Arial"/>
                <a:ea typeface="Arial"/>
                <a:cs typeface="Arial"/>
                <a:sym typeface="Arial"/>
              </a:rPr>
              <a:t>Pressure processed using Adafruit_BMP085_Unified-master</a:t>
            </a:r>
          </a:p>
          <a:p>
            <a:pPr lvl="1" indent="321457" defTabSz="642915">
              <a:spcBef>
                <a:spcPts val="352"/>
              </a:spcBef>
              <a:defRPr sz="1800"/>
            </a:pPr>
            <a:endParaRPr sz="2391" b="1">
              <a:latin typeface="Arial"/>
              <a:ea typeface="Arial"/>
              <a:cs typeface="Arial"/>
              <a:sym typeface="Arial"/>
            </a:endParaRPr>
          </a:p>
        </p:txBody>
      </p:sp>
      <p:sp>
        <p:nvSpPr>
          <p:cNvPr id="205" name="Shape 205"/>
          <p:cNvSpPr>
            <a:spLocks noGrp="1"/>
          </p:cNvSpPr>
          <p:nvPr>
            <p:ph type="title"/>
          </p:nvPr>
        </p:nvSpPr>
        <p:spPr>
          <a:xfrm>
            <a:off x="1600199" y="76200"/>
            <a:ext cx="5410202" cy="838200"/>
          </a:xfrm>
          <a:prstGeom prst="rect">
            <a:avLst/>
          </a:prstGeom>
        </p:spPr>
        <p:txBody>
          <a:bodyPr>
            <a:normAutofit/>
          </a:bodyPr>
          <a:lstStyle/>
          <a:p>
            <a:pPr lvl="0">
              <a:defRPr sz="1800" b="0">
                <a:solidFill>
                  <a:srgbClr val="000000"/>
                </a:solidFill>
              </a:defRPr>
            </a:pPr>
            <a:r>
              <a:rPr sz="2391">
                <a:solidFill>
                  <a:srgbClr val="333399"/>
                </a:solidFill>
              </a:rPr>
              <a:t>Altitude Sensor Summary (Payload)</a:t>
            </a:r>
          </a:p>
        </p:txBody>
      </p:sp>
      <p:sp>
        <p:nvSpPr>
          <p:cNvPr id="206" name="Shape 206"/>
          <p:cNvSpPr>
            <a:spLocks noGrp="1"/>
          </p:cNvSpPr>
          <p:nvPr>
            <p:ph type="sldNum" sz="quarter" idx="4294967295"/>
          </p:nvPr>
        </p:nvSpPr>
        <p:spPr>
          <a:xfrm>
            <a:off x="8001000" y="6461124"/>
            <a:ext cx="685801" cy="230226"/>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lvl="0">
              <a:defRPr sz="1800"/>
            </a:pPr>
            <a:fld id="{86CB4B4D-7CA3-9044-876B-883B54F8677D}" type="slidenum">
              <a:rPr sz="984"/>
              <a:t>22</a:t>
            </a:fld>
            <a:endParaRPr sz="984"/>
          </a:p>
        </p:txBody>
      </p:sp>
      <p:graphicFrame>
        <p:nvGraphicFramePr>
          <p:cNvPr id="207" name="Table 207"/>
          <p:cNvGraphicFramePr/>
          <p:nvPr/>
        </p:nvGraphicFramePr>
        <p:xfrm>
          <a:off x="947142" y="1582936"/>
          <a:ext cx="6716315" cy="2623431"/>
        </p:xfrm>
        <a:graphic>
          <a:graphicData uri="http://schemas.openxmlformats.org/drawingml/2006/table">
            <a:tbl>
              <a:tblPr/>
              <a:tblGrid>
                <a:gridCol w="2534340">
                  <a:extLst>
                    <a:ext uri="{9D8B030D-6E8A-4147-A177-3AD203B41FA5}">
                      <a16:colId xmlns:a16="http://schemas.microsoft.com/office/drawing/2014/main" val="20000"/>
                    </a:ext>
                  </a:extLst>
                </a:gridCol>
                <a:gridCol w="4181975">
                  <a:extLst>
                    <a:ext uri="{9D8B030D-6E8A-4147-A177-3AD203B41FA5}">
                      <a16:colId xmlns:a16="http://schemas.microsoft.com/office/drawing/2014/main" val="20001"/>
                    </a:ext>
                  </a:extLst>
                </a:gridCol>
              </a:tblGrid>
              <a:tr h="1388454">
                <a:tc>
                  <a:txBody>
                    <a:bodyPr/>
                    <a:lstStyle/>
                    <a:p>
                      <a:pPr lvl="0" algn="ctr">
                        <a:defRPr sz="1800"/>
                      </a:pPr>
                      <a:r>
                        <a:rPr sz="1800" b="1">
                          <a:latin typeface="Arial"/>
                          <a:ea typeface="Arial"/>
                          <a:cs typeface="Arial"/>
                        </a:rPr>
                        <a:t>Sensor Model</a:t>
                      </a:r>
                    </a:p>
                    <a:p>
                      <a:pPr lvl="0" algn="ctr">
                        <a:defRPr sz="1800"/>
                      </a:pPr>
                      <a:endParaRPr sz="1800" b="1">
                        <a:latin typeface="Arial"/>
                        <a:ea typeface="Arial"/>
                        <a:cs typeface="Arial"/>
                      </a:endParaRPr>
                    </a:p>
                    <a:p>
                      <a:pPr lvl="0" algn="ctr">
                        <a:defRPr sz="1800"/>
                      </a:pPr>
                      <a:r>
                        <a:rPr sz="1800" b="1">
                          <a:latin typeface="Arial"/>
                          <a:ea typeface="Arial"/>
                          <a:cs typeface="Arial"/>
                        </a:rPr>
                        <a:t>Adafruit BMP180</a:t>
                      </a:r>
                    </a:p>
                  </a:txBody>
                  <a:tcPr marL="32132" marR="32132" marT="32132" marB="32132"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tc>
                  <a:txBody>
                    <a:bodyPr/>
                    <a:lstStyle/>
                    <a:p>
                      <a:pPr lvl="0" algn="ctr">
                        <a:defRPr sz="2400">
                          <a:latin typeface="Times New Roman"/>
                          <a:ea typeface="Times New Roman"/>
                          <a:cs typeface="Times New Roman"/>
                          <a:sym typeface="Times New Roman"/>
                        </a:defRPr>
                      </a:pPr>
                      <a:endParaRPr sz="1700"/>
                    </a:p>
                  </a:txBody>
                  <a:tcPr marL="32132" marR="32132" marT="32132" marB="32132"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extLst>
                  <a:ext uri="{0D108BD9-81ED-4DB2-BD59-A6C34878D82A}">
                    <a16:rowId xmlns:a16="http://schemas.microsoft.com/office/drawing/2014/main" val="10000"/>
                  </a:ext>
                </a:extLst>
              </a:tr>
              <a:tr h="290770">
                <a:tc>
                  <a:txBody>
                    <a:bodyPr/>
                    <a:lstStyle/>
                    <a:p>
                      <a:pPr lvl="0" algn="ctr">
                        <a:defRPr sz="1800"/>
                      </a:pPr>
                      <a:r>
                        <a:rPr sz="1100">
                          <a:latin typeface="Arial"/>
                          <a:ea typeface="Arial"/>
                          <a:cs typeface="Arial"/>
                        </a:rPr>
                        <a:t>Voltage Operation</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100">
                          <a:latin typeface="Arial"/>
                          <a:ea typeface="Arial"/>
                          <a:cs typeface="Arial"/>
                        </a:rPr>
                        <a:t>3V - 5V</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1"/>
                  </a:ext>
                </a:extLst>
              </a:tr>
              <a:tr h="290770">
                <a:tc>
                  <a:txBody>
                    <a:bodyPr/>
                    <a:lstStyle/>
                    <a:p>
                      <a:pPr lvl="0" algn="ctr">
                        <a:defRPr sz="1800"/>
                      </a:pPr>
                      <a:r>
                        <a:rPr sz="1100">
                          <a:latin typeface="Arial"/>
                          <a:ea typeface="Arial"/>
                          <a:cs typeface="Arial"/>
                        </a:rPr>
                        <a:t>Pressure range</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100">
                          <a:latin typeface="Arial"/>
                          <a:ea typeface="Arial"/>
                          <a:cs typeface="Arial"/>
                        </a:rPr>
                        <a:t>300hPa – 1100hPa </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2"/>
                  </a:ext>
                </a:extLst>
              </a:tr>
              <a:tr h="321712">
                <a:tc>
                  <a:txBody>
                    <a:bodyPr/>
                    <a:lstStyle/>
                    <a:p>
                      <a:pPr lvl="0" algn="ctr">
                        <a:defRPr sz="1800"/>
                      </a:pPr>
                      <a:r>
                        <a:rPr sz="1100">
                          <a:latin typeface="Arial"/>
                          <a:ea typeface="Arial"/>
                          <a:cs typeface="Arial"/>
                        </a:rPr>
                        <a:t>Altitude range</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100">
                          <a:latin typeface="Arial"/>
                          <a:ea typeface="Arial"/>
                          <a:cs typeface="Arial"/>
                        </a:rPr>
                        <a:t>9000m to - 500m</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3"/>
                  </a:ext>
                </a:extLst>
              </a:tr>
              <a:tr h="331725">
                <a:tc>
                  <a:txBody>
                    <a:bodyPr/>
                    <a:lstStyle/>
                    <a:p>
                      <a:pPr lvl="0" algn="ctr">
                        <a:defRPr sz="1800"/>
                      </a:pPr>
                      <a:r>
                        <a:rPr sz="1100">
                          <a:latin typeface="Arial"/>
                          <a:ea typeface="Arial"/>
                          <a:cs typeface="Arial"/>
                        </a:rPr>
                        <a:t>Absolute Accuracy</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100">
                          <a:latin typeface="Arial"/>
                          <a:ea typeface="Arial"/>
                          <a:cs typeface="Arial"/>
                        </a:rPr>
                        <a:t>±2.5hPa</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4"/>
                  </a:ext>
                </a:extLst>
              </a:tr>
            </a:tbl>
          </a:graphicData>
        </a:graphic>
      </p:graphicFrame>
      <p:sp>
        <p:nvSpPr>
          <p:cNvPr id="208" name="Shape 208"/>
          <p:cNvSpPr/>
          <p:nvPr/>
        </p:nvSpPr>
        <p:spPr>
          <a:xfrm>
            <a:off x="259164" y="6488668"/>
            <a:ext cx="1714570" cy="24378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400">
                <a:latin typeface="Arial"/>
                <a:ea typeface="Arial"/>
                <a:cs typeface="Arial"/>
                <a:sym typeface="Arial"/>
              </a:defRPr>
            </a:lvl1pPr>
          </a:lstStyle>
          <a:p>
            <a:pPr lvl="0">
              <a:defRPr sz="1800"/>
            </a:pPr>
            <a:r>
              <a:rPr sz="984"/>
              <a:t>Presenter:  Maria F. Caceres</a:t>
            </a:r>
          </a:p>
        </p:txBody>
      </p:sp>
      <p:pic>
        <p:nvPicPr>
          <p:cNvPr id="209" name="bmp180.tif"/>
          <p:cNvPicPr/>
          <p:nvPr/>
        </p:nvPicPr>
        <p:blipFill>
          <a:blip r:embed="rId3">
            <a:extLst/>
          </a:blip>
          <a:stretch>
            <a:fillRect/>
          </a:stretch>
        </p:blipFill>
        <p:spPr>
          <a:xfrm>
            <a:off x="4955381" y="1697943"/>
            <a:ext cx="1225978" cy="1150066"/>
          </a:xfrm>
          <a:prstGeom prst="rect">
            <a:avLst/>
          </a:prstGeom>
          <a:ln w="12700">
            <a:miter lim="400000"/>
          </a:ln>
        </p:spPr>
      </p:pic>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1444458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2743200" y="6477000"/>
            <a:ext cx="3657601"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914400">
              <a:defRPr sz="1400">
                <a:latin typeface="Arial"/>
                <a:ea typeface="Arial"/>
                <a:cs typeface="Arial"/>
                <a:sym typeface="Arial"/>
              </a:defRPr>
            </a:lvl1pPr>
          </a:lstStyle>
          <a:p>
            <a:pPr lvl="0" algn="ctr">
              <a:defRPr sz="1800"/>
            </a:pPr>
            <a:r>
              <a:rPr sz="984" dirty="0" err="1"/>
              <a:t>CanSat</a:t>
            </a:r>
            <a:r>
              <a:rPr sz="984" dirty="0"/>
              <a:t> 2015 CDR:  Team 4996 (Phoenix)</a:t>
            </a:r>
          </a:p>
        </p:txBody>
      </p:sp>
      <p:pic>
        <p:nvPicPr>
          <p:cNvPr id="212" name="image3.jpg" descr="C:\Users\Rocket Rob\Desktop\club logo\Club Logo small wide.jpg"/>
          <p:cNvPicPr/>
          <p:nvPr/>
        </p:nvPicPr>
        <p:blipFill>
          <a:blip r:embed="rId2">
            <a:extLst/>
          </a:blip>
          <a:stretch>
            <a:fillRect/>
          </a:stretch>
        </p:blipFill>
        <p:spPr>
          <a:xfrm>
            <a:off x="-1" y="-1"/>
            <a:ext cx="1828801" cy="914401"/>
          </a:xfrm>
          <a:prstGeom prst="rect">
            <a:avLst/>
          </a:prstGeom>
          <a:ln w="12700">
            <a:miter lim="400000"/>
          </a:ln>
        </p:spPr>
      </p:pic>
      <p:sp>
        <p:nvSpPr>
          <p:cNvPr id="213" name="Shape 213"/>
          <p:cNvSpPr>
            <a:spLocks noGrp="1"/>
          </p:cNvSpPr>
          <p:nvPr>
            <p:ph type="title"/>
          </p:nvPr>
        </p:nvSpPr>
        <p:spPr>
          <a:xfrm>
            <a:off x="1600199" y="76200"/>
            <a:ext cx="5410202" cy="838200"/>
          </a:xfrm>
          <a:prstGeom prst="rect">
            <a:avLst/>
          </a:prstGeom>
        </p:spPr>
        <p:txBody>
          <a:bodyPr>
            <a:normAutofit/>
          </a:bodyPr>
          <a:lstStyle/>
          <a:p>
            <a:pPr lvl="0">
              <a:defRPr sz="1800" b="0">
                <a:solidFill>
                  <a:srgbClr val="000000"/>
                </a:solidFill>
              </a:defRPr>
            </a:pPr>
            <a:r>
              <a:rPr sz="2391">
                <a:solidFill>
                  <a:srgbClr val="333399"/>
                </a:solidFill>
              </a:rPr>
              <a:t>Air Temperature Sensor Summary</a:t>
            </a:r>
          </a:p>
        </p:txBody>
      </p:sp>
      <p:sp>
        <p:nvSpPr>
          <p:cNvPr id="214" name="Shape 214"/>
          <p:cNvSpPr>
            <a:spLocks noGrp="1"/>
          </p:cNvSpPr>
          <p:nvPr>
            <p:ph type="body" idx="1"/>
          </p:nvPr>
        </p:nvSpPr>
        <p:spPr>
          <a:xfrm>
            <a:off x="228600" y="1066800"/>
            <a:ext cx="8686801" cy="5181601"/>
          </a:xfrm>
          <a:prstGeom prst="rect">
            <a:avLst/>
          </a:prstGeom>
        </p:spPr>
        <p:txBody>
          <a:bodyPr>
            <a:normAutofit/>
          </a:bodyPr>
          <a:lstStyle/>
          <a:p>
            <a:pPr marL="0" indent="0">
              <a:buNone/>
              <a:defRPr sz="1800" b="0"/>
            </a:pPr>
            <a:r>
              <a:rPr sz="2391"/>
              <a:t>Temperature Sensor</a:t>
            </a:r>
          </a:p>
          <a:p>
            <a:pPr marL="0" indent="0">
              <a:buNone/>
              <a:defRPr sz="1800" b="0"/>
            </a:pPr>
            <a:endParaRPr sz="2391"/>
          </a:p>
          <a:p>
            <a:pPr marL="0" indent="0">
              <a:buNone/>
              <a:defRPr sz="1800" b="0"/>
            </a:pPr>
            <a:endParaRPr sz="2391"/>
          </a:p>
          <a:p>
            <a:pPr marL="0" indent="0">
              <a:buNone/>
              <a:defRPr sz="1800" b="0"/>
            </a:pPr>
            <a:endParaRPr sz="2391"/>
          </a:p>
          <a:p>
            <a:pPr marL="0" indent="0">
              <a:buNone/>
              <a:defRPr sz="1800" b="0"/>
            </a:pPr>
            <a:endParaRPr sz="2391"/>
          </a:p>
          <a:p>
            <a:pPr marL="0" indent="0">
              <a:buNone/>
              <a:defRPr sz="1800" b="0"/>
            </a:pPr>
            <a:endParaRPr sz="2391"/>
          </a:p>
          <a:p>
            <a:pPr marL="0" indent="0">
              <a:buNone/>
              <a:defRPr sz="1800" b="0"/>
            </a:pPr>
            <a:endParaRPr sz="2391"/>
          </a:p>
          <a:p>
            <a:pPr marL="0" indent="0">
              <a:buNone/>
              <a:defRPr sz="1800" b="0"/>
            </a:pPr>
            <a:endParaRPr sz="2391"/>
          </a:p>
          <a:p>
            <a:pPr marL="0" indent="0">
              <a:buNone/>
              <a:defRPr sz="1800" b="0"/>
            </a:pPr>
            <a:r>
              <a:rPr sz="2391"/>
              <a:t>Data processing:</a:t>
            </a:r>
          </a:p>
          <a:p>
            <a:pPr lvl="1">
              <a:buClr>
                <a:srgbClr val="000000"/>
              </a:buClr>
              <a:defRPr sz="1800" b="0"/>
            </a:pPr>
            <a:r>
              <a:rPr sz="2180"/>
              <a:t>Processed using:</a:t>
            </a:r>
          </a:p>
          <a:p>
            <a:pPr marL="867934" lvl="2" indent="-225019">
              <a:spcBef>
                <a:spcPts val="281"/>
              </a:spcBef>
              <a:buClr>
                <a:srgbClr val="000000"/>
              </a:buClr>
              <a:defRPr sz="1800" b="0"/>
            </a:pPr>
            <a:r>
              <a:rPr sz="2180"/>
              <a:t>Temp in °C = [(V</a:t>
            </a:r>
            <a:r>
              <a:rPr sz="1336"/>
              <a:t>out</a:t>
            </a:r>
            <a:r>
              <a:rPr sz="2180"/>
              <a:t> in mV) - 500] / 10 (from datasheet)</a:t>
            </a:r>
          </a:p>
        </p:txBody>
      </p:sp>
      <p:sp>
        <p:nvSpPr>
          <p:cNvPr id="215" name="Shape 215"/>
          <p:cNvSpPr>
            <a:spLocks noGrp="1"/>
          </p:cNvSpPr>
          <p:nvPr>
            <p:ph type="sldNum" sz="quarter" idx="4294967295"/>
          </p:nvPr>
        </p:nvSpPr>
        <p:spPr>
          <a:xfrm>
            <a:off x="8001000" y="6461124"/>
            <a:ext cx="685801" cy="230226"/>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lvl="0">
              <a:defRPr sz="1800"/>
            </a:pPr>
            <a:fld id="{86CB4B4D-7CA3-9044-876B-883B54F8677D}" type="slidenum">
              <a:rPr sz="984"/>
              <a:t>23</a:t>
            </a:fld>
            <a:endParaRPr sz="984"/>
          </a:p>
        </p:txBody>
      </p:sp>
      <p:graphicFrame>
        <p:nvGraphicFramePr>
          <p:cNvPr id="216" name="Table 216"/>
          <p:cNvGraphicFramePr/>
          <p:nvPr/>
        </p:nvGraphicFramePr>
        <p:xfrm>
          <a:off x="1295400" y="1669257"/>
          <a:ext cx="6781800" cy="2613457"/>
        </p:xfrm>
        <a:graphic>
          <a:graphicData uri="http://schemas.openxmlformats.org/drawingml/2006/table">
            <a:tbl>
              <a:tblPr/>
              <a:tblGrid>
                <a:gridCol w="2559050">
                  <a:extLst>
                    <a:ext uri="{9D8B030D-6E8A-4147-A177-3AD203B41FA5}">
                      <a16:colId xmlns:a16="http://schemas.microsoft.com/office/drawing/2014/main" val="20000"/>
                    </a:ext>
                  </a:extLst>
                </a:gridCol>
                <a:gridCol w="4222750">
                  <a:extLst>
                    <a:ext uri="{9D8B030D-6E8A-4147-A177-3AD203B41FA5}">
                      <a16:colId xmlns:a16="http://schemas.microsoft.com/office/drawing/2014/main" val="20001"/>
                    </a:ext>
                  </a:extLst>
                </a:gridCol>
              </a:tblGrid>
              <a:tr h="1373257">
                <a:tc>
                  <a:txBody>
                    <a:bodyPr/>
                    <a:lstStyle/>
                    <a:p>
                      <a:pPr lvl="0" algn="ctr">
                        <a:defRPr sz="1800"/>
                      </a:pPr>
                      <a:r>
                        <a:rPr sz="1500" b="1">
                          <a:latin typeface="Arial"/>
                          <a:ea typeface="Arial"/>
                          <a:cs typeface="Arial"/>
                        </a:rPr>
                        <a:t>Sensor Model</a:t>
                      </a:r>
                    </a:p>
                    <a:p>
                      <a:pPr lvl="0" algn="ctr">
                        <a:defRPr sz="1800"/>
                      </a:pPr>
                      <a:endParaRPr sz="1500">
                        <a:latin typeface="Times New Roman"/>
                        <a:ea typeface="Times New Roman"/>
                        <a:cs typeface="Times New Roman"/>
                        <a:sym typeface="Times New Roman"/>
                      </a:endParaRPr>
                    </a:p>
                    <a:p>
                      <a:pPr lvl="0" algn="ctr">
                        <a:defRPr sz="1800"/>
                      </a:pPr>
                      <a:r>
                        <a:rPr sz="1500" b="1">
                          <a:latin typeface="Arial"/>
                          <a:ea typeface="Arial"/>
                          <a:cs typeface="Arial"/>
                        </a:rPr>
                        <a:t>Adafruit TMP36</a:t>
                      </a:r>
                    </a:p>
                  </a:txBody>
                  <a:tcPr marL="32132" marR="32132" marT="32132" marB="32132"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tc>
                  <a:txBody>
                    <a:bodyPr/>
                    <a:lstStyle/>
                    <a:p>
                      <a:pPr lvl="0" algn="ctr">
                        <a:defRPr sz="2400">
                          <a:latin typeface="Times New Roman"/>
                          <a:ea typeface="Times New Roman"/>
                          <a:cs typeface="Times New Roman"/>
                          <a:sym typeface="Times New Roman"/>
                        </a:defRPr>
                      </a:pPr>
                      <a:endParaRPr sz="1700"/>
                    </a:p>
                  </a:txBody>
                  <a:tcPr marL="32132" marR="32132" marT="32132" marB="32132"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extLst>
                  <a:ext uri="{0D108BD9-81ED-4DB2-BD59-A6C34878D82A}">
                    <a16:rowId xmlns:a16="http://schemas.microsoft.com/office/drawing/2014/main" val="10000"/>
                  </a:ext>
                </a:extLst>
              </a:tr>
              <a:tr h="282813">
                <a:tc>
                  <a:txBody>
                    <a:bodyPr/>
                    <a:lstStyle/>
                    <a:p>
                      <a:pPr lvl="0" algn="ctr">
                        <a:defRPr sz="1800"/>
                      </a:pPr>
                      <a:r>
                        <a:rPr sz="1100">
                          <a:latin typeface="Arial"/>
                          <a:ea typeface="Arial"/>
                          <a:cs typeface="Arial"/>
                        </a:rPr>
                        <a:t>Voltage Operation</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100">
                          <a:latin typeface="Arial"/>
                          <a:ea typeface="Arial"/>
                          <a:cs typeface="Arial"/>
                        </a:rPr>
                        <a:t>2.7V - 5.5V</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1"/>
                  </a:ext>
                </a:extLst>
              </a:tr>
              <a:tr h="337301">
                <a:tc>
                  <a:txBody>
                    <a:bodyPr/>
                    <a:lstStyle/>
                    <a:p>
                      <a:pPr lvl="0" algn="ctr">
                        <a:defRPr sz="1800"/>
                      </a:pPr>
                      <a:r>
                        <a:rPr sz="1100">
                          <a:latin typeface="Arial"/>
                          <a:ea typeface="Arial"/>
                          <a:cs typeface="Arial"/>
                        </a:rPr>
                        <a:t>Temperature range</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100">
                          <a:latin typeface="Arial"/>
                          <a:ea typeface="Arial"/>
                          <a:cs typeface="Arial"/>
                        </a:rPr>
                        <a:t>-40ºC to 125ºC</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2"/>
                  </a:ext>
                </a:extLst>
              </a:tr>
              <a:tr h="310043">
                <a:tc>
                  <a:txBody>
                    <a:bodyPr/>
                    <a:lstStyle/>
                    <a:p>
                      <a:pPr lvl="0" algn="ctr">
                        <a:defRPr sz="1800"/>
                      </a:pPr>
                      <a:r>
                        <a:rPr sz="1100">
                          <a:latin typeface="Arial"/>
                          <a:ea typeface="Arial"/>
                          <a:cs typeface="Arial"/>
                        </a:rPr>
                        <a:t>Output Scale factor</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100">
                          <a:latin typeface="Arial"/>
                          <a:ea typeface="Arial"/>
                          <a:cs typeface="Arial"/>
                        </a:rPr>
                        <a:t>10 mV/ºC</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3"/>
                  </a:ext>
                </a:extLst>
              </a:tr>
              <a:tr h="310043">
                <a:tc>
                  <a:txBody>
                    <a:bodyPr/>
                    <a:lstStyle/>
                    <a:p>
                      <a:pPr lvl="0" algn="ctr">
                        <a:defRPr sz="1800"/>
                      </a:pPr>
                      <a:r>
                        <a:rPr sz="1100">
                          <a:latin typeface="Arial"/>
                          <a:ea typeface="Arial"/>
                          <a:cs typeface="Arial"/>
                        </a:rPr>
                        <a:t>Precision </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100">
                          <a:latin typeface="Arial"/>
                          <a:ea typeface="Arial"/>
                          <a:cs typeface="Arial"/>
                        </a:rPr>
                        <a:t>0.1 ºC</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4"/>
                  </a:ext>
                </a:extLst>
              </a:tr>
            </a:tbl>
          </a:graphicData>
        </a:graphic>
      </p:graphicFrame>
      <p:sp>
        <p:nvSpPr>
          <p:cNvPr id="217" name="Shape 217"/>
          <p:cNvSpPr/>
          <p:nvPr/>
        </p:nvSpPr>
        <p:spPr>
          <a:xfrm>
            <a:off x="228600" y="6488668"/>
            <a:ext cx="1749836" cy="24378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400">
                <a:latin typeface="Arial"/>
                <a:ea typeface="Arial"/>
                <a:cs typeface="Arial"/>
                <a:sym typeface="Arial"/>
              </a:defRPr>
            </a:lvl1pPr>
          </a:lstStyle>
          <a:p>
            <a:pPr lvl="0">
              <a:defRPr sz="1800"/>
            </a:pPr>
            <a:r>
              <a:rPr sz="984"/>
              <a:t>Presenter:  Maria F. Caceres </a:t>
            </a:r>
          </a:p>
        </p:txBody>
      </p:sp>
      <p:pic>
        <p:nvPicPr>
          <p:cNvPr id="218" name="tmp36.jpg"/>
          <p:cNvPicPr/>
          <p:nvPr/>
        </p:nvPicPr>
        <p:blipFill>
          <a:blip r:embed="rId3">
            <a:extLst/>
          </a:blip>
          <a:stretch>
            <a:fillRect/>
          </a:stretch>
        </p:blipFill>
        <p:spPr>
          <a:xfrm>
            <a:off x="5393531" y="1779984"/>
            <a:ext cx="1160371" cy="1160371"/>
          </a:xfrm>
          <a:prstGeom prst="rect">
            <a:avLst/>
          </a:prstGeom>
          <a:ln w="12700">
            <a:miter lim="400000"/>
          </a:ln>
        </p:spPr>
      </p:pic>
    </p:spTree>
    <p:extLst>
      <p:ext uri="{BB962C8B-B14F-4D97-AF65-F5344CB8AC3E}">
        <p14:creationId xmlns:p14="http://schemas.microsoft.com/office/powerpoint/2010/main" val="2292701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2743200" y="6477000"/>
            <a:ext cx="3657601"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914400">
              <a:defRPr sz="1400">
                <a:latin typeface="Arial"/>
                <a:ea typeface="Arial"/>
                <a:cs typeface="Arial"/>
                <a:sym typeface="Arial"/>
              </a:defRPr>
            </a:lvl1pPr>
          </a:lstStyle>
          <a:p>
            <a:pPr lvl="0" algn="ctr">
              <a:defRPr sz="1800"/>
            </a:pPr>
            <a:r>
              <a:rPr sz="984" dirty="0" err="1"/>
              <a:t>CanSat</a:t>
            </a:r>
            <a:r>
              <a:rPr sz="984" dirty="0"/>
              <a:t> 2015 CDR:  Team 4996 (Phoenix)</a:t>
            </a:r>
          </a:p>
        </p:txBody>
      </p:sp>
      <p:pic>
        <p:nvPicPr>
          <p:cNvPr id="221" name="image3.jpg" descr="C:\Users\Rocket Rob\Desktop\club logo\Club Logo small wide.jpg"/>
          <p:cNvPicPr/>
          <p:nvPr/>
        </p:nvPicPr>
        <p:blipFill>
          <a:blip r:embed="rId2">
            <a:extLst/>
          </a:blip>
          <a:stretch>
            <a:fillRect/>
          </a:stretch>
        </p:blipFill>
        <p:spPr>
          <a:xfrm>
            <a:off x="-1" y="-1"/>
            <a:ext cx="1828801" cy="914401"/>
          </a:xfrm>
          <a:prstGeom prst="rect">
            <a:avLst/>
          </a:prstGeom>
          <a:ln w="12700">
            <a:miter lim="400000"/>
          </a:ln>
        </p:spPr>
      </p:pic>
      <p:sp>
        <p:nvSpPr>
          <p:cNvPr id="222" name="Shape 222"/>
          <p:cNvSpPr>
            <a:spLocks noGrp="1"/>
          </p:cNvSpPr>
          <p:nvPr>
            <p:ph type="sldNum" sz="quarter" idx="4294967295"/>
          </p:nvPr>
        </p:nvSpPr>
        <p:spPr>
          <a:xfrm>
            <a:off x="8001000" y="6461124"/>
            <a:ext cx="685801" cy="230226"/>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lvl="0">
              <a:defRPr sz="1800"/>
            </a:pPr>
            <a:fld id="{86CB4B4D-7CA3-9044-876B-883B54F8677D}" type="slidenum">
              <a:rPr sz="984"/>
              <a:t>24</a:t>
            </a:fld>
            <a:endParaRPr sz="984"/>
          </a:p>
        </p:txBody>
      </p:sp>
      <p:sp>
        <p:nvSpPr>
          <p:cNvPr id="223" name="Shape 223"/>
          <p:cNvSpPr>
            <a:spLocks noGrp="1"/>
          </p:cNvSpPr>
          <p:nvPr>
            <p:ph type="title"/>
          </p:nvPr>
        </p:nvSpPr>
        <p:spPr>
          <a:xfrm>
            <a:off x="1600199" y="76200"/>
            <a:ext cx="5410202" cy="838200"/>
          </a:xfrm>
          <a:prstGeom prst="rect">
            <a:avLst/>
          </a:prstGeom>
        </p:spPr>
        <p:txBody>
          <a:bodyPr>
            <a:normAutofit/>
          </a:bodyPr>
          <a:lstStyle/>
          <a:p>
            <a:pPr lvl="0">
              <a:defRPr sz="1800" b="0">
                <a:solidFill>
                  <a:srgbClr val="000000"/>
                </a:solidFill>
              </a:defRPr>
            </a:pPr>
            <a:r>
              <a:rPr sz="2391">
                <a:solidFill>
                  <a:srgbClr val="333399"/>
                </a:solidFill>
              </a:rPr>
              <a:t>Camera Summary</a:t>
            </a:r>
          </a:p>
        </p:txBody>
      </p:sp>
      <p:sp>
        <p:nvSpPr>
          <p:cNvPr id="224" name="Shape 224"/>
          <p:cNvSpPr>
            <a:spLocks noGrp="1"/>
          </p:cNvSpPr>
          <p:nvPr>
            <p:ph type="body" idx="1"/>
          </p:nvPr>
        </p:nvSpPr>
        <p:spPr>
          <a:xfrm>
            <a:off x="228600" y="1066800"/>
            <a:ext cx="8686801" cy="5181601"/>
          </a:xfrm>
          <a:prstGeom prst="rect">
            <a:avLst/>
          </a:prstGeom>
        </p:spPr>
        <p:txBody>
          <a:bodyPr>
            <a:normAutofit/>
          </a:bodyPr>
          <a:lstStyle>
            <a:lvl1pPr marL="0" indent="0">
              <a:buSzTx/>
              <a:buNone/>
            </a:lvl1pPr>
          </a:lstStyle>
          <a:p>
            <a:pPr lvl="0">
              <a:defRPr sz="1800" b="0"/>
            </a:pPr>
            <a:r>
              <a:rPr sz="2391"/>
              <a:t>Camera</a:t>
            </a:r>
          </a:p>
        </p:txBody>
      </p:sp>
      <p:sp>
        <p:nvSpPr>
          <p:cNvPr id="225" name="Shape 225"/>
          <p:cNvSpPr/>
          <p:nvPr/>
        </p:nvSpPr>
        <p:spPr>
          <a:xfrm>
            <a:off x="228600" y="6477000"/>
            <a:ext cx="2286001"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lgn="l" defTabSz="914400">
              <a:defRPr sz="1400">
                <a:latin typeface="Arial"/>
                <a:ea typeface="Arial"/>
                <a:cs typeface="Arial"/>
                <a:sym typeface="Arial"/>
              </a:defRPr>
            </a:lvl1pPr>
          </a:lstStyle>
          <a:p>
            <a:pPr lvl="0">
              <a:defRPr sz="1800"/>
            </a:pPr>
            <a:r>
              <a:rPr sz="984"/>
              <a:t>Presenter:  Maria F. Caceres </a:t>
            </a:r>
          </a:p>
        </p:txBody>
      </p:sp>
      <p:sp>
        <p:nvSpPr>
          <p:cNvPr id="226" name="Shape 226"/>
          <p:cNvSpPr/>
          <p:nvPr/>
        </p:nvSpPr>
        <p:spPr>
          <a:xfrm>
            <a:off x="8610600" y="60434"/>
            <a:ext cx="457201" cy="457201"/>
          </a:xfrm>
          <a:prstGeom prst="star5">
            <a:avLst>
              <a:gd name="adj" fmla="val 19098"/>
              <a:gd name="hf" fmla="val 105146"/>
              <a:gd name="vf" fmla="val 110557"/>
            </a:avLst>
          </a:prstGeom>
          <a:solidFill>
            <a:srgbClr val="BBE0E3"/>
          </a:solidFill>
          <a:ln w="25400">
            <a:solidFill>
              <a:srgbClr val="88A3A6"/>
            </a:solidFill>
          </a:ln>
        </p:spPr>
        <p:txBody>
          <a:bodyPr lIns="45719" tIns="45719" rIns="45719" bIns="45719" anchor="ctr"/>
          <a:lstStyle/>
          <a:p>
            <a:pPr defTabSz="642915">
              <a:defRPr sz="2400">
                <a:solidFill>
                  <a:srgbClr val="FFFFFF"/>
                </a:solidFill>
                <a:latin typeface="Arial"/>
                <a:ea typeface="Arial"/>
                <a:cs typeface="Arial"/>
                <a:sym typeface="Arial"/>
              </a:defRPr>
            </a:pPr>
            <a:endParaRPr sz="1687"/>
          </a:p>
        </p:txBody>
      </p:sp>
      <p:graphicFrame>
        <p:nvGraphicFramePr>
          <p:cNvPr id="227" name="Table 227"/>
          <p:cNvGraphicFramePr/>
          <p:nvPr/>
        </p:nvGraphicFramePr>
        <p:xfrm>
          <a:off x="581025" y="1526382"/>
          <a:ext cx="8119885" cy="4209315"/>
        </p:xfrm>
        <a:graphic>
          <a:graphicData uri="http://schemas.openxmlformats.org/drawingml/2006/table">
            <a:tbl>
              <a:tblPr/>
              <a:tblGrid>
                <a:gridCol w="3063964">
                  <a:extLst>
                    <a:ext uri="{9D8B030D-6E8A-4147-A177-3AD203B41FA5}">
                      <a16:colId xmlns:a16="http://schemas.microsoft.com/office/drawing/2014/main" val="20000"/>
                    </a:ext>
                  </a:extLst>
                </a:gridCol>
                <a:gridCol w="5055921">
                  <a:extLst>
                    <a:ext uri="{9D8B030D-6E8A-4147-A177-3AD203B41FA5}">
                      <a16:colId xmlns:a16="http://schemas.microsoft.com/office/drawing/2014/main" val="20001"/>
                    </a:ext>
                  </a:extLst>
                </a:gridCol>
              </a:tblGrid>
              <a:tr h="2418613">
                <a:tc>
                  <a:txBody>
                    <a:bodyPr/>
                    <a:lstStyle/>
                    <a:p>
                      <a:pPr lvl="0" algn="ctr">
                        <a:defRPr sz="1800"/>
                      </a:pPr>
                      <a:r>
                        <a:rPr sz="1200" b="1">
                          <a:latin typeface="Arial"/>
                          <a:ea typeface="Arial"/>
                          <a:cs typeface="Arial"/>
                        </a:rPr>
                        <a:t>Spycrushers Car Key Chain Spy Camera</a:t>
                      </a:r>
                    </a:p>
                    <a:p>
                      <a:pPr lvl="0" algn="ctr">
                        <a:defRPr sz="1800"/>
                      </a:pPr>
                      <a:endParaRPr sz="1000" b="1">
                        <a:latin typeface="Arial"/>
                        <a:ea typeface="Arial"/>
                        <a:cs typeface="Arial"/>
                      </a:endParaRPr>
                    </a:p>
                    <a:p>
                      <a:pPr lvl="0" algn="ctr">
                        <a:defRPr sz="1800"/>
                      </a:pPr>
                      <a:endParaRPr sz="1000" b="1">
                        <a:latin typeface="Arial"/>
                        <a:ea typeface="Arial"/>
                        <a:cs typeface="Arial"/>
                      </a:endParaRPr>
                    </a:p>
                    <a:p>
                      <a:pPr lvl="0" algn="ctr">
                        <a:defRPr sz="1800"/>
                      </a:pPr>
                      <a:endParaRPr sz="1000" b="1">
                        <a:latin typeface="Arial"/>
                        <a:ea typeface="Arial"/>
                        <a:cs typeface="Arial"/>
                      </a:endParaRPr>
                    </a:p>
                    <a:p>
                      <a:pPr lvl="0" algn="ctr">
                        <a:defRPr sz="1800"/>
                      </a:pPr>
                      <a:endParaRPr sz="1000" b="1">
                        <a:latin typeface="Arial"/>
                        <a:ea typeface="Arial"/>
                        <a:cs typeface="Arial"/>
                      </a:endParaRPr>
                    </a:p>
                    <a:p>
                      <a:pPr lvl="0" algn="ctr">
                        <a:defRPr sz="1800"/>
                      </a:pPr>
                      <a:r>
                        <a:rPr sz="1800" b="1">
                          <a:latin typeface="Arial"/>
                          <a:ea typeface="Arial"/>
                          <a:cs typeface="Arial"/>
                        </a:rPr>
                        <a:t>Keychain SpyCamera</a:t>
                      </a:r>
                    </a:p>
                  </a:txBody>
                  <a:tcPr marL="32132" marR="32132" marT="32132" marB="32132"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tc>
                  <a:txBody>
                    <a:bodyPr/>
                    <a:lstStyle/>
                    <a:p>
                      <a:pPr lvl="0" algn="ctr">
                        <a:defRPr sz="2400">
                          <a:latin typeface="Times New Roman"/>
                          <a:ea typeface="Times New Roman"/>
                          <a:cs typeface="Times New Roman"/>
                          <a:sym typeface="Times New Roman"/>
                        </a:defRPr>
                      </a:pPr>
                      <a:endParaRPr sz="1700"/>
                    </a:p>
                  </a:txBody>
                  <a:tcPr marL="32132" marR="32132" marT="32132" marB="32132"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extLst>
                  <a:ext uri="{0D108BD9-81ED-4DB2-BD59-A6C34878D82A}">
                    <a16:rowId xmlns:a16="http://schemas.microsoft.com/office/drawing/2014/main" val="10000"/>
                  </a:ext>
                </a:extLst>
              </a:tr>
              <a:tr h="351740">
                <a:tc>
                  <a:txBody>
                    <a:bodyPr/>
                    <a:lstStyle/>
                    <a:p>
                      <a:pPr lvl="0" algn="ctr">
                        <a:defRPr sz="1800"/>
                      </a:pPr>
                      <a:r>
                        <a:rPr sz="1300">
                          <a:latin typeface="Arial"/>
                          <a:ea typeface="Arial"/>
                          <a:cs typeface="Arial"/>
                        </a:rPr>
                        <a:t>Video Resolution</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300">
                          <a:latin typeface="Arial"/>
                          <a:ea typeface="Arial"/>
                          <a:cs typeface="Arial"/>
                        </a:rPr>
                        <a:t>720x480</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1"/>
                  </a:ext>
                </a:extLst>
              </a:tr>
              <a:tr h="351740">
                <a:tc>
                  <a:txBody>
                    <a:bodyPr/>
                    <a:lstStyle/>
                    <a:p>
                      <a:pPr lvl="0" algn="ctr">
                        <a:defRPr sz="1800"/>
                      </a:pPr>
                      <a:r>
                        <a:rPr sz="1300">
                          <a:latin typeface="Arial"/>
                          <a:ea typeface="Arial"/>
                          <a:cs typeface="Arial"/>
                        </a:rPr>
                        <a:t>Video Format</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300">
                          <a:latin typeface="Arial"/>
                          <a:ea typeface="Arial"/>
                          <a:cs typeface="Arial"/>
                        </a:rPr>
                        <a:t>AVI</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2"/>
                  </a:ext>
                </a:extLst>
              </a:tr>
              <a:tr h="351740">
                <a:tc>
                  <a:txBody>
                    <a:bodyPr/>
                    <a:lstStyle/>
                    <a:p>
                      <a:pPr lvl="0" algn="ctr">
                        <a:defRPr sz="1800"/>
                      </a:pPr>
                      <a:r>
                        <a:rPr sz="1300">
                          <a:latin typeface="Arial"/>
                          <a:ea typeface="Arial"/>
                          <a:cs typeface="Arial"/>
                        </a:rPr>
                        <a:t>Video Frame Rate</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300">
                          <a:latin typeface="Arial"/>
                          <a:ea typeface="Arial"/>
                          <a:cs typeface="Arial"/>
                        </a:rPr>
                        <a:t>30±1 fps</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3"/>
                  </a:ext>
                </a:extLst>
              </a:tr>
              <a:tr h="367741">
                <a:tc>
                  <a:txBody>
                    <a:bodyPr/>
                    <a:lstStyle/>
                    <a:p>
                      <a:pPr lvl="0" algn="ctr">
                        <a:defRPr sz="1800"/>
                      </a:pPr>
                      <a:r>
                        <a:rPr sz="1300">
                          <a:latin typeface="Arial"/>
                          <a:ea typeface="Arial"/>
                          <a:cs typeface="Arial"/>
                        </a:rPr>
                        <a:t>Time Stamp</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300">
                          <a:latin typeface="Arial"/>
                          <a:ea typeface="Arial"/>
                          <a:cs typeface="Arial"/>
                        </a:rPr>
                        <a:t>Processed on board, no further processing required</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4"/>
                  </a:ext>
                </a:extLst>
              </a:tr>
              <a:tr h="367741">
                <a:tc>
                  <a:txBody>
                    <a:bodyPr/>
                    <a:lstStyle/>
                    <a:p>
                      <a:pPr lvl="0" algn="ctr">
                        <a:defRPr sz="1800"/>
                      </a:pPr>
                      <a:r>
                        <a:rPr sz="1300">
                          <a:latin typeface="Arial"/>
                          <a:ea typeface="Arial"/>
                          <a:cs typeface="Arial"/>
                        </a:rPr>
                        <a:t>Recording medium</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300">
                          <a:latin typeface="Arial"/>
                          <a:ea typeface="Arial"/>
                          <a:cs typeface="Arial"/>
                        </a:rPr>
                        <a:t>On board SD card writer</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5"/>
                  </a:ext>
                </a:extLst>
              </a:tr>
            </a:tbl>
          </a:graphicData>
        </a:graphic>
      </p:graphicFrame>
      <p:pic>
        <p:nvPicPr>
          <p:cNvPr id="228" name="camera1.jpg"/>
          <p:cNvPicPr/>
          <p:nvPr/>
        </p:nvPicPr>
        <p:blipFill>
          <a:blip r:embed="rId3">
            <a:extLst/>
          </a:blip>
          <a:stretch>
            <a:fillRect/>
          </a:stretch>
        </p:blipFill>
        <p:spPr>
          <a:xfrm rot="5400000">
            <a:off x="5101486" y="1435479"/>
            <a:ext cx="2114517" cy="2594383"/>
          </a:xfrm>
          <a:prstGeom prst="rect">
            <a:avLst/>
          </a:prstGeom>
          <a:ln w="12700">
            <a:miter lim="400000"/>
          </a:ln>
        </p:spPr>
      </p:pic>
    </p:spTree>
    <p:extLst>
      <p:ext uri="{BB962C8B-B14F-4D97-AF65-F5344CB8AC3E}">
        <p14:creationId xmlns:p14="http://schemas.microsoft.com/office/powerpoint/2010/main" val="1922823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nvSpPr>
        <p:spPr>
          <a:xfrm>
            <a:off x="2743200" y="6477000"/>
            <a:ext cx="3657601"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914400">
              <a:defRPr sz="1400">
                <a:latin typeface="Arial"/>
                <a:ea typeface="Arial"/>
                <a:cs typeface="Arial"/>
                <a:sym typeface="Arial"/>
              </a:defRPr>
            </a:lvl1pPr>
          </a:lstStyle>
          <a:p>
            <a:pPr lvl="0" algn="ctr">
              <a:defRPr sz="1800"/>
            </a:pPr>
            <a:r>
              <a:rPr sz="984" dirty="0" err="1"/>
              <a:t>CanSat</a:t>
            </a:r>
            <a:r>
              <a:rPr sz="984" dirty="0"/>
              <a:t> 2015 CDR:  Team 4996 (Phoenix)</a:t>
            </a:r>
          </a:p>
        </p:txBody>
      </p:sp>
      <p:pic>
        <p:nvPicPr>
          <p:cNvPr id="231" name="image3.jpg" descr="C:\Users\Rocket Rob\Desktop\club logo\Club Logo small wide.jpg"/>
          <p:cNvPicPr/>
          <p:nvPr/>
        </p:nvPicPr>
        <p:blipFill>
          <a:blip r:embed="rId2">
            <a:extLst/>
          </a:blip>
          <a:stretch>
            <a:fillRect/>
          </a:stretch>
        </p:blipFill>
        <p:spPr>
          <a:xfrm>
            <a:off x="-1" y="-1"/>
            <a:ext cx="1828801" cy="914401"/>
          </a:xfrm>
          <a:prstGeom prst="rect">
            <a:avLst/>
          </a:prstGeom>
          <a:ln w="12700">
            <a:miter lim="400000"/>
          </a:ln>
        </p:spPr>
      </p:pic>
      <p:sp>
        <p:nvSpPr>
          <p:cNvPr id="232" name="Shape 232"/>
          <p:cNvSpPr>
            <a:spLocks noGrp="1"/>
          </p:cNvSpPr>
          <p:nvPr>
            <p:ph type="sldNum" sz="quarter" idx="4294967295"/>
          </p:nvPr>
        </p:nvSpPr>
        <p:spPr>
          <a:xfrm>
            <a:off x="8001000" y="6461124"/>
            <a:ext cx="685801" cy="230226"/>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lvl="0">
              <a:defRPr sz="1800"/>
            </a:pPr>
            <a:fld id="{86CB4B4D-7CA3-9044-876B-883B54F8677D}" type="slidenum">
              <a:rPr sz="984"/>
              <a:t>25</a:t>
            </a:fld>
            <a:endParaRPr sz="984"/>
          </a:p>
        </p:txBody>
      </p:sp>
      <p:sp>
        <p:nvSpPr>
          <p:cNvPr id="233" name="Shape 233"/>
          <p:cNvSpPr>
            <a:spLocks noGrp="1"/>
          </p:cNvSpPr>
          <p:nvPr>
            <p:ph type="title"/>
          </p:nvPr>
        </p:nvSpPr>
        <p:spPr>
          <a:xfrm>
            <a:off x="1600199" y="76200"/>
            <a:ext cx="5410202" cy="838200"/>
          </a:xfrm>
          <a:prstGeom prst="rect">
            <a:avLst/>
          </a:prstGeom>
        </p:spPr>
        <p:txBody>
          <a:bodyPr>
            <a:normAutofit/>
          </a:bodyPr>
          <a:lstStyle/>
          <a:p>
            <a:pPr lvl="0">
              <a:defRPr sz="1800" b="0">
                <a:solidFill>
                  <a:srgbClr val="000000"/>
                </a:solidFill>
              </a:defRPr>
            </a:pPr>
            <a:r>
              <a:rPr sz="2391">
                <a:solidFill>
                  <a:srgbClr val="333399"/>
                </a:solidFill>
              </a:rPr>
              <a:t>3-Axis Accelerometer Sensor </a:t>
            </a:r>
            <a:br>
              <a:rPr sz="2391">
                <a:solidFill>
                  <a:srgbClr val="333399"/>
                </a:solidFill>
              </a:rPr>
            </a:br>
            <a:r>
              <a:rPr sz="2391">
                <a:solidFill>
                  <a:srgbClr val="333399"/>
                </a:solidFill>
              </a:rPr>
              <a:t>Summary</a:t>
            </a:r>
          </a:p>
        </p:txBody>
      </p:sp>
      <p:sp>
        <p:nvSpPr>
          <p:cNvPr id="234" name="Shape 234"/>
          <p:cNvSpPr>
            <a:spLocks noGrp="1"/>
          </p:cNvSpPr>
          <p:nvPr>
            <p:ph type="body" idx="1"/>
          </p:nvPr>
        </p:nvSpPr>
        <p:spPr>
          <a:xfrm>
            <a:off x="228600" y="1066800"/>
            <a:ext cx="8686801" cy="5181601"/>
          </a:xfrm>
          <a:prstGeom prst="rect">
            <a:avLst/>
          </a:prstGeom>
        </p:spPr>
        <p:txBody>
          <a:bodyPr>
            <a:normAutofit/>
          </a:bodyPr>
          <a:lstStyle/>
          <a:p>
            <a:pPr marL="0" lvl="1" indent="321457">
              <a:buNone/>
              <a:defRPr sz="1800" b="0"/>
            </a:pPr>
            <a:r>
              <a:rPr sz="2391" b="1"/>
              <a:t>3-Axis Accelerometer Sensor for Container</a:t>
            </a:r>
          </a:p>
        </p:txBody>
      </p:sp>
      <p:sp>
        <p:nvSpPr>
          <p:cNvPr id="235" name="Shape 235"/>
          <p:cNvSpPr/>
          <p:nvPr/>
        </p:nvSpPr>
        <p:spPr>
          <a:xfrm>
            <a:off x="228600" y="6477000"/>
            <a:ext cx="2286001" cy="24378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lgn="l" defTabSz="914400">
              <a:defRPr sz="1400">
                <a:latin typeface="Arial"/>
                <a:ea typeface="Arial"/>
                <a:cs typeface="Arial"/>
                <a:sym typeface="Arial"/>
              </a:defRPr>
            </a:lvl1pPr>
          </a:lstStyle>
          <a:p>
            <a:pPr lvl="0">
              <a:defRPr sz="1800"/>
            </a:pPr>
            <a:r>
              <a:rPr sz="984"/>
              <a:t>Presenter:  Maria F. Caceres </a:t>
            </a:r>
          </a:p>
        </p:txBody>
      </p:sp>
      <p:sp>
        <p:nvSpPr>
          <p:cNvPr id="236" name="Shape 236"/>
          <p:cNvSpPr/>
          <p:nvPr/>
        </p:nvSpPr>
        <p:spPr>
          <a:xfrm>
            <a:off x="8610600" y="60434"/>
            <a:ext cx="457201" cy="457201"/>
          </a:xfrm>
          <a:prstGeom prst="star5">
            <a:avLst>
              <a:gd name="adj" fmla="val 19098"/>
              <a:gd name="hf" fmla="val 105146"/>
              <a:gd name="vf" fmla="val 110557"/>
            </a:avLst>
          </a:prstGeom>
          <a:solidFill>
            <a:srgbClr val="BBE0E3"/>
          </a:solidFill>
          <a:ln w="25400">
            <a:solidFill>
              <a:srgbClr val="88A3A6"/>
            </a:solidFill>
          </a:ln>
        </p:spPr>
        <p:txBody>
          <a:bodyPr lIns="45719" tIns="45719" rIns="45719" bIns="45719" anchor="ctr"/>
          <a:lstStyle/>
          <a:p>
            <a:pPr defTabSz="642915">
              <a:defRPr sz="2400">
                <a:solidFill>
                  <a:srgbClr val="FFFFFF"/>
                </a:solidFill>
                <a:latin typeface="Arial"/>
                <a:ea typeface="Arial"/>
                <a:cs typeface="Arial"/>
                <a:sym typeface="Arial"/>
              </a:defRPr>
            </a:pPr>
            <a:endParaRPr sz="1687"/>
          </a:p>
        </p:txBody>
      </p:sp>
      <p:graphicFrame>
        <p:nvGraphicFramePr>
          <p:cNvPr id="237" name="Table 237"/>
          <p:cNvGraphicFramePr/>
          <p:nvPr/>
        </p:nvGraphicFramePr>
        <p:xfrm>
          <a:off x="670322" y="1660327"/>
          <a:ext cx="7880830" cy="4046068"/>
        </p:xfrm>
        <a:graphic>
          <a:graphicData uri="http://schemas.openxmlformats.org/drawingml/2006/table">
            <a:tbl>
              <a:tblPr/>
              <a:tblGrid>
                <a:gridCol w="2973759">
                  <a:extLst>
                    <a:ext uri="{9D8B030D-6E8A-4147-A177-3AD203B41FA5}">
                      <a16:colId xmlns:a16="http://schemas.microsoft.com/office/drawing/2014/main" val="20000"/>
                    </a:ext>
                  </a:extLst>
                </a:gridCol>
                <a:gridCol w="4907071">
                  <a:extLst>
                    <a:ext uri="{9D8B030D-6E8A-4147-A177-3AD203B41FA5}">
                      <a16:colId xmlns:a16="http://schemas.microsoft.com/office/drawing/2014/main" val="20001"/>
                    </a:ext>
                  </a:extLst>
                </a:gridCol>
              </a:tblGrid>
              <a:tr h="2540196">
                <a:tc>
                  <a:txBody>
                    <a:bodyPr/>
                    <a:lstStyle/>
                    <a:p>
                      <a:pPr lvl="0" algn="ctr">
                        <a:defRPr sz="1800"/>
                      </a:pPr>
                      <a:r>
                        <a:rPr sz="1400" b="1">
                          <a:latin typeface="Arial"/>
                          <a:ea typeface="Arial"/>
                          <a:cs typeface="Arial"/>
                        </a:rPr>
                        <a:t>Sensor Model</a:t>
                      </a:r>
                    </a:p>
                    <a:p>
                      <a:pPr lvl="0" algn="ctr">
                        <a:defRPr sz="1800"/>
                      </a:pPr>
                      <a:endParaRPr sz="1000" b="1">
                        <a:latin typeface="Arial"/>
                        <a:ea typeface="Arial"/>
                        <a:cs typeface="Arial"/>
                      </a:endParaRPr>
                    </a:p>
                    <a:p>
                      <a:pPr lvl="0" algn="ctr">
                        <a:defRPr sz="1800"/>
                      </a:pPr>
                      <a:endParaRPr sz="1000" b="1">
                        <a:latin typeface="Arial"/>
                        <a:ea typeface="Arial"/>
                        <a:cs typeface="Arial"/>
                      </a:endParaRPr>
                    </a:p>
                    <a:p>
                      <a:pPr lvl="0" algn="ctr">
                        <a:defRPr sz="1800"/>
                      </a:pPr>
                      <a:endParaRPr sz="1000" b="1">
                        <a:latin typeface="Arial"/>
                        <a:ea typeface="Arial"/>
                        <a:cs typeface="Arial"/>
                      </a:endParaRPr>
                    </a:p>
                    <a:p>
                      <a:pPr lvl="0" algn="ctr">
                        <a:defRPr sz="1800"/>
                      </a:pPr>
                      <a:endParaRPr sz="1000" b="1">
                        <a:latin typeface="Arial"/>
                        <a:ea typeface="Arial"/>
                        <a:cs typeface="Arial"/>
                      </a:endParaRPr>
                    </a:p>
                    <a:p>
                      <a:pPr lvl="0" algn="ctr">
                        <a:defRPr sz="1800"/>
                      </a:pPr>
                      <a:endParaRPr sz="1000" b="1">
                        <a:latin typeface="Arial"/>
                        <a:ea typeface="Arial"/>
                        <a:cs typeface="Arial"/>
                      </a:endParaRPr>
                    </a:p>
                    <a:p>
                      <a:pPr lvl="0" algn="ctr">
                        <a:defRPr sz="1800"/>
                      </a:pPr>
                      <a:r>
                        <a:rPr sz="1800" b="1">
                          <a:latin typeface="Arial"/>
                          <a:ea typeface="Arial"/>
                          <a:cs typeface="Arial"/>
                        </a:rPr>
                        <a:t>Adafruit LSM303</a:t>
                      </a:r>
                    </a:p>
                  </a:txBody>
                  <a:tcPr marL="32132" marR="32132" marT="32132" marB="32132"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tc>
                  <a:txBody>
                    <a:bodyPr/>
                    <a:lstStyle/>
                    <a:p>
                      <a:pPr lvl="0" algn="ctr">
                        <a:defRPr sz="1800"/>
                      </a:pPr>
                      <a:r>
                        <a:rPr sz="1000" b="1">
                          <a:latin typeface="Arial"/>
                          <a:ea typeface="Arial"/>
                          <a:cs typeface="Arial"/>
                        </a:rPr>
                        <a:t>Adafruit ±16g Accelerometer + Magnetometer</a:t>
                      </a:r>
                    </a:p>
                  </a:txBody>
                  <a:tcPr marL="32132" marR="32132" marT="32132" marB="32132"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BBE0E3"/>
                    </a:solidFill>
                  </a:tcPr>
                </a:tc>
                <a:extLst>
                  <a:ext uri="{0D108BD9-81ED-4DB2-BD59-A6C34878D82A}">
                    <a16:rowId xmlns:a16="http://schemas.microsoft.com/office/drawing/2014/main" val="10000"/>
                  </a:ext>
                </a:extLst>
              </a:tr>
              <a:tr h="376468">
                <a:tc>
                  <a:txBody>
                    <a:bodyPr/>
                    <a:lstStyle/>
                    <a:p>
                      <a:pPr lvl="0" algn="ctr">
                        <a:defRPr sz="1800"/>
                      </a:pPr>
                      <a:r>
                        <a:rPr sz="1400">
                          <a:latin typeface="Arial"/>
                          <a:ea typeface="Arial"/>
                          <a:cs typeface="Arial"/>
                        </a:rPr>
                        <a:t>Full scale range (Accelerometer)</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400">
                          <a:latin typeface="Arial"/>
                          <a:ea typeface="Arial"/>
                          <a:cs typeface="Arial"/>
                        </a:rPr>
                        <a:t>±16Gs</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1"/>
                  </a:ext>
                </a:extLst>
              </a:tr>
              <a:tr h="376468">
                <a:tc>
                  <a:txBody>
                    <a:bodyPr/>
                    <a:lstStyle/>
                    <a:p>
                      <a:pPr lvl="0" algn="ctr">
                        <a:defRPr sz="1800"/>
                      </a:pPr>
                      <a:r>
                        <a:rPr sz="1400">
                          <a:latin typeface="Arial"/>
                          <a:ea typeface="Arial"/>
                          <a:cs typeface="Arial"/>
                        </a:rPr>
                        <a:t>Accuracy (Accelerometer)</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400">
                          <a:latin typeface="Arial"/>
                          <a:ea typeface="Arial"/>
                          <a:cs typeface="Arial"/>
                        </a:rPr>
                        <a:t>±10%</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2"/>
                  </a:ext>
                </a:extLst>
              </a:tr>
              <a:tr h="376468">
                <a:tc>
                  <a:txBody>
                    <a:bodyPr/>
                    <a:lstStyle/>
                    <a:p>
                      <a:pPr lvl="0" algn="ctr">
                        <a:defRPr sz="1800"/>
                      </a:pPr>
                      <a:r>
                        <a:rPr sz="1400">
                          <a:latin typeface="Arial"/>
                          <a:ea typeface="Arial"/>
                          <a:cs typeface="Arial"/>
                        </a:rPr>
                        <a:t>Full scale range (Magnetometer)</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400">
                          <a:latin typeface="Arial"/>
                          <a:ea typeface="Arial"/>
                          <a:cs typeface="Arial"/>
                        </a:rPr>
                        <a:t>±1.3Gs to ±8.1Gs</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3"/>
                  </a:ext>
                </a:extLst>
              </a:tr>
              <a:tr h="376468">
                <a:tc>
                  <a:txBody>
                    <a:bodyPr/>
                    <a:lstStyle/>
                    <a:p>
                      <a:pPr lvl="0" algn="ctr">
                        <a:defRPr sz="1800"/>
                      </a:pPr>
                      <a:r>
                        <a:rPr sz="1400">
                          <a:latin typeface="Arial"/>
                          <a:ea typeface="Arial"/>
                          <a:cs typeface="Arial"/>
                        </a:rPr>
                        <a:t>Accuracy (Magnetometer)</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a:defRPr sz="1800"/>
                      </a:pPr>
                      <a:r>
                        <a:rPr sz="1400">
                          <a:latin typeface="Arial"/>
                          <a:ea typeface="Arial"/>
                          <a:cs typeface="Arial"/>
                        </a:rPr>
                        <a:t>±10%</a:t>
                      </a:r>
                    </a:p>
                  </a:txBody>
                  <a:tcPr marL="32147" marR="32147" marT="32147" marB="32147"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extLst>
                  <a:ext uri="{0D108BD9-81ED-4DB2-BD59-A6C34878D82A}">
                    <a16:rowId xmlns:a16="http://schemas.microsoft.com/office/drawing/2014/main" val="10004"/>
                  </a:ext>
                </a:extLst>
              </a:tr>
            </a:tbl>
          </a:graphicData>
        </a:graphic>
      </p:graphicFrame>
      <p:pic>
        <p:nvPicPr>
          <p:cNvPr id="238" name="pasted-image.tif"/>
          <p:cNvPicPr/>
          <p:nvPr/>
        </p:nvPicPr>
        <p:blipFill>
          <a:blip r:embed="rId3">
            <a:extLst/>
          </a:blip>
          <a:stretch>
            <a:fillRect/>
          </a:stretch>
        </p:blipFill>
        <p:spPr>
          <a:xfrm>
            <a:off x="5005090" y="1875235"/>
            <a:ext cx="2201659" cy="2205805"/>
          </a:xfrm>
          <a:prstGeom prst="rect">
            <a:avLst/>
          </a:prstGeom>
          <a:ln w="12700">
            <a:miter lim="400000"/>
          </a:ln>
        </p:spPr>
      </p:pic>
    </p:spTree>
    <p:extLst>
      <p:ext uri="{BB962C8B-B14F-4D97-AF65-F5344CB8AC3E}">
        <p14:creationId xmlns:p14="http://schemas.microsoft.com/office/powerpoint/2010/main" val="3880971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ftr"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CanSat 2015 CDR:  Team 4996 (Phoenix)</a:t>
            </a:r>
          </a:p>
        </p:txBody>
      </p:sp>
      <p:sp>
        <p:nvSpPr>
          <p:cNvPr id="23555" name="Rectangle 6"/>
          <p:cNvSpPr>
            <a:spLocks noGrp="1" noChangeArrowheads="1"/>
          </p:cNvSpPr>
          <p:nvPr>
            <p:ph type="sldNum"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3154E91-0C0E-488A-914A-FBE2829FE9EE}" type="slidenum">
              <a:rPr lang="en-US">
                <a:solidFill>
                  <a:srgbClr val="000000"/>
                </a:solidFill>
              </a:rPr>
              <a:pPr eaLnBrk="1" hangingPunct="1"/>
              <a:t>26</a:t>
            </a:fld>
            <a:endParaRPr lang="en-US" dirty="0">
              <a:solidFill>
                <a:srgbClr val="000000"/>
              </a:solidFill>
            </a:endParaRPr>
          </a:p>
        </p:txBody>
      </p:sp>
      <p:sp>
        <p:nvSpPr>
          <p:cNvPr id="23556" name="Rectangle 4"/>
          <p:cNvSpPr>
            <a:spLocks noGrp="1" noChangeArrowheads="1"/>
          </p:cNvSpPr>
          <p:nvPr>
            <p:ph type="ctrTitle"/>
          </p:nvPr>
        </p:nvSpPr>
        <p:spPr/>
        <p:txBody>
          <a:bodyPr/>
          <a:lstStyle/>
          <a:p>
            <a:pPr eaLnBrk="1" hangingPunct="1"/>
            <a:r>
              <a:rPr lang="en-US" dirty="0"/>
              <a:t>Descent Control Design</a:t>
            </a:r>
          </a:p>
        </p:txBody>
      </p:sp>
      <p:sp>
        <p:nvSpPr>
          <p:cNvPr id="23557" name="Rectangle 5"/>
          <p:cNvSpPr>
            <a:spLocks noGrp="1" noChangeArrowheads="1"/>
          </p:cNvSpPr>
          <p:nvPr>
            <p:ph type="subTitle" idx="1"/>
          </p:nvPr>
        </p:nvSpPr>
        <p:spPr/>
        <p:txBody>
          <a:bodyPr/>
          <a:lstStyle/>
          <a:p>
            <a:pPr eaLnBrk="1" hangingPunct="1"/>
            <a:r>
              <a:rPr lang="en-US" dirty="0"/>
              <a:t>Patrick Guillaume</a:t>
            </a: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3296917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560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CanSat 2015 CDR:  Team 4996 (Phoenix)</a:t>
            </a:r>
          </a:p>
        </p:txBody>
      </p:sp>
      <p:sp>
        <p:nvSpPr>
          <p:cNvPr id="2560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3BD004F-74AB-458C-8218-0A76C8043BF1}" type="slidenum">
              <a:rPr lang="en-US" smtClean="0">
                <a:solidFill>
                  <a:srgbClr val="000000"/>
                </a:solidFill>
              </a:rPr>
              <a:pPr eaLnBrk="1" hangingPunct="1"/>
              <a:t>27</a:t>
            </a:fld>
            <a:endParaRPr lang="en-US">
              <a:solidFill>
                <a:srgbClr val="000000"/>
              </a:solidFill>
            </a:endParaRPr>
          </a:p>
        </p:txBody>
      </p:sp>
      <p:sp>
        <p:nvSpPr>
          <p:cNvPr id="25605" name="Rectangle 2"/>
          <p:cNvSpPr>
            <a:spLocks noGrp="1" noChangeArrowheads="1"/>
          </p:cNvSpPr>
          <p:nvPr>
            <p:ph type="title"/>
          </p:nvPr>
        </p:nvSpPr>
        <p:spPr/>
        <p:txBody>
          <a:bodyPr/>
          <a:lstStyle/>
          <a:p>
            <a:pPr eaLnBrk="1" hangingPunct="1"/>
            <a:r>
              <a:rPr lang="en-US" dirty="0"/>
              <a:t>Descent Control Overview</a:t>
            </a:r>
          </a:p>
        </p:txBody>
      </p:sp>
      <p:sp>
        <p:nvSpPr>
          <p:cNvPr id="25606" name="Rectangle 3"/>
          <p:cNvSpPr>
            <a:spLocks noGrp="1" noChangeArrowheads="1"/>
          </p:cNvSpPr>
          <p:nvPr>
            <p:ph type="body" idx="1"/>
          </p:nvPr>
        </p:nvSpPr>
        <p:spPr/>
        <p:txBody>
          <a:bodyPr/>
          <a:lstStyle/>
          <a:p>
            <a:pPr lvl="0" eaLnBrk="1" hangingPunct="1"/>
            <a:r>
              <a:rPr lang="en-US" sz="1800" b="0" kern="1200" dirty="0">
                <a:solidFill>
                  <a:srgbClr val="000000"/>
                </a:solidFill>
                <a:cs typeface="Arial" charset="0"/>
              </a:rPr>
              <a:t>Descent control is used in both the Container and Payload components of the CANSAT:</a:t>
            </a:r>
          </a:p>
          <a:p>
            <a:pPr lvl="1" eaLnBrk="1" hangingPunct="1"/>
            <a:r>
              <a:rPr lang="en-US" sz="1800" kern="1200" dirty="0">
                <a:solidFill>
                  <a:srgbClr val="000000"/>
                </a:solidFill>
                <a:cs typeface="Arial" charset="0"/>
              </a:rPr>
              <a:t>Container: </a:t>
            </a:r>
            <a:r>
              <a:rPr lang="en-US" sz="1800" i="1" kern="1200" dirty="0">
                <a:solidFill>
                  <a:srgbClr val="000000"/>
                </a:solidFill>
                <a:cs typeface="Arial" charset="0"/>
              </a:rPr>
              <a:t>Drag by Parachute</a:t>
            </a:r>
          </a:p>
          <a:p>
            <a:pPr lvl="1" eaLnBrk="1" hangingPunct="1"/>
            <a:r>
              <a:rPr lang="en-US" sz="1800" kern="1200" dirty="0">
                <a:solidFill>
                  <a:srgbClr val="000000"/>
                </a:solidFill>
                <a:cs typeface="Arial" charset="0"/>
              </a:rPr>
              <a:t>Payload: </a:t>
            </a:r>
            <a:r>
              <a:rPr lang="en-US" sz="1800" i="1" kern="1200" dirty="0">
                <a:solidFill>
                  <a:srgbClr val="000000"/>
                </a:solidFill>
                <a:cs typeface="Arial" charset="0"/>
              </a:rPr>
              <a:t>Auto-gyro system using Carbon fiber blades</a:t>
            </a:r>
          </a:p>
          <a:p>
            <a:endParaRPr lang="en-US" dirty="0"/>
          </a:p>
        </p:txBody>
      </p:sp>
      <p:sp>
        <p:nvSpPr>
          <p:cNvPr id="6" name="5-Point Star 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aphicFrame>
        <p:nvGraphicFramePr>
          <p:cNvPr id="7" name="Table 6"/>
          <p:cNvGraphicFramePr>
            <a:graphicFrameLocks noGrp="1"/>
          </p:cNvGraphicFramePr>
          <p:nvPr>
            <p:extLst/>
          </p:nvPr>
        </p:nvGraphicFramePr>
        <p:xfrm>
          <a:off x="111617" y="2590800"/>
          <a:ext cx="8956183" cy="3431592"/>
        </p:xfrm>
        <a:graphic>
          <a:graphicData uri="http://schemas.openxmlformats.org/drawingml/2006/table">
            <a:tbl>
              <a:tblPr/>
              <a:tblGrid>
                <a:gridCol w="1031383">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2286000">
                  <a:extLst>
                    <a:ext uri="{9D8B030D-6E8A-4147-A177-3AD203B41FA5}">
                      <a16:colId xmlns:a16="http://schemas.microsoft.com/office/drawing/2014/main" val="20005"/>
                    </a:ext>
                  </a:extLst>
                </a:gridCol>
              </a:tblGrid>
              <a:tr h="528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mn-lt"/>
                          <a:cs typeface="Arial" charset="0"/>
                        </a:rPr>
                        <a:t>CANSAT Section</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mn-lt"/>
                          <a:cs typeface="Arial" charset="0"/>
                        </a:rPr>
                        <a:t>Control Scheme</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mn-lt"/>
                          <a:cs typeface="Arial" charset="0"/>
                        </a:rPr>
                        <a:t>Descent Required</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mn-lt"/>
                          <a:cs typeface="Arial" charset="0"/>
                        </a:rPr>
                        <a:t>Dependencies</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mn-lt"/>
                          <a:cs typeface="Arial" charset="0"/>
                        </a:rPr>
                        <a:t>Components</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mn-lt"/>
                          <a:cs typeface="Arial" charset="0"/>
                        </a:rPr>
                        <a:t>Configurations</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43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Container</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Parachute</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N/A</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-Air Flow</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-CANSAT mass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-Parachute Area</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-Kevlar string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-Ripstop Nylon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-Swivel</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Upon separation from the rocket, the container’s parachute will deploy, allowing the CanSat to descend at a controlled rate.</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4808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Payload</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Auto-gyro</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4m/s&lt;</a:t>
                      </a:r>
                      <a:r>
                        <a:rPr kumimoji="0" lang="en-US" sz="1400" b="1" i="0" u="none" strike="noStrike" cap="none" normalizeH="0" baseline="0" dirty="0">
                          <a:ln>
                            <a:noFill/>
                          </a:ln>
                          <a:solidFill>
                            <a:srgbClr val="000000"/>
                          </a:solidFill>
                          <a:effectLst/>
                          <a:latin typeface="+mn-lt"/>
                          <a:cs typeface="Arial" charset="0"/>
                        </a:rPr>
                        <a:t>v</a:t>
                      </a:r>
                      <a:r>
                        <a:rPr kumimoji="0" lang="en-US" sz="1400" b="0" i="0" u="none" strike="noStrike" cap="none" normalizeH="0" baseline="0" dirty="0">
                          <a:ln>
                            <a:noFill/>
                          </a:ln>
                          <a:solidFill>
                            <a:srgbClr val="000000"/>
                          </a:solidFill>
                          <a:effectLst/>
                          <a:latin typeface="+mn-lt"/>
                          <a:cs typeface="Arial" charset="0"/>
                        </a:rPr>
                        <a:t>&lt;10 m/s</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 Air Flow</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 CANSAT mass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 Rotor Area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 Angle of attack</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-Carbon-Fiber propellers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-Torsion Springs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-Ball bearing</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Upon release from container, propellers will fold out and will start to rotate due to air flow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mn-lt"/>
                        <a:cs typeface="Arial" charset="0"/>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Tree>
    <p:extLst>
      <p:ext uri="{BB962C8B-B14F-4D97-AF65-F5344CB8AC3E}">
        <p14:creationId xmlns:p14="http://schemas.microsoft.com/office/powerpoint/2010/main" val="2360437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Descent Control Overview (</a:t>
            </a:r>
            <a:r>
              <a:rPr lang="en-US" dirty="0" err="1"/>
              <a:t>Cnt’d</a:t>
            </a:r>
            <a:r>
              <a:rPr lang="en-US" dirty="0"/>
              <a:t>)</a:t>
            </a:r>
          </a:p>
        </p:txBody>
      </p:sp>
      <p:sp>
        <p:nvSpPr>
          <p:cNvPr id="4" name="Footer Placeholder 3"/>
          <p:cNvSpPr>
            <a:spLocks noGrp="1"/>
          </p:cNvSpPr>
          <p:nvPr>
            <p:ph type="ftr" sz="quarter" idx="11"/>
          </p:nvPr>
        </p:nvSpPr>
        <p:spPr/>
        <p:txBody>
          <a:bodyPr/>
          <a:lstStyle/>
          <a:p>
            <a:r>
              <a:rPr lang="en-US" dirty="0"/>
              <a:t>CanSat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solidFill>
                  <a:srgbClr val="000000"/>
                </a:solidFill>
              </a:rPr>
              <a:pPr>
                <a:defRPr/>
              </a:pPr>
              <a:t>28</a:t>
            </a:fld>
            <a:endParaRPr lang="en-US">
              <a:solidFill>
                <a:srgbClr val="000000"/>
              </a:solidFill>
            </a:endParaRPr>
          </a:p>
        </p:txBody>
      </p:sp>
      <p:grpSp>
        <p:nvGrpSpPr>
          <p:cNvPr id="6" name="Group 8"/>
          <p:cNvGrpSpPr>
            <a:grpSpLocks/>
          </p:cNvGrpSpPr>
          <p:nvPr/>
        </p:nvGrpSpPr>
        <p:grpSpPr bwMode="auto">
          <a:xfrm>
            <a:off x="609600" y="1143000"/>
            <a:ext cx="4373563" cy="1295400"/>
            <a:chOff x="4722967" y="1143000"/>
            <a:chExt cx="4689873" cy="1295400"/>
          </a:xfrm>
        </p:grpSpPr>
        <p:sp>
          <p:nvSpPr>
            <p:cNvPr id="7" name="Rectangle 6"/>
            <p:cNvSpPr/>
            <p:nvPr/>
          </p:nvSpPr>
          <p:spPr>
            <a:xfrm>
              <a:off x="4722967" y="1143000"/>
              <a:ext cx="3886381" cy="12954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defRPr/>
              </a:pPr>
              <a:r>
                <a:rPr lang="en-US" b="1" dirty="0">
                  <a:solidFill>
                    <a:srgbClr val="000000"/>
                  </a:solidFill>
                </a:rPr>
                <a:t>1)  </a:t>
              </a:r>
              <a:r>
                <a:rPr lang="en-US" b="1" u="sng" dirty="0">
                  <a:solidFill>
                    <a:srgbClr val="000000"/>
                  </a:solidFill>
                </a:rPr>
                <a:t>Altitude =  600 m</a:t>
              </a:r>
            </a:p>
            <a:p>
              <a:pPr marL="342900" indent="-342900">
                <a:defRPr/>
              </a:pPr>
              <a:r>
                <a:rPr lang="en-US" sz="1600" dirty="0">
                  <a:solidFill>
                    <a:srgbClr val="000000"/>
                  </a:solidFill>
                </a:rPr>
                <a:t>Ejection charge deploys CANSAT</a:t>
              </a:r>
            </a:p>
            <a:p>
              <a:pPr marL="342900" indent="-342900">
                <a:defRPr/>
              </a:pPr>
              <a:r>
                <a:rPr lang="en-US" sz="1600" dirty="0">
                  <a:solidFill>
                    <a:srgbClr val="000000"/>
                  </a:solidFill>
                </a:rPr>
                <a:t>from bay as well as nose</a:t>
              </a:r>
            </a:p>
            <a:p>
              <a:pPr marL="342900" indent="-342900">
                <a:defRPr/>
              </a:pPr>
              <a:r>
                <a:rPr lang="en-US" sz="1600" dirty="0">
                  <a:solidFill>
                    <a:srgbClr val="000000"/>
                  </a:solidFill>
                </a:rPr>
                <a:t>cone at apogee.  Each has its own</a:t>
              </a:r>
            </a:p>
            <a:p>
              <a:pPr marL="342900" indent="-342900">
                <a:defRPr/>
              </a:pPr>
              <a:r>
                <a:rPr lang="en-US" sz="1600" dirty="0">
                  <a:solidFill>
                    <a:srgbClr val="000000"/>
                  </a:solidFill>
                </a:rPr>
                <a:t>descent control system.</a:t>
              </a:r>
              <a:endParaRPr lang="en-US" b="1" dirty="0">
                <a:solidFill>
                  <a:srgbClr val="000000"/>
                </a:solidFill>
              </a:endParaRPr>
            </a:p>
          </p:txBody>
        </p:sp>
        <p:sp>
          <p:nvSpPr>
            <p:cNvPr id="8" name="Right Arrow 7"/>
            <p:cNvSpPr/>
            <p:nvPr/>
          </p:nvSpPr>
          <p:spPr>
            <a:xfrm>
              <a:off x="8726807" y="1524000"/>
              <a:ext cx="686033" cy="381000"/>
            </a:xfrm>
            <a:prstGeom prst="rightArrow">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9" name="Rectangle 8"/>
          <p:cNvSpPr/>
          <p:nvPr/>
        </p:nvSpPr>
        <p:spPr>
          <a:xfrm>
            <a:off x="5029200" y="1066800"/>
            <a:ext cx="3657600" cy="14478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defRPr/>
            </a:pPr>
            <a:endParaRPr lang="en-US" b="1" dirty="0">
              <a:solidFill>
                <a:srgbClr val="000000"/>
              </a:solidFill>
            </a:endParaRPr>
          </a:p>
          <a:p>
            <a:pPr marL="342900" indent="-342900">
              <a:defRPr/>
            </a:pPr>
            <a:r>
              <a:rPr lang="en-US" b="1" dirty="0">
                <a:solidFill>
                  <a:srgbClr val="000000"/>
                </a:solidFill>
              </a:rPr>
              <a:t>2)  </a:t>
            </a:r>
            <a:r>
              <a:rPr lang="en-US" b="1" u="sng" dirty="0">
                <a:solidFill>
                  <a:srgbClr val="000000"/>
                </a:solidFill>
              </a:rPr>
              <a:t>Altitude = 600</a:t>
            </a:r>
            <a:r>
              <a:rPr lang="en-US" b="1" u="sng" dirty="0">
                <a:solidFill>
                  <a:srgbClr val="000000"/>
                </a:solidFill>
                <a:sym typeface="Wingdings" pitchFamily="2" charset="2"/>
              </a:rPr>
              <a:t>500</a:t>
            </a:r>
            <a:r>
              <a:rPr lang="en-US" b="1" u="sng" dirty="0">
                <a:solidFill>
                  <a:srgbClr val="000000"/>
                </a:solidFill>
              </a:rPr>
              <a:t>m</a:t>
            </a:r>
          </a:p>
          <a:p>
            <a:pPr marL="342900" indent="-342900">
              <a:defRPr/>
            </a:pPr>
            <a:r>
              <a:rPr lang="en-US" sz="1600" dirty="0">
                <a:solidFill>
                  <a:srgbClr val="000000"/>
                </a:solidFill>
              </a:rPr>
              <a:t>CANSAT (C+P)  descends</a:t>
            </a:r>
          </a:p>
          <a:p>
            <a:pPr marL="342900" indent="-342900">
              <a:defRPr/>
            </a:pPr>
            <a:r>
              <a:rPr lang="en-US" sz="1600" dirty="0">
                <a:solidFill>
                  <a:srgbClr val="000000"/>
                </a:solidFill>
              </a:rPr>
              <a:t>via parachute at a predicted rate of 10.7 m/s</a:t>
            </a:r>
          </a:p>
          <a:p>
            <a:pPr marL="342900" indent="-342900">
              <a:defRPr/>
            </a:pPr>
            <a:endParaRPr lang="en-US" b="1" dirty="0">
              <a:solidFill>
                <a:srgbClr val="000000"/>
              </a:solidFill>
            </a:endParaRPr>
          </a:p>
        </p:txBody>
      </p:sp>
      <p:pic>
        <p:nvPicPr>
          <p:cNvPr id="10" name="Picture 9"/>
          <p:cNvPicPr>
            <a:picLocks noChangeAspect="1"/>
          </p:cNvPicPr>
          <p:nvPr/>
        </p:nvPicPr>
        <p:blipFill>
          <a:blip r:embed="rId3"/>
          <a:srcRect l="12677" t="22224" r="76907" b="37656"/>
          <a:stretch>
            <a:fillRect/>
          </a:stretch>
        </p:blipFill>
        <p:spPr bwMode="auto">
          <a:xfrm rot="3814548" flipH="1">
            <a:off x="1166813" y="3060700"/>
            <a:ext cx="914400" cy="1981200"/>
          </a:xfrm>
          <a:prstGeom prst="rect">
            <a:avLst/>
          </a:prstGeom>
          <a:noFill/>
          <a:ln w="9525">
            <a:noFill/>
            <a:miter lim="800000"/>
            <a:headEnd/>
            <a:tailEnd/>
          </a:ln>
        </p:spPr>
      </p:pic>
      <p:pic>
        <p:nvPicPr>
          <p:cNvPr id="11" name="Picture 10"/>
          <p:cNvPicPr>
            <a:picLocks noChangeAspect="1"/>
          </p:cNvPicPr>
          <p:nvPr/>
        </p:nvPicPr>
        <p:blipFill>
          <a:blip r:embed="rId4"/>
          <a:srcRect l="36111" t="31483" r="52605" b="39198"/>
          <a:stretch>
            <a:fillRect/>
          </a:stretch>
        </p:blipFill>
        <p:spPr bwMode="auto">
          <a:xfrm>
            <a:off x="6400800" y="4191000"/>
            <a:ext cx="990600" cy="1447800"/>
          </a:xfrm>
          <a:prstGeom prst="rect">
            <a:avLst/>
          </a:prstGeom>
          <a:noFill/>
          <a:ln w="9525">
            <a:noFill/>
            <a:miter lim="800000"/>
            <a:headEnd/>
            <a:tailEnd/>
          </a:ln>
        </p:spPr>
      </p:pic>
      <p:pic>
        <p:nvPicPr>
          <p:cNvPr id="12" name="Picture 11"/>
          <p:cNvPicPr>
            <a:picLocks noChangeAspect="1"/>
          </p:cNvPicPr>
          <p:nvPr/>
        </p:nvPicPr>
        <p:blipFill>
          <a:blip r:embed="rId3"/>
          <a:srcRect l="12677" t="40588" r="76907" b="37656"/>
          <a:stretch>
            <a:fillRect/>
          </a:stretch>
        </p:blipFill>
        <p:spPr bwMode="auto">
          <a:xfrm rot="4563919" flipH="1">
            <a:off x="5617369" y="3083719"/>
            <a:ext cx="914400" cy="1074738"/>
          </a:xfrm>
          <a:prstGeom prst="rect">
            <a:avLst/>
          </a:prstGeom>
          <a:noFill/>
          <a:ln w="9525">
            <a:noFill/>
            <a:miter lim="800000"/>
            <a:headEnd/>
            <a:tailEnd/>
          </a:ln>
        </p:spPr>
      </p:pic>
      <p:sp>
        <p:nvSpPr>
          <p:cNvPr id="13"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15" name="5-Point Star 14"/>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1518278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Descent Control Overview (</a:t>
            </a:r>
            <a:r>
              <a:rPr lang="en-US" dirty="0" err="1"/>
              <a:t>Cnt’d</a:t>
            </a:r>
            <a:r>
              <a:rPr lang="en-US" dirty="0"/>
              <a:t>)</a:t>
            </a:r>
          </a:p>
        </p:txBody>
      </p:sp>
      <p:sp>
        <p:nvSpPr>
          <p:cNvPr id="4" name="Footer Placeholder 3"/>
          <p:cNvSpPr>
            <a:spLocks noGrp="1"/>
          </p:cNvSpPr>
          <p:nvPr>
            <p:ph type="ftr" sz="quarter" idx="11"/>
          </p:nvPr>
        </p:nvSpPr>
        <p:spPr/>
        <p:txBody>
          <a:bodyPr/>
          <a:lstStyle/>
          <a:p>
            <a:r>
              <a:rPr lang="en-US" dirty="0"/>
              <a:t>CanSat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solidFill>
                  <a:srgbClr val="000000"/>
                </a:solidFill>
              </a:rPr>
              <a:pPr>
                <a:defRPr/>
              </a:pPr>
              <a:t>29</a:t>
            </a:fld>
            <a:endParaRPr lang="en-US">
              <a:solidFill>
                <a:srgbClr val="000000"/>
              </a:solidFill>
            </a:endParaRPr>
          </a:p>
        </p:txBody>
      </p:sp>
      <p:sp>
        <p:nvSpPr>
          <p:cNvPr id="6" name="Rectangle 5"/>
          <p:cNvSpPr/>
          <p:nvPr/>
        </p:nvSpPr>
        <p:spPr>
          <a:xfrm>
            <a:off x="5143500" y="1163087"/>
            <a:ext cx="3886200" cy="183892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defRPr/>
            </a:pPr>
            <a:endParaRPr lang="en-US" sz="1600" dirty="0">
              <a:solidFill>
                <a:srgbClr val="000000"/>
              </a:solidFill>
            </a:endParaRPr>
          </a:p>
        </p:txBody>
      </p:sp>
      <p:grpSp>
        <p:nvGrpSpPr>
          <p:cNvPr id="7" name="Group 14"/>
          <p:cNvGrpSpPr>
            <a:grpSpLocks/>
          </p:cNvGrpSpPr>
          <p:nvPr/>
        </p:nvGrpSpPr>
        <p:grpSpPr bwMode="auto">
          <a:xfrm>
            <a:off x="132659" y="1129958"/>
            <a:ext cx="5257800" cy="1872056"/>
            <a:chOff x="4209692" y="1075985"/>
            <a:chExt cx="4743807" cy="1793340"/>
          </a:xfrm>
        </p:grpSpPr>
        <p:sp>
          <p:nvSpPr>
            <p:cNvPr id="8" name="Rectangle 7"/>
            <p:cNvSpPr/>
            <p:nvPr/>
          </p:nvSpPr>
          <p:spPr>
            <a:xfrm>
              <a:off x="4209692" y="1075985"/>
              <a:ext cx="4115872" cy="179334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defRPr/>
              </a:pPr>
              <a:endParaRPr lang="en-US" sz="1600" b="1" dirty="0">
                <a:solidFill>
                  <a:srgbClr val="000000"/>
                </a:solidFill>
              </a:endParaRPr>
            </a:p>
            <a:p>
              <a:pPr marL="342900" indent="-342900">
                <a:defRPr/>
              </a:pPr>
              <a:endParaRPr lang="en-US" sz="1600" b="1" dirty="0">
                <a:solidFill>
                  <a:srgbClr val="000000"/>
                </a:solidFill>
              </a:endParaRPr>
            </a:p>
          </p:txBody>
        </p:sp>
        <p:sp>
          <p:nvSpPr>
            <p:cNvPr id="9" name="Right Arrow 8"/>
            <p:cNvSpPr/>
            <p:nvPr/>
          </p:nvSpPr>
          <p:spPr>
            <a:xfrm>
              <a:off x="8267699" y="1828799"/>
              <a:ext cx="685800" cy="381000"/>
            </a:xfrm>
            <a:prstGeom prst="rightArrow">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pic>
        <p:nvPicPr>
          <p:cNvPr id="16" name="Picture 8"/>
          <p:cNvPicPr>
            <a:picLocks noChangeAspect="1"/>
          </p:cNvPicPr>
          <p:nvPr/>
        </p:nvPicPr>
        <p:blipFill>
          <a:blip r:embed="rId3" cstate="print"/>
          <a:srcRect l="36111" t="31483" r="52605" b="39198"/>
          <a:stretch>
            <a:fillRect/>
          </a:stretch>
        </p:blipFill>
        <p:spPr bwMode="auto">
          <a:xfrm rot="324532">
            <a:off x="1524000" y="3276600"/>
            <a:ext cx="990600" cy="1447800"/>
          </a:xfrm>
          <a:prstGeom prst="rect">
            <a:avLst/>
          </a:prstGeom>
          <a:noFill/>
          <a:ln w="9525">
            <a:noFill/>
            <a:miter lim="800000"/>
            <a:headEnd/>
            <a:tailEnd/>
          </a:ln>
        </p:spPr>
      </p:pic>
      <p:pic>
        <p:nvPicPr>
          <p:cNvPr id="17" name="Picture 1"/>
          <p:cNvPicPr>
            <a:picLocks noChangeAspect="1"/>
          </p:cNvPicPr>
          <p:nvPr/>
        </p:nvPicPr>
        <p:blipFill>
          <a:blip r:embed="rId4" cstate="print"/>
          <a:srcRect l="32640" t="23769" r="56076" b="56172"/>
          <a:stretch>
            <a:fillRect/>
          </a:stretch>
        </p:blipFill>
        <p:spPr bwMode="auto">
          <a:xfrm>
            <a:off x="7239000" y="4572000"/>
            <a:ext cx="990600" cy="990600"/>
          </a:xfrm>
          <a:prstGeom prst="rect">
            <a:avLst/>
          </a:prstGeom>
          <a:noFill/>
          <a:ln w="9525">
            <a:noFill/>
            <a:miter lim="800000"/>
            <a:headEnd/>
            <a:tailEnd/>
          </a:ln>
        </p:spPr>
      </p:pic>
      <p:pic>
        <p:nvPicPr>
          <p:cNvPr id="18" name="Picture 3"/>
          <p:cNvPicPr>
            <a:picLocks noChangeAspect="1"/>
          </p:cNvPicPr>
          <p:nvPr/>
        </p:nvPicPr>
        <p:blipFill>
          <a:blip r:embed="rId5" cstate="print"/>
          <a:srcRect l="34377" t="28397" r="56076" b="54630"/>
          <a:stretch>
            <a:fillRect/>
          </a:stretch>
        </p:blipFill>
        <p:spPr bwMode="auto">
          <a:xfrm>
            <a:off x="1524000" y="4876800"/>
            <a:ext cx="838200" cy="838200"/>
          </a:xfrm>
          <a:prstGeom prst="rect">
            <a:avLst/>
          </a:prstGeom>
          <a:noFill/>
          <a:ln w="9525">
            <a:noFill/>
            <a:miter lim="800000"/>
            <a:headEnd/>
            <a:tailEnd/>
          </a:ln>
        </p:spPr>
      </p:pic>
      <p:pic>
        <p:nvPicPr>
          <p:cNvPr id="19" name="Picture 5"/>
          <p:cNvPicPr>
            <a:picLocks noChangeAspect="1"/>
          </p:cNvPicPr>
          <p:nvPr/>
        </p:nvPicPr>
        <p:blipFill>
          <a:blip r:embed="rId3" cstate="print"/>
          <a:srcRect l="36111" t="33025" r="52605" b="39198"/>
          <a:stretch>
            <a:fillRect/>
          </a:stretch>
        </p:blipFill>
        <p:spPr bwMode="auto">
          <a:xfrm>
            <a:off x="6096000" y="4114800"/>
            <a:ext cx="990600" cy="1371600"/>
          </a:xfrm>
          <a:prstGeom prst="rect">
            <a:avLst/>
          </a:prstGeom>
          <a:noFill/>
          <a:ln w="9525">
            <a:noFill/>
            <a:miter lim="800000"/>
            <a:headEnd/>
            <a:tailEnd/>
          </a:ln>
        </p:spPr>
      </p:pic>
      <p:sp>
        <p:nvSpPr>
          <p:cNvPr id="20" name="Down Arrow 19"/>
          <p:cNvSpPr/>
          <p:nvPr/>
        </p:nvSpPr>
        <p:spPr>
          <a:xfrm>
            <a:off x="7086600" y="54102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21" name="Straight Connector 20"/>
          <p:cNvCxnSpPr/>
          <p:nvPr/>
        </p:nvCxnSpPr>
        <p:spPr>
          <a:xfrm>
            <a:off x="6096000" y="5715000"/>
            <a:ext cx="2133600"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132659" y="1163087"/>
            <a:ext cx="4654439" cy="1754326"/>
          </a:xfrm>
          <a:prstGeom prst="rect">
            <a:avLst/>
          </a:prstGeom>
          <a:noFill/>
        </p:spPr>
        <p:txBody>
          <a:bodyPr wrap="square" rtlCol="0">
            <a:spAutoFit/>
          </a:bodyPr>
          <a:lstStyle/>
          <a:p>
            <a:r>
              <a:rPr lang="en-US" b="1" dirty="0"/>
              <a:t>3) </a:t>
            </a:r>
            <a:r>
              <a:rPr lang="en-US" b="1" u="sng" dirty="0"/>
              <a:t>Altitude = 500 m</a:t>
            </a:r>
          </a:p>
          <a:p>
            <a:r>
              <a:rPr lang="en-US" dirty="0"/>
              <a:t>CANSAT P deploys blades. CANSAT C Still attached to parachute. Blades open up cache some air and start to rotate providing a net upward force for a terminal velocity in the range 4m/s&lt;</a:t>
            </a:r>
            <a:r>
              <a:rPr lang="en-US" dirty="0" err="1"/>
              <a:t>Vter</a:t>
            </a:r>
            <a:r>
              <a:rPr lang="en-US" dirty="0"/>
              <a:t>&lt;10m/s</a:t>
            </a:r>
          </a:p>
        </p:txBody>
      </p:sp>
      <p:sp>
        <p:nvSpPr>
          <p:cNvPr id="10" name="TextBox 9"/>
          <p:cNvSpPr txBox="1"/>
          <p:nvPr/>
        </p:nvSpPr>
        <p:spPr>
          <a:xfrm>
            <a:off x="5308816" y="1177152"/>
            <a:ext cx="3619500" cy="1477328"/>
          </a:xfrm>
          <a:prstGeom prst="rect">
            <a:avLst/>
          </a:prstGeom>
          <a:noFill/>
        </p:spPr>
        <p:txBody>
          <a:bodyPr wrap="square" rtlCol="0">
            <a:spAutoFit/>
          </a:bodyPr>
          <a:lstStyle/>
          <a:p>
            <a:r>
              <a:rPr lang="en-US" b="1" dirty="0"/>
              <a:t>4) </a:t>
            </a:r>
            <a:r>
              <a:rPr lang="en-US" b="1" u="sng" dirty="0"/>
              <a:t>Altitude = 500 m to 0 m</a:t>
            </a:r>
          </a:p>
          <a:p>
            <a:r>
              <a:rPr lang="en-US" dirty="0"/>
              <a:t>CANSAT P continues to descend with blades and comes in contact with ground. C lands with parachute.</a:t>
            </a:r>
          </a:p>
        </p:txBody>
      </p:sp>
      <p:sp>
        <p:nvSpPr>
          <p:cNvPr id="22"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24" name="5-Point Star 23"/>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405787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Introduction</a:t>
            </a:r>
          </a:p>
        </p:txBody>
      </p:sp>
      <p:sp>
        <p:nvSpPr>
          <p:cNvPr id="7" name="Subtitle 6"/>
          <p:cNvSpPr>
            <a:spLocks noGrp="1"/>
          </p:cNvSpPr>
          <p:nvPr>
            <p:ph type="subTitle" idx="1"/>
          </p:nvPr>
        </p:nvSpPr>
        <p:spPr/>
        <p:txBody>
          <a:bodyPr/>
          <a:lstStyle/>
          <a:p>
            <a:r>
              <a:rPr lang="en-US" dirty="0"/>
              <a:t>Ruben Perez</a:t>
            </a:r>
          </a:p>
        </p:txBody>
      </p:sp>
      <p:sp>
        <p:nvSpPr>
          <p:cNvPr id="4" name="Footer Placeholder 3"/>
          <p:cNvSpPr>
            <a:spLocks noGrp="1"/>
          </p:cNvSpPr>
          <p:nvPr>
            <p:ph type="ftr" sz="quarter" idx="10"/>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1"/>
          </p:nvPr>
        </p:nvSpPr>
        <p:spPr/>
        <p:txBody>
          <a:bodyPr/>
          <a:lstStyle/>
          <a:p>
            <a:pPr>
              <a:defRPr/>
            </a:pPr>
            <a:fld id="{C24BA109-299B-4A9F-9C31-FFB1C56E9011}" type="slidenum">
              <a:rPr lang="en-US" smtClean="0"/>
              <a:pPr>
                <a:defRPr/>
              </a:pPr>
              <a:t>3</a:t>
            </a:fld>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235641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Descent Control Changes Since PDR</a:t>
            </a:r>
          </a:p>
        </p:txBody>
      </p:sp>
      <p:sp>
        <p:nvSpPr>
          <p:cNvPr id="3" name="Content Placeholder 2"/>
          <p:cNvSpPr>
            <a:spLocks noGrp="1"/>
          </p:cNvSpPr>
          <p:nvPr>
            <p:ph idx="1"/>
          </p:nvPr>
        </p:nvSpPr>
        <p:spPr/>
        <p:txBody>
          <a:bodyPr/>
          <a:lstStyle/>
          <a:p>
            <a:r>
              <a:rPr lang="en-US" dirty="0"/>
              <a:t>No changes since PDR</a:t>
            </a:r>
          </a:p>
          <a:p>
            <a:r>
              <a:rPr lang="en-US" dirty="0"/>
              <a:t>Prototype not yet tested</a:t>
            </a:r>
          </a:p>
          <a:p>
            <a:pPr lvl="1"/>
            <a:r>
              <a:rPr lang="en-US" dirty="0"/>
              <a:t>Reason: delay in acquiring materials due to funding</a:t>
            </a:r>
          </a:p>
        </p:txBody>
      </p:sp>
      <p:sp>
        <p:nvSpPr>
          <p:cNvPr id="4" name="Footer Placeholder 3"/>
          <p:cNvSpPr>
            <a:spLocks noGrp="1"/>
          </p:cNvSpPr>
          <p:nvPr>
            <p:ph type="ftr" sz="quarter" idx="11"/>
          </p:nvPr>
        </p:nvSpPr>
        <p:spPr/>
        <p:txBody>
          <a:bodyPr/>
          <a:lstStyle/>
          <a:p>
            <a:r>
              <a:rPr lang="en-US" dirty="0"/>
              <a:t>CanSat 2015 CDR:  Team 4996 (Phoenix)</a:t>
            </a:r>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solidFill>
                  <a:srgbClr val="000000"/>
                </a:solidFill>
              </a:rPr>
              <a:pPr>
                <a:defRPr/>
              </a:pPr>
              <a:t>30</a:t>
            </a:fld>
            <a:endParaRPr lang="en-US" dirty="0">
              <a:solidFill>
                <a:srgbClr val="000000"/>
              </a:solidFill>
            </a:endParaRPr>
          </a:p>
        </p:txBody>
      </p:sp>
      <p:sp>
        <p:nvSpPr>
          <p:cNvPr id="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8" name="5-Point Star 7"/>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224117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5602"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CanSat 2015 CDR:  Team 4996 (Phoenix)</a:t>
            </a:r>
          </a:p>
        </p:txBody>
      </p:sp>
      <p:sp>
        <p:nvSpPr>
          <p:cNvPr id="25603"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3D94621-DDE5-49B6-BD23-0B7FF8A15A2E}" type="slidenum">
              <a:rPr lang="en-US">
                <a:solidFill>
                  <a:srgbClr val="000000"/>
                </a:solidFill>
              </a:rPr>
              <a:pPr eaLnBrk="1" hangingPunct="1"/>
              <a:t>31</a:t>
            </a:fld>
            <a:endParaRPr lang="en-US" dirty="0">
              <a:solidFill>
                <a:srgbClr val="000000"/>
              </a:solidFill>
            </a:endParaRPr>
          </a:p>
        </p:txBody>
      </p:sp>
      <p:sp>
        <p:nvSpPr>
          <p:cNvPr id="25604" name="Rectangle 2"/>
          <p:cNvSpPr>
            <a:spLocks noGrp="1" noChangeArrowheads="1"/>
          </p:cNvSpPr>
          <p:nvPr>
            <p:ph type="title"/>
          </p:nvPr>
        </p:nvSpPr>
        <p:spPr/>
        <p:txBody>
          <a:bodyPr/>
          <a:lstStyle/>
          <a:p>
            <a:pPr eaLnBrk="1" hangingPunct="1"/>
            <a:r>
              <a:rPr lang="en-US" dirty="0"/>
              <a:t>Descent Control Requirements</a:t>
            </a:r>
          </a:p>
        </p:txBody>
      </p:sp>
      <p:sp>
        <p:nvSpPr>
          <p:cNvPr id="25605"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graphicFrame>
        <p:nvGraphicFramePr>
          <p:cNvPr id="8" name="Table 7"/>
          <p:cNvGraphicFramePr>
            <a:graphicFrameLocks noGrp="1"/>
          </p:cNvGraphicFramePr>
          <p:nvPr>
            <p:extLst/>
          </p:nvPr>
        </p:nvGraphicFramePr>
        <p:xfrm>
          <a:off x="381000" y="1397000"/>
          <a:ext cx="8305802" cy="4785248"/>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6248402">
                  <a:extLst>
                    <a:ext uri="{9D8B030D-6E8A-4147-A177-3AD203B41FA5}">
                      <a16:colId xmlns:a16="http://schemas.microsoft.com/office/drawing/2014/main" val="20002"/>
                    </a:ext>
                  </a:extLst>
                </a:gridCol>
              </a:tblGrid>
              <a:tr h="5791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Arial" charset="0"/>
                        </a:rPr>
                        <a:t>ID</a:t>
                      </a:r>
                      <a:endParaRPr kumimoji="0" lang="en-US" sz="2000" b="1" i="0" u="none" strike="noStrike" cap="none" normalizeH="0" baseline="0" dirty="0">
                        <a:ln>
                          <a:noFill/>
                        </a:ln>
                        <a:solidFill>
                          <a:srgbClr val="FF0000"/>
                        </a:solidFill>
                        <a:effectLst/>
                        <a:latin typeface="Times New Roman" pitchFamily="18" charset="0"/>
                        <a:cs typeface="Times New Roman" pitchFamily="18" charset="0"/>
                      </a:endParaRP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Times New Roman" pitchFamily="18" charset="0"/>
                        </a:rPr>
                        <a:t>Req. No</a:t>
                      </a: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Arial" charset="0"/>
                        </a:rPr>
                        <a:t>REQUIREMENT</a:t>
                      </a:r>
                      <a:endParaRPr kumimoji="0" lang="en-US" sz="2000" b="1" i="0" u="none" strike="noStrike" cap="none" normalizeH="0" baseline="0" dirty="0">
                        <a:ln>
                          <a:noFill/>
                        </a:ln>
                        <a:solidFill>
                          <a:srgbClr val="FF0000"/>
                        </a:solidFill>
                        <a:effectLst/>
                        <a:latin typeface="Times New Roman" pitchFamily="18" charset="0"/>
                        <a:cs typeface="Times New Roman" pitchFamily="18" charset="0"/>
                      </a:endParaRPr>
                    </a:p>
                  </a:txBody>
                  <a:tcPr marT="45712" marB="45712" anchor="ctr" horzOverflow="overflow"/>
                </a:tc>
                <a:extLst>
                  <a:ext uri="{0D108BD9-81ED-4DB2-BD59-A6C34878D82A}">
                    <a16:rowId xmlns:a16="http://schemas.microsoft.com/office/drawing/2014/main" val="10000"/>
                  </a:ext>
                </a:extLst>
              </a:tr>
              <a:tr h="5791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DCSR-01</a:t>
                      </a: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4</a:t>
                      </a: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The Container shall use a passive descent control system. It cannot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fall. A parachute is allowed and highly recommended. Include a spill hole to reduce swaying.</a:t>
                      </a:r>
                    </a:p>
                  </a:txBody>
                  <a:tcPr marT="45712" marB="45712" anchor="ctr" horzOverflow="overflow"/>
                </a:tc>
                <a:extLst>
                  <a:ext uri="{0D108BD9-81ED-4DB2-BD59-A6C34878D82A}">
                    <a16:rowId xmlns:a16="http://schemas.microsoft.com/office/drawing/2014/main" val="10001"/>
                  </a:ext>
                </a:extLst>
              </a:tr>
              <a:tr h="5791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DCSR-02</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10</a:t>
                      </a: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The Container or Science Vehicle shall include electronics and mechanisms to determine the best conditions to release the Science Vehicle based on stability and pointing. It is up to the team to determine appropriate conditions for releasing the Science Vehicle.</a:t>
                      </a:r>
                    </a:p>
                  </a:txBody>
                  <a:tcPr marT="45712" marB="45712" anchor="ctr" horzOverflow="overflow"/>
                </a:tc>
                <a:extLst>
                  <a:ext uri="{0D108BD9-81ED-4DB2-BD59-A6C34878D82A}">
                    <a16:rowId xmlns:a16="http://schemas.microsoft.com/office/drawing/2014/main" val="10002"/>
                  </a:ext>
                </a:extLst>
              </a:tr>
              <a:tr h="5791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DCSR-03</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11</a:t>
                      </a: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The Science Vehicle shall use a helicopter recovery system. The blades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must rotate. No fabric or other materials are allowed between the blades</a:t>
                      </a:r>
                    </a:p>
                  </a:txBody>
                  <a:tcPr marT="45712" marB="45712" anchor="ctr" horzOverflow="overflow"/>
                </a:tc>
                <a:extLst>
                  <a:ext uri="{0D108BD9-81ED-4DB2-BD59-A6C34878D82A}">
                    <a16:rowId xmlns:a16="http://schemas.microsoft.com/office/drawing/2014/main" val="10003"/>
                  </a:ext>
                </a:extLst>
              </a:tr>
              <a:tr h="5791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DCSR-04</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12</a:t>
                      </a: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All descent control device attachment components shall survive 50 </a:t>
                      </a:r>
                      <a:r>
                        <a:rPr kumimoji="0" lang="en-US" sz="1600" b="0" i="0" u="none" strike="noStrike" cap="none" normalizeH="0" baseline="0" dirty="0" err="1">
                          <a:ln>
                            <a:noFill/>
                          </a:ln>
                          <a:solidFill>
                            <a:schemeClr val="tx1"/>
                          </a:solidFill>
                          <a:effectLst/>
                          <a:latin typeface="Times New Roman" pitchFamily="18" charset="0"/>
                          <a:cs typeface="Arial" charset="0"/>
                        </a:rPr>
                        <a:t>Gs</a:t>
                      </a:r>
                      <a:r>
                        <a:rPr kumimoji="0" lang="en-US" sz="1600" b="0" i="0" u="none" strike="noStrike" cap="none" normalizeH="0" baseline="0" dirty="0">
                          <a:ln>
                            <a:noFill/>
                          </a:ln>
                          <a:solidFill>
                            <a:schemeClr val="tx1"/>
                          </a:solidFill>
                          <a:effectLst/>
                          <a:latin typeface="Times New Roman" pitchFamily="18" charset="0"/>
                          <a:cs typeface="Arial" charset="0"/>
                        </a:rPr>
                        <a:t> of</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shock.</a:t>
                      </a:r>
                    </a:p>
                  </a:txBody>
                  <a:tcPr marT="45712" marB="45712" anchor="ctr" horzOverflow="overflow"/>
                </a:tc>
                <a:extLst>
                  <a:ext uri="{0D108BD9-81ED-4DB2-BD59-A6C34878D82A}">
                    <a16:rowId xmlns:a16="http://schemas.microsoft.com/office/drawing/2014/main" val="10004"/>
                  </a:ext>
                </a:extLst>
              </a:tr>
              <a:tr h="5791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DCSR-05</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13</a:t>
                      </a: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All descent control devices shall survive 50 </a:t>
                      </a:r>
                      <a:r>
                        <a:rPr kumimoji="0" lang="en-US" sz="1600" b="0" i="0" u="none" strike="noStrike" cap="none" normalizeH="0" baseline="0" dirty="0" err="1">
                          <a:ln>
                            <a:noFill/>
                          </a:ln>
                          <a:solidFill>
                            <a:schemeClr val="tx1"/>
                          </a:solidFill>
                          <a:effectLst/>
                          <a:latin typeface="Times New Roman" pitchFamily="18" charset="0"/>
                          <a:cs typeface="Arial" charset="0"/>
                        </a:rPr>
                        <a:t>Gs</a:t>
                      </a:r>
                      <a:r>
                        <a:rPr kumimoji="0" lang="en-US" sz="1600" b="0" i="0" u="none" strike="noStrike" cap="none" normalizeH="0" baseline="0" dirty="0">
                          <a:ln>
                            <a:noFill/>
                          </a:ln>
                          <a:solidFill>
                            <a:schemeClr val="tx1"/>
                          </a:solidFill>
                          <a:effectLst/>
                          <a:latin typeface="Times New Roman" pitchFamily="18" charset="0"/>
                          <a:cs typeface="Arial" charset="0"/>
                        </a:rPr>
                        <a:t> of shock.</a:t>
                      </a:r>
                    </a:p>
                  </a:txBody>
                  <a:tcPr marT="45712" marB="45712" anchor="ctr" horzOverflow="overflow"/>
                </a:tc>
                <a:extLst>
                  <a:ext uri="{0D108BD9-81ED-4DB2-BD59-A6C34878D82A}">
                    <a16:rowId xmlns:a16="http://schemas.microsoft.com/office/drawing/2014/main" val="10005"/>
                  </a:ext>
                </a:extLst>
              </a:tr>
              <a:tr h="5791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DCSR-06</a:t>
                      </a:r>
                      <a:endParaRPr kumimoji="0" lang="en-US" sz="1600" b="1" i="0" u="none" strike="noStrike" cap="none" normalizeH="0" baseline="0" dirty="0">
                        <a:ln>
                          <a:noFill/>
                        </a:ln>
                        <a:solidFill>
                          <a:srgbClr val="000000"/>
                        </a:solidFill>
                        <a:effectLst/>
                        <a:latin typeface="Times New Roman" pitchFamily="18" charset="0"/>
                        <a:cs typeface="Times New Roman" pitchFamily="18" charset="0"/>
                      </a:endParaRPr>
                    </a:p>
                  </a:txBody>
                  <a:tcPr marT="45712" marB="4571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29</a:t>
                      </a: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The descent rate of the Science Vehicle shall be less than 10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meters/second and greater than 4 meters/second</a:t>
                      </a:r>
                    </a:p>
                  </a:txBody>
                  <a:tcPr marT="45712" marB="45712"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84531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867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CanSat 2015 CDR:  Team 4996 (Phoenix)</a:t>
            </a:r>
          </a:p>
        </p:txBody>
      </p:sp>
      <p:sp>
        <p:nvSpPr>
          <p:cNvPr id="2867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15E2B7-386C-4F33-9D86-9D1C0B553342}" type="slidenum">
              <a:rPr lang="en-US" smtClean="0">
                <a:solidFill>
                  <a:srgbClr val="000000"/>
                </a:solidFill>
              </a:rPr>
              <a:pPr eaLnBrk="1" hangingPunct="1"/>
              <a:t>32</a:t>
            </a:fld>
            <a:endParaRPr lang="en-US">
              <a:solidFill>
                <a:srgbClr val="000000"/>
              </a:solidFill>
            </a:endParaRPr>
          </a:p>
        </p:txBody>
      </p:sp>
      <p:sp>
        <p:nvSpPr>
          <p:cNvPr id="28677" name="Rectangle 2"/>
          <p:cNvSpPr>
            <a:spLocks noGrp="1" noChangeArrowheads="1"/>
          </p:cNvSpPr>
          <p:nvPr>
            <p:ph type="title"/>
          </p:nvPr>
        </p:nvSpPr>
        <p:spPr/>
        <p:txBody>
          <a:bodyPr/>
          <a:lstStyle/>
          <a:p>
            <a:pPr eaLnBrk="1" hangingPunct="1"/>
            <a:r>
              <a:rPr lang="en-US" dirty="0"/>
              <a:t>Container Descent Control Hardware Summary</a:t>
            </a:r>
          </a:p>
        </p:txBody>
      </p:sp>
      <p:sp>
        <p:nvSpPr>
          <p:cNvPr id="6" name="5-Point Star 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aphicFrame>
        <p:nvGraphicFramePr>
          <p:cNvPr id="8" name="Group 87"/>
          <p:cNvGraphicFramePr>
            <a:graphicFrameLocks noGrp="1"/>
          </p:cNvGraphicFramePr>
          <p:nvPr>
            <p:extLst/>
          </p:nvPr>
        </p:nvGraphicFramePr>
        <p:xfrm>
          <a:off x="1066800" y="2819400"/>
          <a:ext cx="6781800" cy="3153835"/>
        </p:xfrm>
        <a:graphic>
          <a:graphicData uri="http://schemas.openxmlformats.org/drawingml/2006/table">
            <a:tbl>
              <a:tblPr/>
              <a:tblGrid>
                <a:gridCol w="2559050">
                  <a:extLst>
                    <a:ext uri="{9D8B030D-6E8A-4147-A177-3AD203B41FA5}">
                      <a16:colId xmlns:a16="http://schemas.microsoft.com/office/drawing/2014/main" val="20000"/>
                    </a:ext>
                  </a:extLst>
                </a:gridCol>
                <a:gridCol w="4222750">
                  <a:extLst>
                    <a:ext uri="{9D8B030D-6E8A-4147-A177-3AD203B41FA5}">
                      <a16:colId xmlns:a16="http://schemas.microsoft.com/office/drawing/2014/main" val="20001"/>
                    </a:ext>
                  </a:extLst>
                </a:gridCol>
              </a:tblGrid>
              <a:tr h="352425">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Arial" charset="0"/>
                        </a:rPr>
                        <a:t>Container Descent</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E0E3"/>
                    </a:solidFill>
                  </a:tcPr>
                </a:tc>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Arial" charset="0"/>
                        </a:rPr>
                        <a:t>12’’ Parachute</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E0E3"/>
                    </a:solidFill>
                  </a:tcPr>
                </a:tc>
                <a:extLst>
                  <a:ext uri="{0D108BD9-81ED-4DB2-BD59-A6C34878D82A}">
                    <a16:rowId xmlns:a16="http://schemas.microsoft.com/office/drawing/2014/main" val="10000"/>
                  </a:ext>
                </a:extLst>
              </a:tr>
              <a:tr h="207963">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Color</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Neon pink</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3538">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Descent Control Capability (CanSat weight: 660g)</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≈11 m/s</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963">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Weight</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≈3g</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7963">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Cost</a:t>
                      </a:r>
                      <a:endParaRPr kumimoji="0" lang="en-US" sz="1400" b="0" i="0" u="none" strike="noStrike" cap="none" normalizeH="0" baseline="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$10</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8475">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Preflight Review Testability</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Will be tested using object of similar mass</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3538">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Shock Force Survival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 (withstand 30Gs)</a:t>
                      </a:r>
                      <a:endParaRPr kumimoji="0" lang="en-US" sz="1400" b="0" i="0" u="none" strike="noStrike" cap="none" normalizeH="0" baseline="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cs typeface="Arial" charset="0"/>
                        </a:rPr>
                        <a:t>Kevlar thread (tensile strength: 3620 MPa)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cs typeface="Arial" charset="0"/>
                        </a:rPr>
                        <a:t>Swivel clip (able to survive 160kg pull ) </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DCS Connections</a:t>
                      </a:r>
                      <a:endParaRPr kumimoji="0" lang="en-US" sz="1400" b="0" i="0" u="none" strike="noStrike" cap="none" normalizeH="0" baseline="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
                          <a:cs typeface=""/>
                        </a:defRPr>
                      </a:lvl1pPr>
                      <a:lvl2pPr marL="457200" algn="l" defTabSz="914400" rtl="0" eaLnBrk="1" latinLnBrk="0" hangingPunct="1">
                        <a:defRPr sz="1800" kern="1200">
                          <a:solidFill>
                            <a:schemeClr val="tx1"/>
                          </a:solidFill>
                          <a:latin typeface="Times New Roman"/>
                          <a:ea typeface=""/>
                          <a:cs typeface=""/>
                        </a:defRPr>
                      </a:lvl2pPr>
                      <a:lvl3pPr marL="914400" algn="l" defTabSz="914400" rtl="0" eaLnBrk="1" latinLnBrk="0" hangingPunct="1">
                        <a:defRPr sz="1800" kern="1200">
                          <a:solidFill>
                            <a:schemeClr val="tx1"/>
                          </a:solidFill>
                          <a:latin typeface="Times New Roman"/>
                          <a:ea typeface=""/>
                          <a:cs typeface=""/>
                        </a:defRPr>
                      </a:lvl3pPr>
                      <a:lvl4pPr marL="1371600" algn="l" defTabSz="914400" rtl="0" eaLnBrk="1" latinLnBrk="0" hangingPunct="1">
                        <a:defRPr sz="1800" kern="1200">
                          <a:solidFill>
                            <a:schemeClr val="tx1"/>
                          </a:solidFill>
                          <a:latin typeface="Times New Roman"/>
                          <a:ea typeface=""/>
                          <a:cs typeface=""/>
                        </a:defRPr>
                      </a:lvl4pPr>
                      <a:lvl5pPr marL="1828800" algn="l" defTabSz="914400" rtl="0" eaLnBrk="1" latinLnBrk="0" hangingPunct="1">
                        <a:defRPr sz="1800" kern="1200">
                          <a:solidFill>
                            <a:schemeClr val="tx1"/>
                          </a:solidFill>
                          <a:latin typeface="Times New Roman"/>
                          <a:ea typeface=""/>
                          <a:cs typeface=""/>
                        </a:defRPr>
                      </a:lvl5pPr>
                      <a:lvl6pPr marL="2286000" algn="l" defTabSz="914400" rtl="0" eaLnBrk="1" latinLnBrk="0" hangingPunct="1">
                        <a:defRPr sz="1800" kern="1200">
                          <a:solidFill>
                            <a:schemeClr val="tx1"/>
                          </a:solidFill>
                          <a:latin typeface="Times New Roman"/>
                          <a:ea typeface=""/>
                          <a:cs typeface=""/>
                        </a:defRPr>
                      </a:lvl6pPr>
                      <a:lvl7pPr marL="2743200" algn="l" defTabSz="914400" rtl="0" eaLnBrk="1" latinLnBrk="0" hangingPunct="1">
                        <a:defRPr sz="1800" kern="1200">
                          <a:solidFill>
                            <a:schemeClr val="tx1"/>
                          </a:solidFill>
                          <a:latin typeface="Times New Roman"/>
                          <a:ea typeface=""/>
                          <a:cs typeface=""/>
                        </a:defRPr>
                      </a:lvl7pPr>
                      <a:lvl8pPr marL="3200400" algn="l" defTabSz="914400" rtl="0" eaLnBrk="1" latinLnBrk="0" hangingPunct="1">
                        <a:defRPr sz="1800" kern="1200">
                          <a:solidFill>
                            <a:schemeClr val="tx1"/>
                          </a:solidFill>
                          <a:latin typeface="Times New Roman"/>
                          <a:ea typeface=""/>
                          <a:cs typeface=""/>
                        </a:defRPr>
                      </a:lvl8pPr>
                      <a:lvl9pPr marL="3657600" algn="l" defTabSz="914400" rtl="0" eaLnBrk="1" latinLnBrk="0" hangingPunct="1">
                        <a:defRPr sz="1800" kern="1200">
                          <a:solidFill>
                            <a:schemeClr val="tx1"/>
                          </a:solidFill>
                          <a:latin typeface="Times New Roman"/>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Follows DCS rules</a:t>
                      </a:r>
                      <a:endParaRPr kumimoji="0" lang="en-US" sz="1400" b="0" i="0" u="none" strike="noStrike" cap="none" normalizeH="0" baseline="0" dirty="0">
                        <a:ln>
                          <a:noFill/>
                        </a:ln>
                        <a:solidFill>
                          <a:srgbClr val="000000"/>
                        </a:solidFill>
                        <a:effectLst/>
                        <a:latin typeface="Arial"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9" name="TextBox 8"/>
          <p:cNvSpPr txBox="1"/>
          <p:nvPr/>
        </p:nvSpPr>
        <p:spPr>
          <a:xfrm>
            <a:off x="609600" y="1186934"/>
            <a:ext cx="6064481" cy="1477328"/>
          </a:xfrm>
          <a:prstGeom prst="rect">
            <a:avLst/>
          </a:prstGeom>
          <a:noFill/>
        </p:spPr>
        <p:txBody>
          <a:bodyPr wrap="none">
            <a:spAutoFit/>
          </a:bodyPr>
          <a:lstStyle/>
          <a:p>
            <a:pPr marL="285750" indent="-285750" fontAlgn="base">
              <a:spcBef>
                <a:spcPct val="0"/>
              </a:spcBef>
              <a:spcAft>
                <a:spcPct val="0"/>
              </a:spcAft>
              <a:buFont typeface="Arial" pitchFamily="34" charset="0"/>
              <a:buChar char="•"/>
              <a:defRPr/>
            </a:pPr>
            <a:r>
              <a:rPr lang="en-US" dirty="0">
                <a:solidFill>
                  <a:srgbClr val="000000"/>
                </a:solidFill>
                <a:cs typeface="Arial" charset="0"/>
              </a:rPr>
              <a:t>Only passive components used: Parachute, Swivel clip</a:t>
            </a:r>
          </a:p>
          <a:p>
            <a:pPr marL="285750" indent="-285750" fontAlgn="base">
              <a:spcBef>
                <a:spcPct val="0"/>
              </a:spcBef>
              <a:spcAft>
                <a:spcPct val="0"/>
              </a:spcAft>
              <a:buFont typeface="Arial" pitchFamily="34" charset="0"/>
              <a:buChar char="•"/>
              <a:defRPr/>
            </a:pPr>
            <a:r>
              <a:rPr lang="en-US" dirty="0">
                <a:solidFill>
                  <a:srgbClr val="000000"/>
                </a:solidFill>
                <a:cs typeface="Arial" charset="0"/>
              </a:rPr>
              <a:t>Color selection: Make apparatus stand out </a:t>
            </a:r>
          </a:p>
          <a:p>
            <a:pPr marL="285750" indent="-285750" fontAlgn="base">
              <a:spcBef>
                <a:spcPct val="0"/>
              </a:spcBef>
              <a:spcAft>
                <a:spcPct val="0"/>
              </a:spcAft>
              <a:buFont typeface="Arial" pitchFamily="34" charset="0"/>
              <a:buChar char="•"/>
              <a:defRPr/>
            </a:pPr>
            <a:r>
              <a:rPr lang="en-US" dirty="0">
                <a:solidFill>
                  <a:srgbClr val="000000"/>
                </a:solidFill>
                <a:cs typeface="Arial" charset="0"/>
              </a:rPr>
              <a:t>Key considerations: </a:t>
            </a:r>
          </a:p>
          <a:p>
            <a:pPr marL="2571750" lvl="5" indent="-285750">
              <a:buFont typeface="Wingdings" pitchFamily="2" charset="2"/>
              <a:buChar char="Ø"/>
              <a:defRPr/>
            </a:pPr>
            <a:r>
              <a:rPr lang="en-US" dirty="0">
                <a:solidFill>
                  <a:srgbClr val="000000"/>
                </a:solidFill>
                <a:cs typeface="Arial" charset="0"/>
              </a:rPr>
              <a:t>Parachute size</a:t>
            </a:r>
          </a:p>
          <a:p>
            <a:pPr marL="2571750" lvl="5" indent="-285750">
              <a:buFont typeface="Wingdings" pitchFamily="2" charset="2"/>
              <a:buChar char="Ø"/>
              <a:defRPr/>
            </a:pPr>
            <a:r>
              <a:rPr lang="en-US" dirty="0">
                <a:solidFill>
                  <a:srgbClr val="000000"/>
                </a:solidFill>
                <a:cs typeface="Arial" charset="0"/>
              </a:rPr>
              <a:t>Attachment method</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000" t="29828" r="30727" b="31909"/>
          <a:stretch/>
        </p:blipFill>
        <p:spPr bwMode="auto">
          <a:xfrm>
            <a:off x="7796457" y="1371600"/>
            <a:ext cx="814143" cy="78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7476" y="1600461"/>
            <a:ext cx="1164164"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Tree>
    <p:extLst>
      <p:ext uri="{BB962C8B-B14F-4D97-AF65-F5344CB8AC3E}">
        <p14:creationId xmlns:p14="http://schemas.microsoft.com/office/powerpoint/2010/main" val="2218477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867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CanSat 2015 CDR:  Team 4996 (Phoenix)</a:t>
            </a:r>
          </a:p>
        </p:txBody>
      </p:sp>
      <p:sp>
        <p:nvSpPr>
          <p:cNvPr id="2867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15E2B7-386C-4F33-9D86-9D1C0B553342}" type="slidenum">
              <a:rPr lang="en-US" smtClean="0">
                <a:solidFill>
                  <a:srgbClr val="000000"/>
                </a:solidFill>
              </a:rPr>
              <a:pPr eaLnBrk="1" hangingPunct="1"/>
              <a:t>33</a:t>
            </a:fld>
            <a:endParaRPr lang="en-US">
              <a:solidFill>
                <a:srgbClr val="000000"/>
              </a:solidFill>
            </a:endParaRPr>
          </a:p>
        </p:txBody>
      </p:sp>
      <p:sp>
        <p:nvSpPr>
          <p:cNvPr id="28677" name="Rectangle 2"/>
          <p:cNvSpPr>
            <a:spLocks noGrp="1" noChangeArrowheads="1"/>
          </p:cNvSpPr>
          <p:nvPr>
            <p:ph type="title"/>
          </p:nvPr>
        </p:nvSpPr>
        <p:spPr/>
        <p:txBody>
          <a:bodyPr/>
          <a:lstStyle/>
          <a:p>
            <a:pPr eaLnBrk="1" hangingPunct="1"/>
            <a:r>
              <a:rPr lang="en-US" dirty="0"/>
              <a:t>Payload Descent Control Hardware Summary</a:t>
            </a:r>
          </a:p>
        </p:txBody>
      </p:sp>
      <p:sp>
        <p:nvSpPr>
          <p:cNvPr id="6" name="5-Point Star 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 name="Content Placeholder 2"/>
          <p:cNvSpPr>
            <a:spLocks noGrp="1"/>
          </p:cNvSpPr>
          <p:nvPr>
            <p:ph idx="4294967295"/>
          </p:nvPr>
        </p:nvSpPr>
        <p:spPr>
          <a:xfrm>
            <a:off x="228600" y="1066800"/>
            <a:ext cx="8686800" cy="5181600"/>
          </a:xfrm>
        </p:spPr>
        <p:txBody>
          <a:bodyPr numCol="1"/>
          <a:lstStyle/>
          <a:p>
            <a:pPr>
              <a:defRPr/>
            </a:pPr>
            <a:r>
              <a:rPr lang="en-US" sz="1800" b="0" dirty="0"/>
              <a:t>Only Passive components: Auto-gyro blades and rotor</a:t>
            </a:r>
          </a:p>
          <a:p>
            <a:pPr>
              <a:defRPr/>
            </a:pPr>
            <a:r>
              <a:rPr lang="en-US" sz="1800" b="0" dirty="0"/>
              <a:t>Key Considerations:</a:t>
            </a:r>
          </a:p>
          <a:p>
            <a:pPr lvl="2">
              <a:buFont typeface="Wingdings" pitchFamily="2" charset="2"/>
              <a:buChar char="Ø"/>
              <a:defRPr/>
            </a:pPr>
            <a:r>
              <a:rPr lang="en-US" dirty="0"/>
              <a:t>Blade Profile		Blade Material</a:t>
            </a:r>
          </a:p>
          <a:p>
            <a:pPr lvl="2">
              <a:buFont typeface="Wingdings" pitchFamily="2" charset="2"/>
              <a:buChar char="Ø"/>
              <a:defRPr/>
            </a:pPr>
            <a:r>
              <a:rPr lang="en-US" dirty="0"/>
              <a:t>Blade Dimensions	Number of Blades</a:t>
            </a:r>
          </a:p>
          <a:p>
            <a:pPr>
              <a:buNone/>
              <a:defRPr/>
            </a:pPr>
            <a:endParaRPr lang="en-US" dirty="0"/>
          </a:p>
          <a:p>
            <a:pPr>
              <a:buNone/>
              <a:defRPr/>
            </a:pPr>
            <a:endParaRPr lang="en-US" dirty="0"/>
          </a:p>
          <a:p>
            <a:pPr>
              <a:buNone/>
              <a:defRPr/>
            </a:pPr>
            <a:endParaRPr lang="en-US" dirty="0"/>
          </a:p>
          <a:p>
            <a:pPr>
              <a:buNone/>
              <a:defRPr/>
            </a:pPr>
            <a:endParaRPr lang="en-US" dirty="0"/>
          </a:p>
          <a:p>
            <a:pPr>
              <a:buNone/>
              <a:defRPr/>
            </a:pPr>
            <a:endParaRPr lang="en-US" dirty="0"/>
          </a:p>
          <a:p>
            <a:pPr>
              <a:buNone/>
              <a:defRPr/>
            </a:pPr>
            <a:endParaRPr lang="en-US" dirty="0"/>
          </a:p>
          <a:p>
            <a:pPr>
              <a:buNone/>
              <a:defRPr/>
            </a:pPr>
            <a:endParaRPr lang="en-US" dirty="0"/>
          </a:p>
          <a:p>
            <a:pPr>
              <a:buNone/>
              <a:defRPr/>
            </a:pPr>
            <a:endParaRPr lang="en-US" dirty="0"/>
          </a:p>
          <a:p>
            <a:pPr marL="0" indent="0">
              <a:buNone/>
              <a:defRPr/>
            </a:pPr>
            <a:endParaRPr lang="en-US" dirty="0"/>
          </a:p>
        </p:txBody>
      </p:sp>
      <p:graphicFrame>
        <p:nvGraphicFramePr>
          <p:cNvPr id="9" name="Group 38"/>
          <p:cNvGraphicFramePr>
            <a:graphicFrameLocks noGrp="1"/>
          </p:cNvGraphicFramePr>
          <p:nvPr>
            <p:extLst/>
          </p:nvPr>
        </p:nvGraphicFramePr>
        <p:xfrm>
          <a:off x="1600200" y="2667000"/>
          <a:ext cx="6324600" cy="3503319"/>
        </p:xfrm>
        <a:graphic>
          <a:graphicData uri="http://schemas.openxmlformats.org/drawingml/2006/table">
            <a:tbl>
              <a:tblPr/>
              <a:tblGrid>
                <a:gridCol w="3138488">
                  <a:extLst>
                    <a:ext uri="{9D8B030D-6E8A-4147-A177-3AD203B41FA5}">
                      <a16:colId xmlns:a16="http://schemas.microsoft.com/office/drawing/2014/main" val="20000"/>
                    </a:ext>
                  </a:extLst>
                </a:gridCol>
                <a:gridCol w="3186112">
                  <a:extLst>
                    <a:ext uri="{9D8B030D-6E8A-4147-A177-3AD203B41FA5}">
                      <a16:colId xmlns:a16="http://schemas.microsoft.com/office/drawing/2014/main" val="20001"/>
                    </a:ext>
                  </a:extLst>
                </a:gridCol>
              </a:tblGrid>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Payload Descent</a:t>
                      </a:r>
                      <a:endParaRPr kumimoji="0" lang="en-US" sz="1400" b="1" i="0" u="none" strike="noStrike" cap="none" normalizeH="0" baseline="0" dirty="0">
                        <a:ln>
                          <a:noFill/>
                        </a:ln>
                        <a:solidFill>
                          <a:schemeClr val="tx1"/>
                        </a:solidFill>
                        <a:effectLst/>
                        <a:latin typeface="Times New Roman" pitchFamily="18"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E0E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Auto-gyro</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E0E3"/>
                    </a:solidFill>
                  </a:tcPr>
                </a:tc>
                <a:extLst>
                  <a:ext uri="{0D108BD9-81ED-4DB2-BD59-A6C34878D82A}">
                    <a16:rowId xmlns:a16="http://schemas.microsoft.com/office/drawing/2014/main" val="10000"/>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Times New Roman" pitchFamily="18" charset="0"/>
                          <a:cs typeface="Arial" charset="0"/>
                        </a:rPr>
                        <a:t>Profile</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cs typeface="Arial" charset="0"/>
                        </a:rPr>
                        <a:t>SG6043</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Times New Roman" pitchFamily="18" charset="0"/>
                          <a:cs typeface="Arial" charset="0"/>
                        </a:rPr>
                        <a:t>Material</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Carbon Fiber</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Times New Roman" pitchFamily="18" charset="0"/>
                          <a:cs typeface="Arial" charset="0"/>
                        </a:rPr>
                        <a:t>Size</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Blade Length: </a:t>
                      </a:r>
                      <a:r>
                        <a:rPr kumimoji="0" lang="en-US" sz="1400" b="1" i="0" u="none" strike="noStrike" cap="none" normalizeH="0" baseline="0" dirty="0">
                          <a:ln>
                            <a:noFill/>
                          </a:ln>
                          <a:solidFill>
                            <a:schemeClr val="tx1"/>
                          </a:solidFill>
                          <a:effectLst/>
                          <a:latin typeface="Times New Roman" pitchFamily="18" charset="0"/>
                          <a:cs typeface="Arial" charset="0"/>
                        </a:rPr>
                        <a:t>6in</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Color</a:t>
                      </a:r>
                      <a:endParaRPr kumimoji="0" lang="en-US" sz="1400" b="0" i="0" u="none" strike="noStrike" cap="none" normalizeH="0" baseline="0" dirty="0">
                        <a:ln>
                          <a:noFill/>
                        </a:ln>
                        <a:solidFill>
                          <a:srgbClr val="000000"/>
                        </a:solidFill>
                        <a:effectLst/>
                        <a:latin typeface="Times New Roman" pitchFamily="18"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Times New Roman" pitchFamily="18" charset="0"/>
                          <a:cs typeface="Arial" charset="0"/>
                        </a:rPr>
                        <a:t>Black</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Weight</a:t>
                      </a:r>
                      <a:endParaRPr kumimoji="0" lang="en-US" sz="1400" b="0" i="0" u="none" strike="noStrike" cap="none" normalizeH="0" baseline="0" dirty="0">
                        <a:ln>
                          <a:noFill/>
                        </a:ln>
                        <a:solidFill>
                          <a:srgbClr val="000000"/>
                        </a:solidFill>
                        <a:effectLst/>
                        <a:latin typeface="Times New Roman" pitchFamily="18"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≈64g</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cs typeface="Arial" charset="0"/>
                        </a:rPr>
                        <a:t>Trigger</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Times New Roman" pitchFamily="18" charset="0"/>
                          <a:cs typeface="Arial" charset="0"/>
                        </a:rPr>
                        <a:t>Blades deploy when released from C</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Preflight Review Testability</a:t>
                      </a:r>
                      <a:endParaRPr kumimoji="0" lang="en-US" sz="1400" b="0" i="0" u="none" strike="noStrike" cap="none" normalizeH="0" baseline="0">
                        <a:ln>
                          <a:noFill/>
                        </a:ln>
                        <a:solidFill>
                          <a:srgbClr val="000000"/>
                        </a:solidFill>
                        <a:effectLst/>
                        <a:latin typeface="Times New Roman" pitchFamily="18"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Times New Roman" pitchFamily="18" charset="0"/>
                          <a:cs typeface="Arial" charset="0"/>
                        </a:rPr>
                        <a:t>Decent system will be tested in wind tunnel</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9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Survivability (30Gs)</a:t>
                      </a:r>
                      <a:endParaRPr kumimoji="0" lang="en-US" sz="1400" b="0" i="0" u="none" strike="noStrike" cap="none" normalizeH="0" baseline="0" dirty="0">
                        <a:ln>
                          <a:noFill/>
                        </a:ln>
                        <a:solidFill>
                          <a:srgbClr val="000000"/>
                        </a:solidFill>
                        <a:effectLst/>
                        <a:latin typeface="Times New Roman" pitchFamily="18"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Awaiting  Testing</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DCS Connections</a:t>
                      </a:r>
                      <a:endParaRPr kumimoji="0" lang="en-US" sz="1400" b="0" i="0" u="none" strike="noStrike" cap="none" normalizeH="0" baseline="0">
                        <a:ln>
                          <a:noFill/>
                        </a:ln>
                        <a:solidFill>
                          <a:srgbClr val="000000"/>
                        </a:solidFill>
                        <a:effectLst/>
                        <a:latin typeface="Times New Roman" pitchFamily="18"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Arial" charset="0"/>
                        </a:rPr>
                        <a:t>Follows DCS rules</a:t>
                      </a:r>
                      <a:endParaRPr kumimoji="0" lang="en-US" sz="1400" b="0" i="0" u="none" strike="noStrike" cap="none" normalizeH="0" baseline="0" dirty="0">
                        <a:ln>
                          <a:noFill/>
                        </a:ln>
                        <a:solidFill>
                          <a:srgbClr val="000000"/>
                        </a:solidFill>
                        <a:effectLst/>
                        <a:latin typeface="Times New Roman" pitchFamily="18" charset="0"/>
                        <a:cs typeface="Arial" charset="0"/>
                      </a:endParaRP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1"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Tree>
    <p:extLst>
      <p:ext uri="{BB962C8B-B14F-4D97-AF65-F5344CB8AC3E}">
        <p14:creationId xmlns:p14="http://schemas.microsoft.com/office/powerpoint/2010/main" val="1647298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6" name="Title 5"/>
          <p:cNvSpPr>
            <a:spLocks noGrp="1"/>
          </p:cNvSpPr>
          <p:nvPr>
            <p:ph type="title"/>
          </p:nvPr>
        </p:nvSpPr>
        <p:spPr/>
        <p:txBody>
          <a:bodyPr/>
          <a:lstStyle/>
          <a:p>
            <a:r>
              <a:rPr lang="en-US" dirty="0"/>
              <a:t>Payload Descent System</a:t>
            </a:r>
          </a:p>
        </p:txBody>
      </p:sp>
      <p:sp>
        <p:nvSpPr>
          <p:cNvPr id="2" name="Footer Placeholder 1"/>
          <p:cNvSpPr>
            <a:spLocks noGrp="1"/>
          </p:cNvSpPr>
          <p:nvPr>
            <p:ph type="ftr" sz="quarter" idx="11"/>
          </p:nvPr>
        </p:nvSpPr>
        <p:spPr/>
        <p:txBody>
          <a:bodyPr/>
          <a:lstStyle/>
          <a:p>
            <a:r>
              <a:rPr lang="en-US" dirty="0"/>
              <a:t>CanSat 2015 CDR:  Team 4996 (Phoenix)</a:t>
            </a:r>
          </a:p>
        </p:txBody>
      </p:sp>
      <p:sp>
        <p:nvSpPr>
          <p:cNvPr id="3" name="Slide Number Placeholder 2"/>
          <p:cNvSpPr>
            <a:spLocks noGrp="1"/>
          </p:cNvSpPr>
          <p:nvPr>
            <p:ph type="sldNum" sz="quarter" idx="12"/>
          </p:nvPr>
        </p:nvSpPr>
        <p:spPr/>
        <p:txBody>
          <a:bodyPr/>
          <a:lstStyle/>
          <a:p>
            <a:pPr>
              <a:defRPr/>
            </a:pPr>
            <a:fld id="{0D6194AF-2F2B-4D73-914C-3205BB6B86D4}" type="slidenum">
              <a:rPr lang="en-US" smtClean="0">
                <a:solidFill>
                  <a:srgbClr val="000000"/>
                </a:solidFill>
              </a:rPr>
              <a:pPr>
                <a:defRPr/>
              </a:pPr>
              <a:t>34</a:t>
            </a:fld>
            <a:endParaRPr lang="en-US" dirty="0">
              <a:solidFill>
                <a:srgbClr val="000000"/>
              </a:solidFill>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70299"/>
            <a:ext cx="3567112" cy="2856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C:\Users\Babou\Dropbox\CCNY Aerospace Club\CanSat\CanSat 2015\PDR\PDR Pictures\blade.PNG"/>
          <p:cNvPicPr>
            <a:picLocks noChangeAspect="1" noChangeArrowheads="1"/>
          </p:cNvPicPr>
          <p:nvPr/>
        </p:nvPicPr>
        <p:blipFill rotWithShape="1">
          <a:blip r:embed="rId4">
            <a:extLst>
              <a:ext uri="{28A0092B-C50C-407E-A947-70E740481C1C}">
                <a14:useLocalDpi xmlns:a14="http://schemas.microsoft.com/office/drawing/2010/main" val="0"/>
              </a:ext>
            </a:extLst>
          </a:blip>
          <a:srcRect t="2169"/>
          <a:stretch/>
        </p:blipFill>
        <p:spPr bwMode="auto">
          <a:xfrm>
            <a:off x="457200" y="1966288"/>
            <a:ext cx="4448103" cy="33432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600" y="5486400"/>
            <a:ext cx="3962400" cy="923330"/>
          </a:xfrm>
          <a:prstGeom prst="rect">
            <a:avLst/>
          </a:prstGeom>
          <a:noFill/>
        </p:spPr>
        <p:txBody>
          <a:bodyPr wrap="square" rtlCol="0">
            <a:spAutoFit/>
          </a:bodyPr>
          <a:lstStyle/>
          <a:p>
            <a:r>
              <a:rPr lang="en-US" dirty="0"/>
              <a:t>Blade Length: </a:t>
            </a:r>
            <a:r>
              <a:rPr lang="en-US" b="1" dirty="0"/>
              <a:t>6in</a:t>
            </a:r>
          </a:p>
          <a:p>
            <a:r>
              <a:rPr lang="en-US" dirty="0"/>
              <a:t>Material: </a:t>
            </a:r>
            <a:r>
              <a:rPr lang="en-US" b="1" dirty="0"/>
              <a:t>Carbon-Fiber</a:t>
            </a:r>
          </a:p>
          <a:p>
            <a:endParaRPr lang="en-US" dirty="0"/>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Tree>
    <p:extLst>
      <p:ext uri="{BB962C8B-B14F-4D97-AF65-F5344CB8AC3E}">
        <p14:creationId xmlns:p14="http://schemas.microsoft.com/office/powerpoint/2010/main" val="2535908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Descent Rate Estimates (CanSat)</a:t>
            </a:r>
          </a:p>
        </p:txBody>
      </p:sp>
      <p:sp>
        <p:nvSpPr>
          <p:cNvPr id="4" name="Footer Placeholder 3"/>
          <p:cNvSpPr>
            <a:spLocks noGrp="1"/>
          </p:cNvSpPr>
          <p:nvPr>
            <p:ph type="ftr" sz="quarter" idx="11"/>
          </p:nvPr>
        </p:nvSpPr>
        <p:spPr/>
        <p:txBody>
          <a:bodyPr/>
          <a:lstStyle/>
          <a:p>
            <a:r>
              <a:rPr lang="en-US" dirty="0"/>
              <a:t>CanSat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solidFill>
                  <a:srgbClr val="000000"/>
                </a:solidFill>
              </a:rPr>
              <a:pPr>
                <a:defRPr/>
              </a:pPr>
              <a:t>35</a:t>
            </a:fld>
            <a:endParaRPr lang="en-US">
              <a:solidFill>
                <a:srgbClr val="000000"/>
              </a:solidFill>
            </a:endParaRPr>
          </a:p>
        </p:txBody>
      </p:sp>
      <mc:AlternateContent xmlns:mc="http://schemas.openxmlformats.org/markup-compatibility/2006" xmlns:a14="http://schemas.microsoft.com/office/drawing/2010/main">
        <mc:Choice Requires="a14">
          <p:sp>
            <p:nvSpPr>
              <p:cNvPr id="6" name="Content Placeholder 2"/>
              <p:cNvSpPr>
                <a:spLocks/>
              </p:cNvSpPr>
              <p:nvPr/>
            </p:nvSpPr>
            <p:spPr bwMode="auto">
              <a:xfrm>
                <a:off x="415636" y="1143000"/>
                <a:ext cx="8229600" cy="4525962"/>
              </a:xfrm>
              <a:prstGeom prst="rect">
                <a:avLst/>
              </a:prstGeom>
              <a:noFill/>
              <a:ln>
                <a:noFill/>
              </a:ln>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1" algn="ctr">
                  <a:buFontTx/>
                  <a:buNone/>
                  <a:defRPr/>
                </a:pPr>
                <a:r>
                  <a:rPr lang="en-US" sz="2400" b="1" dirty="0">
                    <a:solidFill>
                      <a:srgbClr val="000000"/>
                    </a:solidFill>
                    <a:latin typeface="Times New Roman"/>
                    <a:cs typeface="Times New Roman" panose="02020603050405020304" pitchFamily="18" charset="0"/>
                  </a:rPr>
                  <a:t>Calculations used for CANSAT (C+P) Descent</a:t>
                </a:r>
                <a:endParaRPr lang="en-US" sz="2400" dirty="0">
                  <a:solidFill>
                    <a:srgbClr val="000000"/>
                  </a:solidFill>
                  <a:latin typeface="Times New Roman"/>
                </a:endParaRPr>
              </a:p>
              <a:p>
                <a:pPr lvl="1">
                  <a:defRPr/>
                </a:pPr>
                <a:r>
                  <a:rPr lang="en-US" sz="1800" dirty="0">
                    <a:solidFill>
                      <a:srgbClr val="000000"/>
                    </a:solidFill>
                    <a:latin typeface="Times New Roman"/>
                  </a:rPr>
                  <a:t>CanSat descent will be dictated by the carrier parachute </a:t>
                </a:r>
              </a:p>
              <a:p>
                <a:pPr lvl="1">
                  <a:defRPr/>
                </a:pPr>
                <a:r>
                  <a:rPr lang="en-US" sz="1800" dirty="0">
                    <a:solidFill>
                      <a:srgbClr val="000000"/>
                    </a:solidFill>
                    <a:latin typeface="Times New Roman"/>
                  </a:rPr>
                  <a:t>Approximate CANSAT descent rate can be determined from the following equation:</a:t>
                </a:r>
              </a:p>
              <a:p>
                <a:pPr marL="0" lvl="1" indent="0">
                  <a:buFontTx/>
                  <a:buNone/>
                  <a:defRPr/>
                </a:pPr>
                <a14:m>
                  <m:oMathPara xmlns:m="http://schemas.openxmlformats.org/officeDocument/2006/math">
                    <m:oMathParaPr>
                      <m:jc m:val="centerGroup"/>
                    </m:oMathParaPr>
                    <m:oMath xmlns:m="http://schemas.openxmlformats.org/officeDocument/2006/math">
                      <m:sSub>
                        <m:sSubPr>
                          <m:ctrlPr>
                            <a:rPr lang="en-US" sz="1800" i="1">
                              <a:solidFill>
                                <a:srgbClr val="000000"/>
                              </a:solidFill>
                              <a:latin typeface="Cambria Math" panose="02040503050406030204" pitchFamily="18" charset="0"/>
                              <a:cs typeface="+mn-cs"/>
                            </a:rPr>
                          </m:ctrlPr>
                        </m:sSubPr>
                        <m:e>
                          <m:r>
                            <a:rPr lang="en-US" sz="1800" i="1">
                              <a:solidFill>
                                <a:srgbClr val="000000"/>
                              </a:solidFill>
                              <a:latin typeface="Cambria Math"/>
                              <a:cs typeface="+mn-cs"/>
                            </a:rPr>
                            <m:t>𝑉</m:t>
                          </m:r>
                        </m:e>
                        <m:sub>
                          <m:r>
                            <a:rPr lang="en-US" sz="1800" i="1">
                              <a:solidFill>
                                <a:srgbClr val="000000"/>
                              </a:solidFill>
                              <a:latin typeface="Cambria Math"/>
                              <a:cs typeface="+mn-cs"/>
                            </a:rPr>
                            <m:t>𝑡𝑒𝑟𝑚𝑖𝑛𝑎𝑙</m:t>
                          </m:r>
                        </m:sub>
                      </m:sSub>
                      <m:r>
                        <a:rPr lang="en-US" sz="1800" i="1">
                          <a:solidFill>
                            <a:srgbClr val="000000"/>
                          </a:solidFill>
                          <a:latin typeface="Cambria Math"/>
                          <a:cs typeface="+mn-cs"/>
                        </a:rPr>
                        <m:t>=</m:t>
                      </m:r>
                      <m:rad>
                        <m:radPr>
                          <m:degHide m:val="on"/>
                          <m:ctrlPr>
                            <a:rPr lang="en-US" sz="1800" i="1">
                              <a:solidFill>
                                <a:srgbClr val="000000"/>
                              </a:solidFill>
                              <a:latin typeface="Cambria Math" panose="02040503050406030204" pitchFamily="18" charset="0"/>
                              <a:cs typeface="+mn-cs"/>
                            </a:rPr>
                          </m:ctrlPr>
                        </m:radPr>
                        <m:deg/>
                        <m:e>
                          <m:f>
                            <m:fPr>
                              <m:ctrlPr>
                                <a:rPr lang="en-US" sz="1800" i="1">
                                  <a:solidFill>
                                    <a:srgbClr val="000000"/>
                                  </a:solidFill>
                                  <a:latin typeface="Cambria Math" panose="02040503050406030204" pitchFamily="18" charset="0"/>
                                  <a:cs typeface="+mn-cs"/>
                                </a:rPr>
                              </m:ctrlPr>
                            </m:fPr>
                            <m:num>
                              <m:r>
                                <a:rPr lang="en-US" sz="1800" i="1">
                                  <a:solidFill>
                                    <a:srgbClr val="000000"/>
                                  </a:solidFill>
                                  <a:latin typeface="Cambria Math"/>
                                  <a:cs typeface="+mn-cs"/>
                                </a:rPr>
                                <m:t>8</m:t>
                              </m:r>
                              <m:r>
                                <a:rPr lang="en-US" sz="1800" i="1">
                                  <a:solidFill>
                                    <a:srgbClr val="000000"/>
                                  </a:solidFill>
                                  <a:latin typeface="Cambria Math"/>
                                  <a:cs typeface="+mn-cs"/>
                                </a:rPr>
                                <m:t>𝑚𝑔</m:t>
                              </m:r>
                            </m:num>
                            <m:den>
                              <m:r>
                                <a:rPr lang="en-US" sz="1800" i="1">
                                  <a:solidFill>
                                    <a:srgbClr val="000000"/>
                                  </a:solidFill>
                                  <a:latin typeface="Cambria Math"/>
                                  <a:ea typeface="Cambria Math"/>
                                  <a:cs typeface="+mn-cs"/>
                                </a:rPr>
                                <m:t>𝜋𝜌</m:t>
                              </m:r>
                              <m:sSub>
                                <m:sSubPr>
                                  <m:ctrlPr>
                                    <a:rPr lang="en-US" sz="1800" i="1">
                                      <a:solidFill>
                                        <a:srgbClr val="000000"/>
                                      </a:solidFill>
                                      <a:latin typeface="Cambria Math" panose="02040503050406030204" pitchFamily="18" charset="0"/>
                                      <a:ea typeface="Cambria Math"/>
                                      <a:cs typeface="+mn-cs"/>
                                    </a:rPr>
                                  </m:ctrlPr>
                                </m:sSubPr>
                                <m:e>
                                  <m:r>
                                    <a:rPr lang="en-US" sz="1800" i="1">
                                      <a:solidFill>
                                        <a:srgbClr val="000000"/>
                                      </a:solidFill>
                                      <a:latin typeface="Cambria Math"/>
                                      <a:ea typeface="Cambria Math"/>
                                      <a:cs typeface="+mn-cs"/>
                                    </a:rPr>
                                    <m:t>𝐶</m:t>
                                  </m:r>
                                </m:e>
                                <m:sub>
                                  <m:r>
                                    <a:rPr lang="en-US" sz="1800" i="1">
                                      <a:solidFill>
                                        <a:srgbClr val="000000"/>
                                      </a:solidFill>
                                      <a:latin typeface="Cambria Math"/>
                                      <a:ea typeface="Cambria Math"/>
                                      <a:cs typeface="+mn-cs"/>
                                    </a:rPr>
                                    <m:t>𝐷</m:t>
                                  </m:r>
                                </m:sub>
                              </m:sSub>
                              <m:sSup>
                                <m:sSupPr>
                                  <m:ctrlPr>
                                    <a:rPr lang="en-US" sz="1800" i="1">
                                      <a:solidFill>
                                        <a:srgbClr val="000000"/>
                                      </a:solidFill>
                                      <a:latin typeface="Cambria Math" panose="02040503050406030204" pitchFamily="18" charset="0"/>
                                      <a:ea typeface="Cambria Math"/>
                                      <a:cs typeface="+mn-cs"/>
                                    </a:rPr>
                                  </m:ctrlPr>
                                </m:sSupPr>
                                <m:e>
                                  <m:r>
                                    <a:rPr lang="en-US" sz="1800" i="1">
                                      <a:solidFill>
                                        <a:srgbClr val="000000"/>
                                      </a:solidFill>
                                      <a:latin typeface="Cambria Math"/>
                                      <a:ea typeface="Cambria Math"/>
                                      <a:cs typeface="+mn-cs"/>
                                    </a:rPr>
                                    <m:t>𝐷</m:t>
                                  </m:r>
                                </m:e>
                                <m:sup>
                                  <m:r>
                                    <a:rPr lang="en-US" sz="1800" i="1">
                                      <a:solidFill>
                                        <a:srgbClr val="000000"/>
                                      </a:solidFill>
                                      <a:latin typeface="Cambria Math"/>
                                      <a:ea typeface="Cambria Math"/>
                                      <a:cs typeface="+mn-cs"/>
                                    </a:rPr>
                                    <m:t>2</m:t>
                                  </m:r>
                                </m:sup>
                              </m:sSup>
                            </m:den>
                          </m:f>
                        </m:e>
                      </m:rad>
                    </m:oMath>
                  </m:oMathPara>
                </a14:m>
                <a:endParaRPr lang="en-US" sz="2000" dirty="0">
                  <a:solidFill>
                    <a:srgbClr val="000000"/>
                  </a:solidFill>
                  <a:latin typeface="Times New Roman"/>
                </a:endParaRPr>
              </a:p>
              <a:p>
                <a:pPr lvl="1">
                  <a:defRPr/>
                </a:pPr>
                <a:r>
                  <a:rPr lang="en-US" sz="1800" dirty="0">
                    <a:solidFill>
                      <a:srgbClr val="000000"/>
                    </a:solidFill>
                    <a:latin typeface="Times New Roman"/>
                  </a:rPr>
                  <a:t>With:</a:t>
                </a:r>
                <a:endParaRPr lang="en-US" sz="1800" i="1" dirty="0">
                  <a:solidFill>
                    <a:srgbClr val="000000"/>
                  </a:solidFill>
                  <a:latin typeface="Cambria Math"/>
                  <a:ea typeface="Cambria Math"/>
                </a:endParaRPr>
              </a:p>
              <a:p>
                <a:pPr marL="0" lvl="1" indent="0">
                  <a:buNone/>
                  <a:defRPr/>
                </a:pPr>
                <a:r>
                  <a:rPr lang="en-US" sz="1400" dirty="0">
                    <a:solidFill>
                      <a:srgbClr val="000000"/>
                    </a:solidFill>
                    <a:latin typeface="Times New Roman" panose="02020603050405020304" pitchFamily="18" charset="0"/>
                    <a:ea typeface="Cambria Math"/>
                    <a:cs typeface="Times New Roman" panose="02020603050405020304" pitchFamily="18" charset="0"/>
                  </a:rPr>
                  <a:t>Parachute Diameter</a:t>
                </a:r>
                <a:r>
                  <a:rPr lang="en-US" sz="1400" dirty="0">
                    <a:solidFill>
                      <a:srgbClr val="000000"/>
                    </a:solidFill>
                    <a:ea typeface="Cambria Math"/>
                  </a:rPr>
                  <a:t>		</a:t>
                </a:r>
                <a14:m>
                  <m:oMath xmlns:m="http://schemas.openxmlformats.org/officeDocument/2006/math">
                    <m:r>
                      <a:rPr lang="en-US" sz="1400" b="0" i="1" dirty="0" smtClean="0">
                        <a:solidFill>
                          <a:srgbClr val="000000"/>
                        </a:solidFill>
                        <a:latin typeface="Cambria Math"/>
                        <a:ea typeface="Cambria Math"/>
                      </a:rPr>
                      <m:t>𝐷</m:t>
                    </m:r>
                    <m:r>
                      <a:rPr lang="en-US" sz="1400" i="1" dirty="0">
                        <a:solidFill>
                          <a:srgbClr val="000000"/>
                        </a:solidFill>
                        <a:latin typeface="Cambria Math"/>
                      </a:rPr>
                      <m:t>=</m:t>
                    </m:r>
                    <m:r>
                      <a:rPr lang="en-US" sz="1400" b="0" i="1" dirty="0" smtClean="0">
                        <a:solidFill>
                          <a:srgbClr val="000000"/>
                        </a:solidFill>
                        <a:latin typeface="Cambria Math"/>
                      </a:rPr>
                      <m:t>0.457</m:t>
                    </m:r>
                    <m:r>
                      <a:rPr lang="en-US" sz="1400" b="0" i="1" dirty="0" smtClean="0">
                        <a:solidFill>
                          <a:srgbClr val="000000"/>
                        </a:solidFill>
                        <a:latin typeface="Cambria Math"/>
                      </a:rPr>
                      <m:t>𝑚</m:t>
                    </m:r>
                  </m:oMath>
                </a14:m>
                <a:r>
                  <a:rPr lang="en-US" sz="1400" dirty="0">
                    <a:solidFill>
                      <a:srgbClr val="000000"/>
                    </a:solidFill>
                    <a:ea typeface="Cambria Math"/>
                  </a:rPr>
                  <a:t>	</a:t>
                </a:r>
              </a:p>
              <a:p>
                <a:pPr marL="0" lvl="1" indent="0">
                  <a:buNone/>
                  <a:defRPr/>
                </a:pPr>
                <a:r>
                  <a:rPr lang="en-US" sz="1400" dirty="0">
                    <a:solidFill>
                      <a:srgbClr val="000000"/>
                    </a:solidFill>
                    <a:latin typeface="Times New Roman" panose="02020603050405020304" pitchFamily="18" charset="0"/>
                    <a:ea typeface="Cambria Math"/>
                    <a:cs typeface="Times New Roman" panose="02020603050405020304" pitchFamily="18" charset="0"/>
                  </a:rPr>
                  <a:t>Coefficient of Drag: </a:t>
                </a:r>
                <a:r>
                  <a:rPr lang="en-US" sz="1400" dirty="0">
                    <a:solidFill>
                      <a:srgbClr val="000000"/>
                    </a:solidFill>
                    <a:ea typeface="Cambria Math"/>
                  </a:rPr>
                  <a:t>		</a:t>
                </a:r>
                <a14:m>
                  <m:oMath xmlns:m="http://schemas.openxmlformats.org/officeDocument/2006/math">
                    <m:sSub>
                      <m:sSubPr>
                        <m:ctrlPr>
                          <a:rPr lang="en-US" sz="1400" i="1" dirty="0">
                            <a:solidFill>
                              <a:srgbClr val="000000"/>
                            </a:solidFill>
                            <a:latin typeface="Cambria Math" panose="02040503050406030204" pitchFamily="18" charset="0"/>
                            <a:ea typeface="Cambria Math"/>
                          </a:rPr>
                        </m:ctrlPr>
                      </m:sSubPr>
                      <m:e>
                        <m:r>
                          <a:rPr lang="en-US" sz="1400" i="1" dirty="0">
                            <a:solidFill>
                              <a:srgbClr val="000000"/>
                            </a:solidFill>
                            <a:latin typeface="Cambria Math"/>
                            <a:ea typeface="Cambria Math"/>
                          </a:rPr>
                          <m:t>𝐶</m:t>
                        </m:r>
                      </m:e>
                      <m:sub>
                        <m:r>
                          <a:rPr lang="en-US" sz="1400" i="1" dirty="0">
                            <a:solidFill>
                              <a:srgbClr val="000000"/>
                            </a:solidFill>
                            <a:latin typeface="Cambria Math"/>
                            <a:ea typeface="Cambria Math"/>
                          </a:rPr>
                          <m:t>𝐷</m:t>
                        </m:r>
                      </m:sub>
                    </m:sSub>
                    <m:r>
                      <a:rPr lang="en-US" sz="1400" i="1" dirty="0">
                        <a:solidFill>
                          <a:srgbClr val="000000"/>
                        </a:solidFill>
                        <a:latin typeface="Cambria Math"/>
                      </a:rPr>
                      <m:t>=</m:t>
                    </m:r>
                    <m:r>
                      <a:rPr lang="en-US" sz="1400" b="0" i="1" dirty="0" smtClean="0">
                        <a:solidFill>
                          <a:srgbClr val="000000"/>
                        </a:solidFill>
                        <a:latin typeface="Cambria Math"/>
                      </a:rPr>
                      <m:t>1.3</m:t>
                    </m:r>
                  </m:oMath>
                </a14:m>
                <a:endParaRPr lang="en-US" sz="1400" i="1" dirty="0">
                  <a:solidFill>
                    <a:srgbClr val="000000"/>
                  </a:solidFill>
                  <a:latin typeface="Cambria Math"/>
                </a:endParaRPr>
              </a:p>
              <a:p>
                <a:pPr marL="0" lvl="1" indent="0">
                  <a:buNone/>
                  <a:defRPr/>
                </a:pPr>
                <a:r>
                  <a:rPr lang="en-US" sz="1400" dirty="0">
                    <a:solidFill>
                      <a:srgbClr val="000000"/>
                    </a:solidFill>
                    <a:latin typeface="Times New Roman" panose="02020603050405020304" pitchFamily="18" charset="0"/>
                    <a:cs typeface="Times New Roman" panose="02020603050405020304" pitchFamily="18" charset="0"/>
                  </a:rPr>
                  <a:t>CanSat Mass:</a:t>
                </a:r>
                <a:r>
                  <a:rPr lang="en-US" sz="1400" dirty="0">
                    <a:solidFill>
                      <a:srgbClr val="000000"/>
                    </a:solidFill>
                  </a:rPr>
                  <a:t>		</a:t>
                </a:r>
                <a14:m>
                  <m:oMath xmlns:m="http://schemas.openxmlformats.org/officeDocument/2006/math">
                    <m:r>
                      <a:rPr lang="en-US" sz="1400" i="1" dirty="0">
                        <a:solidFill>
                          <a:srgbClr val="000000"/>
                        </a:solidFill>
                        <a:latin typeface="Cambria Math"/>
                      </a:rPr>
                      <m:t>𝑚</m:t>
                    </m:r>
                    <m:r>
                      <a:rPr lang="en-US" sz="1400" i="1" dirty="0">
                        <a:solidFill>
                          <a:srgbClr val="000000"/>
                        </a:solidFill>
                        <a:latin typeface="Cambria Math"/>
                      </a:rPr>
                      <m:t>=660</m:t>
                    </m:r>
                    <m:r>
                      <a:rPr lang="en-US" sz="1400" i="1" dirty="0">
                        <a:solidFill>
                          <a:srgbClr val="000000"/>
                        </a:solidFill>
                        <a:latin typeface="Cambria Math"/>
                      </a:rPr>
                      <m:t>𝑔</m:t>
                    </m:r>
                  </m:oMath>
                </a14:m>
                <a:endParaRPr lang="en-US" sz="1400" i="1" dirty="0">
                  <a:solidFill>
                    <a:srgbClr val="000000"/>
                  </a:solidFill>
                  <a:latin typeface="Cambria Math"/>
                </a:endParaRPr>
              </a:p>
              <a:p>
                <a:pPr marL="0" lvl="1" indent="0">
                  <a:buNone/>
                  <a:defRPr/>
                </a:pPr>
                <a:r>
                  <a:rPr lang="en-US" sz="1400" dirty="0">
                    <a:solidFill>
                      <a:srgbClr val="000000"/>
                    </a:solidFill>
                    <a:latin typeface="Times New Roman" panose="02020603050405020304" pitchFamily="18" charset="0"/>
                    <a:cs typeface="Times New Roman" panose="02020603050405020304" pitchFamily="18" charset="0"/>
                  </a:rPr>
                  <a:t>Gravitational acceleration:</a:t>
                </a:r>
                <a:r>
                  <a:rPr lang="en-US" sz="1400" dirty="0">
                    <a:solidFill>
                      <a:srgbClr val="000000"/>
                    </a:solidFill>
                  </a:rPr>
                  <a:t>	</a:t>
                </a:r>
                <a14:m>
                  <m:oMath xmlns:m="http://schemas.openxmlformats.org/officeDocument/2006/math">
                    <m:r>
                      <a:rPr lang="en-US" sz="1400" i="1" dirty="0">
                        <a:solidFill>
                          <a:srgbClr val="000000"/>
                        </a:solidFill>
                        <a:latin typeface="Cambria Math"/>
                      </a:rPr>
                      <m:t>𝑔</m:t>
                    </m:r>
                    <m:r>
                      <a:rPr lang="en-US" sz="1400" i="1" dirty="0">
                        <a:solidFill>
                          <a:srgbClr val="000000"/>
                        </a:solidFill>
                        <a:latin typeface="Cambria Math"/>
                      </a:rPr>
                      <m:t>=9.81</m:t>
                    </m:r>
                    <m:r>
                      <a:rPr lang="en-US" sz="1400" i="1" dirty="0">
                        <a:solidFill>
                          <a:srgbClr val="000000"/>
                        </a:solidFill>
                        <a:latin typeface="Cambria Math"/>
                      </a:rPr>
                      <m:t>𝑚</m:t>
                    </m:r>
                    <m:r>
                      <a:rPr lang="en-US" sz="1400" b="0" i="1" dirty="0" smtClean="0">
                        <a:solidFill>
                          <a:srgbClr val="000000"/>
                        </a:solidFill>
                        <a:latin typeface="Cambria Math"/>
                      </a:rPr>
                      <m:t>/</m:t>
                    </m:r>
                    <m:sSup>
                      <m:sSupPr>
                        <m:ctrlPr>
                          <a:rPr lang="en-US" sz="1400" b="0" i="1" dirty="0" smtClean="0">
                            <a:solidFill>
                              <a:srgbClr val="000000"/>
                            </a:solidFill>
                            <a:latin typeface="Cambria Math" panose="02040503050406030204" pitchFamily="18" charset="0"/>
                          </a:rPr>
                        </m:ctrlPr>
                      </m:sSupPr>
                      <m:e>
                        <m:r>
                          <a:rPr lang="en-US" sz="1400" b="0" i="1" dirty="0" smtClean="0">
                            <a:solidFill>
                              <a:srgbClr val="000000"/>
                            </a:solidFill>
                            <a:latin typeface="Cambria Math"/>
                          </a:rPr>
                          <m:t>𝑠</m:t>
                        </m:r>
                      </m:e>
                      <m:sup>
                        <m:r>
                          <a:rPr lang="en-US" sz="1400" b="0" i="1" dirty="0" smtClean="0">
                            <a:solidFill>
                              <a:srgbClr val="000000"/>
                            </a:solidFill>
                            <a:latin typeface="Cambria Math"/>
                          </a:rPr>
                          <m:t>2</m:t>
                        </m:r>
                      </m:sup>
                    </m:sSup>
                  </m:oMath>
                </a14:m>
                <a:endParaRPr lang="en-US" sz="1400" i="1" dirty="0">
                  <a:solidFill>
                    <a:srgbClr val="000000"/>
                  </a:solidFill>
                  <a:latin typeface="Cambria Math"/>
                </a:endParaRPr>
              </a:p>
              <a:p>
                <a:pPr marL="0" lvl="1" indent="0">
                  <a:buNone/>
                  <a:defRPr/>
                </a:pPr>
                <a:r>
                  <a:rPr lang="en-US" sz="1400" dirty="0">
                    <a:solidFill>
                      <a:srgbClr val="000000"/>
                    </a:solidFill>
                    <a:latin typeface="Times New Roman" panose="02020603050405020304" pitchFamily="18" charset="0"/>
                    <a:ea typeface="Cambria Math"/>
                    <a:cs typeface="Times New Roman" panose="02020603050405020304" pitchFamily="18" charset="0"/>
                  </a:rPr>
                  <a:t>Air density:	</a:t>
                </a:r>
                <a:r>
                  <a:rPr lang="en-US" sz="1400" dirty="0">
                    <a:solidFill>
                      <a:srgbClr val="000000"/>
                    </a:solidFill>
                    <a:ea typeface="Cambria Math"/>
                  </a:rPr>
                  <a:t>		</a:t>
                </a:r>
                <a14:m>
                  <m:oMath xmlns:m="http://schemas.openxmlformats.org/officeDocument/2006/math">
                    <m:r>
                      <a:rPr lang="en-US" sz="1400" i="1">
                        <a:solidFill>
                          <a:srgbClr val="000000"/>
                        </a:solidFill>
                        <a:latin typeface="Cambria Math"/>
                        <a:ea typeface="Cambria Math"/>
                      </a:rPr>
                      <m:t>𝜌</m:t>
                    </m:r>
                    <m:r>
                      <a:rPr lang="en-US" sz="1400" i="1">
                        <a:solidFill>
                          <a:srgbClr val="000000"/>
                        </a:solidFill>
                        <a:latin typeface="Cambria Math"/>
                        <a:ea typeface="Cambria Math"/>
                      </a:rPr>
                      <m:t>=1.2</m:t>
                    </m:r>
                    <m:r>
                      <a:rPr lang="en-US" sz="1400" i="1">
                        <a:solidFill>
                          <a:srgbClr val="000000"/>
                        </a:solidFill>
                        <a:latin typeface="Cambria Math"/>
                        <a:ea typeface="Cambria Math"/>
                      </a:rPr>
                      <m:t>𝑘𝑔</m:t>
                    </m:r>
                    <m:r>
                      <a:rPr lang="en-US" sz="1400" i="1">
                        <a:solidFill>
                          <a:srgbClr val="000000"/>
                        </a:solidFill>
                        <a:latin typeface="Cambria Math"/>
                        <a:ea typeface="Cambria Math"/>
                      </a:rPr>
                      <m:t>/</m:t>
                    </m:r>
                    <m:sSup>
                      <m:sSupPr>
                        <m:ctrlPr>
                          <a:rPr lang="en-US" sz="1400" i="1">
                            <a:solidFill>
                              <a:srgbClr val="000000"/>
                            </a:solidFill>
                            <a:latin typeface="Cambria Math" panose="02040503050406030204" pitchFamily="18" charset="0"/>
                            <a:ea typeface="Cambria Math"/>
                          </a:rPr>
                        </m:ctrlPr>
                      </m:sSupPr>
                      <m:e>
                        <m:r>
                          <a:rPr lang="en-US" sz="1400" i="1">
                            <a:solidFill>
                              <a:srgbClr val="000000"/>
                            </a:solidFill>
                            <a:latin typeface="Cambria Math"/>
                            <a:ea typeface="Cambria Math"/>
                          </a:rPr>
                          <m:t>𝑚</m:t>
                        </m:r>
                      </m:e>
                      <m:sup>
                        <m:r>
                          <a:rPr lang="en-US" sz="1400" i="1">
                            <a:solidFill>
                              <a:srgbClr val="000000"/>
                            </a:solidFill>
                            <a:latin typeface="Cambria Math"/>
                            <a:ea typeface="Cambria Math"/>
                          </a:rPr>
                          <m:t>3</m:t>
                        </m:r>
                      </m:sup>
                    </m:sSup>
                  </m:oMath>
                </a14:m>
                <a:endParaRPr lang="en-US" sz="2000" dirty="0">
                  <a:solidFill>
                    <a:srgbClr val="000000"/>
                  </a:solidFill>
                  <a:latin typeface="Times New Roman"/>
                </a:endParaRPr>
              </a:p>
              <a:p>
                <a:pPr lvl="1">
                  <a:defRPr/>
                </a:pPr>
                <a:endParaRPr lang="en-US" sz="1800" dirty="0">
                  <a:solidFill>
                    <a:srgbClr val="000000"/>
                  </a:solidFill>
                  <a:latin typeface="Times New Roman"/>
                </a:endParaRPr>
              </a:p>
              <a:p>
                <a:pPr lvl="1">
                  <a:defRPr/>
                </a:pPr>
                <a:r>
                  <a:rPr lang="en-US" sz="1800" dirty="0">
                    <a:solidFill>
                      <a:srgbClr val="000000"/>
                    </a:solidFill>
                    <a:latin typeface="Times New Roman"/>
                  </a:rPr>
                  <a:t> From this we find:</a:t>
                </a:r>
              </a:p>
              <a:p>
                <a:pPr marL="0" lvl="1" indent="0">
                  <a:buFontTx/>
                  <a:buNone/>
                  <a:defRPr/>
                </a:pPr>
                <a14:m>
                  <m:oMathPara xmlns:m="http://schemas.openxmlformats.org/officeDocument/2006/math">
                    <m:oMathParaPr>
                      <m:jc m:val="centerGroup"/>
                    </m:oMathParaPr>
                    <m:oMath xmlns:m="http://schemas.openxmlformats.org/officeDocument/2006/math">
                      <m:sSub>
                        <m:sSubPr>
                          <m:ctrlPr>
                            <a:rPr lang="en-US" sz="1800" b="1" i="1" smtClean="0">
                              <a:solidFill>
                                <a:srgbClr val="000000"/>
                              </a:solidFill>
                              <a:latin typeface="Cambria Math" panose="02040503050406030204" pitchFamily="18" charset="0"/>
                              <a:cs typeface="+mn-cs"/>
                            </a:rPr>
                          </m:ctrlPr>
                        </m:sSubPr>
                        <m:e>
                          <m:r>
                            <a:rPr lang="en-US" sz="1800" b="1" i="1" smtClean="0">
                              <a:solidFill>
                                <a:srgbClr val="000000"/>
                              </a:solidFill>
                              <a:latin typeface="Cambria Math"/>
                              <a:cs typeface="+mn-cs"/>
                            </a:rPr>
                            <m:t>𝑽</m:t>
                          </m:r>
                        </m:e>
                        <m:sub>
                          <m:r>
                            <a:rPr lang="en-US" sz="1800" b="1" i="1" smtClean="0">
                              <a:solidFill>
                                <a:srgbClr val="000000"/>
                              </a:solidFill>
                              <a:latin typeface="Cambria Math"/>
                              <a:cs typeface="+mn-cs"/>
                            </a:rPr>
                            <m:t>𝒕𝒆𝒓𝒎𝒊𝒏𝒂𝒍</m:t>
                          </m:r>
                        </m:sub>
                      </m:sSub>
                      <m:r>
                        <a:rPr lang="en-US" sz="1800" b="1" i="1" smtClean="0">
                          <a:solidFill>
                            <a:srgbClr val="000000"/>
                          </a:solidFill>
                          <a:latin typeface="Cambria Math"/>
                          <a:cs typeface="+mn-cs"/>
                        </a:rPr>
                        <m:t>=</m:t>
                      </m:r>
                      <m:r>
                        <a:rPr lang="en-US" sz="1800" b="1" i="1" smtClean="0">
                          <a:solidFill>
                            <a:srgbClr val="000000"/>
                          </a:solidFill>
                          <a:latin typeface="Cambria Math"/>
                          <a:cs typeface="+mn-cs"/>
                        </a:rPr>
                        <m:t>𝟏𝟎</m:t>
                      </m:r>
                      <m:r>
                        <a:rPr lang="en-US" sz="1800" b="1" i="1" smtClean="0">
                          <a:solidFill>
                            <a:srgbClr val="000000"/>
                          </a:solidFill>
                          <a:latin typeface="Cambria Math"/>
                          <a:cs typeface="+mn-cs"/>
                        </a:rPr>
                        <m:t>.</m:t>
                      </m:r>
                      <m:r>
                        <a:rPr lang="en-US" sz="1800" b="1" i="1" smtClean="0">
                          <a:solidFill>
                            <a:srgbClr val="000000"/>
                          </a:solidFill>
                          <a:latin typeface="Cambria Math"/>
                          <a:cs typeface="+mn-cs"/>
                        </a:rPr>
                        <m:t>𝟕</m:t>
                      </m:r>
                      <m:r>
                        <a:rPr lang="en-US" sz="1800" b="1" i="1" smtClean="0">
                          <a:solidFill>
                            <a:srgbClr val="000000"/>
                          </a:solidFill>
                          <a:latin typeface="Cambria Math"/>
                          <a:cs typeface="+mn-cs"/>
                        </a:rPr>
                        <m:t>𝒎</m:t>
                      </m:r>
                      <m:r>
                        <a:rPr lang="en-US" sz="1800" b="1" i="1" smtClean="0">
                          <a:solidFill>
                            <a:srgbClr val="000000"/>
                          </a:solidFill>
                          <a:latin typeface="Cambria Math"/>
                          <a:cs typeface="+mn-cs"/>
                        </a:rPr>
                        <m:t>/</m:t>
                      </m:r>
                      <m:r>
                        <a:rPr lang="en-US" sz="1800" b="1" i="1" smtClean="0">
                          <a:solidFill>
                            <a:srgbClr val="000000"/>
                          </a:solidFill>
                          <a:latin typeface="Cambria Math"/>
                          <a:cs typeface="+mn-cs"/>
                        </a:rPr>
                        <m:t>𝒔</m:t>
                      </m:r>
                    </m:oMath>
                  </m:oMathPara>
                </a14:m>
                <a:endParaRPr lang="en-US" sz="2000" b="1" dirty="0">
                  <a:solidFill>
                    <a:srgbClr val="000000"/>
                  </a:solidFill>
                  <a:latin typeface="Times New Roman"/>
                </a:endParaRPr>
              </a:p>
              <a:p>
                <a:pPr marL="0" lvl="1" indent="0">
                  <a:buFontTx/>
                  <a:buNone/>
                  <a:defRPr/>
                </a:pPr>
                <a:endParaRPr lang="en-US" sz="2000" dirty="0">
                  <a:solidFill>
                    <a:srgbClr val="000000"/>
                  </a:solidFill>
                  <a:latin typeface="Times New Roman"/>
                </a:endParaRPr>
              </a:p>
            </p:txBody>
          </p:sp>
        </mc:Choice>
        <mc:Fallback xmlns="">
          <p:sp>
            <p:nvSpPr>
              <p:cNvPr id="6" name="Content Placeholder 2"/>
              <p:cNvSpPr>
                <a:spLocks noRot="1" noChangeAspect="1" noMove="1" noResize="1" noEditPoints="1" noAdjustHandles="1" noChangeArrowheads="1" noChangeShapeType="1" noTextEdit="1"/>
              </p:cNvSpPr>
              <p:nvPr/>
            </p:nvSpPr>
            <p:spPr bwMode="auto">
              <a:xfrm>
                <a:off x="415636" y="1143000"/>
                <a:ext cx="8229600" cy="4525962"/>
              </a:xfrm>
              <a:prstGeom prst="rect">
                <a:avLst/>
              </a:prstGeom>
              <a:blipFill rotWithShape="1">
                <a:blip r:embed="rId3"/>
                <a:stretch>
                  <a:fillRect l="-444" t="-1078" b="-5930"/>
                </a:stretch>
              </a:blipFill>
              <a:ln>
                <a:noFill/>
              </a:ln>
              <a:extLst/>
            </p:spPr>
            <p:txBody>
              <a:bodyPr/>
              <a:lstStyle/>
              <a:p>
                <a:r>
                  <a:rPr lang="en-US">
                    <a:noFill/>
                  </a:rPr>
                  <a:t> </a:t>
                </a:r>
              </a:p>
            </p:txBody>
          </p:sp>
        </mc:Fallback>
      </mc:AlternateContent>
      <p:sp>
        <p:nvSpPr>
          <p:cNvPr id="8" name="Rectangle 7"/>
          <p:cNvSpPr/>
          <p:nvPr/>
        </p:nvSpPr>
        <p:spPr>
          <a:xfrm>
            <a:off x="3200400" y="5486400"/>
            <a:ext cx="2819400" cy="487362"/>
          </a:xfrm>
          <a:prstGeom prst="rect">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10" name="5-Point Star 9"/>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3734374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Descent Rate Estimates (Container)</a:t>
            </a:r>
          </a:p>
        </p:txBody>
      </p:sp>
      <p:sp>
        <p:nvSpPr>
          <p:cNvPr id="4" name="Footer Placeholder 3"/>
          <p:cNvSpPr>
            <a:spLocks noGrp="1"/>
          </p:cNvSpPr>
          <p:nvPr>
            <p:ph type="ftr" sz="quarter" idx="11"/>
          </p:nvPr>
        </p:nvSpPr>
        <p:spPr/>
        <p:txBody>
          <a:bodyPr/>
          <a:lstStyle/>
          <a:p>
            <a:r>
              <a:rPr lang="en-US" dirty="0"/>
              <a:t>CanSat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solidFill>
                  <a:srgbClr val="000000"/>
                </a:solidFill>
              </a:rPr>
              <a:pPr>
                <a:defRPr/>
              </a:pPr>
              <a:t>36</a:t>
            </a:fld>
            <a:endParaRPr lang="en-US">
              <a:solidFill>
                <a:srgbClr val="000000"/>
              </a:solidFill>
            </a:endParaRPr>
          </a:p>
        </p:txBody>
      </p:sp>
      <mc:AlternateContent xmlns:mc="http://schemas.openxmlformats.org/markup-compatibility/2006" xmlns:a14="http://schemas.microsoft.com/office/drawing/2010/main">
        <mc:Choice Requires="a14">
          <p:sp>
            <p:nvSpPr>
              <p:cNvPr id="6" name="Content Placeholder 2"/>
              <p:cNvSpPr>
                <a:spLocks/>
              </p:cNvSpPr>
              <p:nvPr/>
            </p:nvSpPr>
            <p:spPr bwMode="auto">
              <a:xfrm>
                <a:off x="415636" y="1143000"/>
                <a:ext cx="8229600" cy="4525962"/>
              </a:xfrm>
              <a:prstGeom prst="rect">
                <a:avLst/>
              </a:prstGeom>
              <a:noFill/>
              <a:ln>
                <a:noFill/>
              </a:ln>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1" algn="ctr">
                  <a:buFontTx/>
                  <a:buNone/>
                  <a:defRPr/>
                </a:pPr>
                <a:r>
                  <a:rPr lang="en-US" sz="2400" b="1" dirty="0">
                    <a:solidFill>
                      <a:srgbClr val="000000"/>
                    </a:solidFill>
                    <a:latin typeface="Times New Roman"/>
                    <a:cs typeface="Times New Roman" panose="02020603050405020304" pitchFamily="18" charset="0"/>
                  </a:rPr>
                  <a:t>Calculations used for Container Descent</a:t>
                </a:r>
                <a:endParaRPr lang="en-US" sz="2400" dirty="0">
                  <a:solidFill>
                    <a:srgbClr val="000000"/>
                  </a:solidFill>
                  <a:latin typeface="Times New Roman"/>
                </a:endParaRPr>
              </a:p>
              <a:p>
                <a:pPr lvl="1">
                  <a:defRPr/>
                </a:pPr>
                <a:r>
                  <a:rPr lang="en-US" sz="1800" dirty="0">
                    <a:solidFill>
                      <a:srgbClr val="000000"/>
                    </a:solidFill>
                    <a:latin typeface="Times New Roman"/>
                  </a:rPr>
                  <a:t>Container descent (after payload deploys) will be dictated by the carrier parachute </a:t>
                </a:r>
              </a:p>
              <a:p>
                <a:pPr lvl="1">
                  <a:defRPr/>
                </a:pPr>
                <a:r>
                  <a:rPr lang="en-US" sz="1800" dirty="0">
                    <a:solidFill>
                      <a:srgbClr val="000000"/>
                    </a:solidFill>
                    <a:latin typeface="Times New Roman"/>
                  </a:rPr>
                  <a:t>Approximate Container descent rate can be determined from the following equation:</a:t>
                </a:r>
              </a:p>
              <a:p>
                <a:pPr marL="0" lvl="1" indent="0">
                  <a:buFontTx/>
                  <a:buNone/>
                  <a:defRPr/>
                </a:pPr>
                <a14:m>
                  <m:oMathPara xmlns:m="http://schemas.openxmlformats.org/officeDocument/2006/math">
                    <m:oMathParaPr>
                      <m:jc m:val="centerGroup"/>
                    </m:oMathParaPr>
                    <m:oMath xmlns:m="http://schemas.openxmlformats.org/officeDocument/2006/math">
                      <m:sSub>
                        <m:sSubPr>
                          <m:ctrlPr>
                            <a:rPr lang="en-US" sz="1800" i="1">
                              <a:solidFill>
                                <a:srgbClr val="000000"/>
                              </a:solidFill>
                              <a:latin typeface="Cambria Math" panose="02040503050406030204" pitchFamily="18" charset="0"/>
                              <a:cs typeface="+mn-cs"/>
                            </a:rPr>
                          </m:ctrlPr>
                        </m:sSubPr>
                        <m:e>
                          <m:r>
                            <a:rPr lang="en-US" sz="1800" i="1">
                              <a:solidFill>
                                <a:srgbClr val="000000"/>
                              </a:solidFill>
                              <a:latin typeface="Cambria Math"/>
                              <a:cs typeface="+mn-cs"/>
                            </a:rPr>
                            <m:t>𝑉</m:t>
                          </m:r>
                        </m:e>
                        <m:sub>
                          <m:r>
                            <a:rPr lang="en-US" sz="1800" i="1">
                              <a:solidFill>
                                <a:srgbClr val="000000"/>
                              </a:solidFill>
                              <a:latin typeface="Cambria Math"/>
                              <a:cs typeface="+mn-cs"/>
                            </a:rPr>
                            <m:t>𝑡𝑒𝑟𝑚𝑖𝑛𝑎𝑙</m:t>
                          </m:r>
                        </m:sub>
                      </m:sSub>
                      <m:r>
                        <a:rPr lang="en-US" sz="1800" i="1">
                          <a:solidFill>
                            <a:srgbClr val="000000"/>
                          </a:solidFill>
                          <a:latin typeface="Cambria Math"/>
                          <a:cs typeface="+mn-cs"/>
                        </a:rPr>
                        <m:t>=</m:t>
                      </m:r>
                      <m:rad>
                        <m:radPr>
                          <m:degHide m:val="on"/>
                          <m:ctrlPr>
                            <a:rPr lang="en-US" sz="1800" i="1">
                              <a:solidFill>
                                <a:srgbClr val="000000"/>
                              </a:solidFill>
                              <a:latin typeface="Cambria Math" panose="02040503050406030204" pitchFamily="18" charset="0"/>
                              <a:cs typeface="+mn-cs"/>
                            </a:rPr>
                          </m:ctrlPr>
                        </m:radPr>
                        <m:deg/>
                        <m:e>
                          <m:f>
                            <m:fPr>
                              <m:ctrlPr>
                                <a:rPr lang="en-US" sz="1800" i="1">
                                  <a:solidFill>
                                    <a:srgbClr val="000000"/>
                                  </a:solidFill>
                                  <a:latin typeface="Cambria Math" panose="02040503050406030204" pitchFamily="18" charset="0"/>
                                  <a:cs typeface="+mn-cs"/>
                                </a:rPr>
                              </m:ctrlPr>
                            </m:fPr>
                            <m:num>
                              <m:r>
                                <a:rPr lang="en-US" sz="1800" i="1">
                                  <a:solidFill>
                                    <a:srgbClr val="000000"/>
                                  </a:solidFill>
                                  <a:latin typeface="Cambria Math"/>
                                  <a:cs typeface="+mn-cs"/>
                                </a:rPr>
                                <m:t>8</m:t>
                              </m:r>
                              <m:r>
                                <a:rPr lang="en-US" sz="1800" i="1">
                                  <a:solidFill>
                                    <a:srgbClr val="000000"/>
                                  </a:solidFill>
                                  <a:latin typeface="Cambria Math"/>
                                  <a:cs typeface="+mn-cs"/>
                                </a:rPr>
                                <m:t>𝑚𝑔</m:t>
                              </m:r>
                            </m:num>
                            <m:den>
                              <m:r>
                                <a:rPr lang="en-US" sz="1800" i="1">
                                  <a:solidFill>
                                    <a:srgbClr val="000000"/>
                                  </a:solidFill>
                                  <a:latin typeface="Cambria Math"/>
                                  <a:ea typeface="Cambria Math"/>
                                  <a:cs typeface="+mn-cs"/>
                                </a:rPr>
                                <m:t>𝜋𝜌</m:t>
                              </m:r>
                              <m:sSub>
                                <m:sSubPr>
                                  <m:ctrlPr>
                                    <a:rPr lang="en-US" sz="1800" i="1">
                                      <a:solidFill>
                                        <a:srgbClr val="000000"/>
                                      </a:solidFill>
                                      <a:latin typeface="Cambria Math" panose="02040503050406030204" pitchFamily="18" charset="0"/>
                                      <a:ea typeface="Cambria Math"/>
                                      <a:cs typeface="+mn-cs"/>
                                    </a:rPr>
                                  </m:ctrlPr>
                                </m:sSubPr>
                                <m:e>
                                  <m:r>
                                    <a:rPr lang="en-US" sz="1800" i="1">
                                      <a:solidFill>
                                        <a:srgbClr val="000000"/>
                                      </a:solidFill>
                                      <a:latin typeface="Cambria Math"/>
                                      <a:ea typeface="Cambria Math"/>
                                      <a:cs typeface="+mn-cs"/>
                                    </a:rPr>
                                    <m:t>𝐶</m:t>
                                  </m:r>
                                </m:e>
                                <m:sub>
                                  <m:r>
                                    <a:rPr lang="en-US" sz="1800" i="1">
                                      <a:solidFill>
                                        <a:srgbClr val="000000"/>
                                      </a:solidFill>
                                      <a:latin typeface="Cambria Math"/>
                                      <a:ea typeface="Cambria Math"/>
                                      <a:cs typeface="+mn-cs"/>
                                    </a:rPr>
                                    <m:t>𝐷</m:t>
                                  </m:r>
                                </m:sub>
                              </m:sSub>
                              <m:sSup>
                                <m:sSupPr>
                                  <m:ctrlPr>
                                    <a:rPr lang="en-US" sz="1800" i="1">
                                      <a:solidFill>
                                        <a:srgbClr val="000000"/>
                                      </a:solidFill>
                                      <a:latin typeface="Cambria Math" panose="02040503050406030204" pitchFamily="18" charset="0"/>
                                      <a:ea typeface="Cambria Math"/>
                                      <a:cs typeface="+mn-cs"/>
                                    </a:rPr>
                                  </m:ctrlPr>
                                </m:sSupPr>
                                <m:e>
                                  <m:r>
                                    <a:rPr lang="en-US" sz="1800" i="1">
                                      <a:solidFill>
                                        <a:srgbClr val="000000"/>
                                      </a:solidFill>
                                      <a:latin typeface="Cambria Math"/>
                                      <a:ea typeface="Cambria Math"/>
                                      <a:cs typeface="+mn-cs"/>
                                    </a:rPr>
                                    <m:t>𝐷</m:t>
                                  </m:r>
                                </m:e>
                                <m:sup>
                                  <m:r>
                                    <a:rPr lang="en-US" sz="1800" i="1">
                                      <a:solidFill>
                                        <a:srgbClr val="000000"/>
                                      </a:solidFill>
                                      <a:latin typeface="Cambria Math"/>
                                      <a:ea typeface="Cambria Math"/>
                                      <a:cs typeface="+mn-cs"/>
                                    </a:rPr>
                                    <m:t>2</m:t>
                                  </m:r>
                                </m:sup>
                              </m:sSup>
                            </m:den>
                          </m:f>
                        </m:e>
                      </m:rad>
                    </m:oMath>
                  </m:oMathPara>
                </a14:m>
                <a:endParaRPr lang="en-US" sz="2000" dirty="0">
                  <a:solidFill>
                    <a:srgbClr val="000000"/>
                  </a:solidFill>
                  <a:latin typeface="Times New Roman"/>
                </a:endParaRPr>
              </a:p>
              <a:p>
                <a:pPr lvl="1">
                  <a:defRPr/>
                </a:pPr>
                <a:r>
                  <a:rPr lang="en-US" sz="1800" dirty="0">
                    <a:solidFill>
                      <a:srgbClr val="000000"/>
                    </a:solidFill>
                    <a:latin typeface="Times New Roman"/>
                  </a:rPr>
                  <a:t>With:</a:t>
                </a:r>
                <a:endParaRPr lang="en-US" sz="1800" i="1" dirty="0">
                  <a:solidFill>
                    <a:srgbClr val="000000"/>
                  </a:solidFill>
                  <a:latin typeface="Cambria Math"/>
                  <a:ea typeface="Cambria Math"/>
                </a:endParaRPr>
              </a:p>
              <a:p>
                <a:pPr marL="0" lvl="1" indent="0">
                  <a:buNone/>
                  <a:defRPr/>
                </a:pPr>
                <a:r>
                  <a:rPr lang="en-US" sz="1400" dirty="0">
                    <a:solidFill>
                      <a:srgbClr val="000000"/>
                    </a:solidFill>
                    <a:latin typeface="Times New Roman" panose="02020603050405020304" pitchFamily="18" charset="0"/>
                    <a:ea typeface="Cambria Math"/>
                    <a:cs typeface="Times New Roman" panose="02020603050405020304" pitchFamily="18" charset="0"/>
                  </a:rPr>
                  <a:t>Parachute Diameter</a:t>
                </a:r>
                <a:r>
                  <a:rPr lang="en-US" sz="1400" dirty="0">
                    <a:solidFill>
                      <a:srgbClr val="000000"/>
                    </a:solidFill>
                    <a:ea typeface="Cambria Math"/>
                  </a:rPr>
                  <a:t>		</a:t>
                </a:r>
                <a14:m>
                  <m:oMath xmlns:m="http://schemas.openxmlformats.org/officeDocument/2006/math">
                    <m:r>
                      <a:rPr lang="en-US" sz="1400" b="0" i="1" dirty="0" smtClean="0">
                        <a:solidFill>
                          <a:srgbClr val="000000"/>
                        </a:solidFill>
                        <a:latin typeface="Cambria Math"/>
                        <a:ea typeface="Cambria Math"/>
                      </a:rPr>
                      <m:t>𝐷</m:t>
                    </m:r>
                    <m:r>
                      <a:rPr lang="en-US" sz="1400" i="1" dirty="0">
                        <a:solidFill>
                          <a:srgbClr val="000000"/>
                        </a:solidFill>
                        <a:latin typeface="Cambria Math"/>
                      </a:rPr>
                      <m:t>=</m:t>
                    </m:r>
                    <m:r>
                      <a:rPr lang="en-US" sz="1400" b="0" i="1" dirty="0" smtClean="0">
                        <a:solidFill>
                          <a:srgbClr val="000000"/>
                        </a:solidFill>
                        <a:latin typeface="Cambria Math"/>
                      </a:rPr>
                      <m:t>0.457</m:t>
                    </m:r>
                    <m:r>
                      <a:rPr lang="en-US" sz="1400" b="0" i="1" dirty="0" smtClean="0">
                        <a:solidFill>
                          <a:srgbClr val="000000"/>
                        </a:solidFill>
                        <a:latin typeface="Cambria Math"/>
                      </a:rPr>
                      <m:t>𝑚</m:t>
                    </m:r>
                  </m:oMath>
                </a14:m>
                <a:r>
                  <a:rPr lang="en-US" sz="1400" dirty="0">
                    <a:solidFill>
                      <a:srgbClr val="000000"/>
                    </a:solidFill>
                    <a:ea typeface="Cambria Math"/>
                  </a:rPr>
                  <a:t>	</a:t>
                </a:r>
              </a:p>
              <a:p>
                <a:pPr marL="0" lvl="1" indent="0">
                  <a:buNone/>
                  <a:defRPr/>
                </a:pPr>
                <a:r>
                  <a:rPr lang="en-US" sz="1400" dirty="0">
                    <a:solidFill>
                      <a:srgbClr val="000000"/>
                    </a:solidFill>
                    <a:latin typeface="Times New Roman" panose="02020603050405020304" pitchFamily="18" charset="0"/>
                    <a:ea typeface="Cambria Math"/>
                    <a:cs typeface="Times New Roman" panose="02020603050405020304" pitchFamily="18" charset="0"/>
                  </a:rPr>
                  <a:t>Coefficient of Drag: </a:t>
                </a:r>
                <a:r>
                  <a:rPr lang="en-US" sz="1400" dirty="0">
                    <a:solidFill>
                      <a:srgbClr val="000000"/>
                    </a:solidFill>
                    <a:ea typeface="Cambria Math"/>
                  </a:rPr>
                  <a:t>		</a:t>
                </a:r>
                <a14:m>
                  <m:oMath xmlns:m="http://schemas.openxmlformats.org/officeDocument/2006/math">
                    <m:sSub>
                      <m:sSubPr>
                        <m:ctrlPr>
                          <a:rPr lang="en-US" sz="1400" i="1" dirty="0">
                            <a:solidFill>
                              <a:srgbClr val="000000"/>
                            </a:solidFill>
                            <a:latin typeface="Cambria Math" panose="02040503050406030204" pitchFamily="18" charset="0"/>
                            <a:ea typeface="Cambria Math"/>
                          </a:rPr>
                        </m:ctrlPr>
                      </m:sSubPr>
                      <m:e>
                        <m:r>
                          <a:rPr lang="en-US" sz="1400" i="1" dirty="0">
                            <a:solidFill>
                              <a:srgbClr val="000000"/>
                            </a:solidFill>
                            <a:latin typeface="Cambria Math"/>
                            <a:ea typeface="Cambria Math"/>
                          </a:rPr>
                          <m:t>𝐶</m:t>
                        </m:r>
                      </m:e>
                      <m:sub>
                        <m:r>
                          <a:rPr lang="en-US" sz="1400" i="1" dirty="0">
                            <a:solidFill>
                              <a:srgbClr val="000000"/>
                            </a:solidFill>
                            <a:latin typeface="Cambria Math"/>
                            <a:ea typeface="Cambria Math"/>
                          </a:rPr>
                          <m:t>𝐷</m:t>
                        </m:r>
                      </m:sub>
                    </m:sSub>
                    <m:r>
                      <a:rPr lang="en-US" sz="1400" i="1" dirty="0">
                        <a:solidFill>
                          <a:srgbClr val="000000"/>
                        </a:solidFill>
                        <a:latin typeface="Cambria Math"/>
                      </a:rPr>
                      <m:t>=</m:t>
                    </m:r>
                    <m:r>
                      <a:rPr lang="en-US" sz="1400" b="0" i="1" dirty="0" smtClean="0">
                        <a:solidFill>
                          <a:srgbClr val="000000"/>
                        </a:solidFill>
                        <a:latin typeface="Cambria Math"/>
                      </a:rPr>
                      <m:t>1.3</m:t>
                    </m:r>
                  </m:oMath>
                </a14:m>
                <a:endParaRPr lang="en-US" sz="1400" i="1" dirty="0">
                  <a:solidFill>
                    <a:srgbClr val="000000"/>
                  </a:solidFill>
                  <a:latin typeface="Cambria Math"/>
                </a:endParaRPr>
              </a:p>
              <a:p>
                <a:pPr marL="0" lvl="1" indent="0">
                  <a:buNone/>
                  <a:defRPr/>
                </a:pPr>
                <a:r>
                  <a:rPr lang="en-US" sz="1400" dirty="0">
                    <a:solidFill>
                      <a:srgbClr val="000000"/>
                    </a:solidFill>
                    <a:latin typeface="Times New Roman" panose="02020603050405020304" pitchFamily="18" charset="0"/>
                    <a:cs typeface="Times New Roman" panose="02020603050405020304" pitchFamily="18" charset="0"/>
                  </a:rPr>
                  <a:t>Container Mass:</a:t>
                </a:r>
                <a:r>
                  <a:rPr lang="en-US" sz="1400" dirty="0">
                    <a:solidFill>
                      <a:srgbClr val="000000"/>
                    </a:solidFill>
                  </a:rPr>
                  <a:t>		</a:t>
                </a:r>
                <a14:m>
                  <m:oMath xmlns:m="http://schemas.openxmlformats.org/officeDocument/2006/math">
                    <m:r>
                      <a:rPr lang="en-US" sz="1400" i="1" dirty="0">
                        <a:solidFill>
                          <a:srgbClr val="000000"/>
                        </a:solidFill>
                        <a:latin typeface="Cambria Math"/>
                      </a:rPr>
                      <m:t>𝑚</m:t>
                    </m:r>
                    <m:r>
                      <a:rPr lang="en-US" sz="1400" i="1" dirty="0" smtClean="0">
                        <a:solidFill>
                          <a:srgbClr val="000000"/>
                        </a:solidFill>
                        <a:latin typeface="Cambria Math"/>
                        <a:ea typeface="Cambria Math"/>
                      </a:rPr>
                      <m:t>≈</m:t>
                    </m:r>
                    <m:r>
                      <a:rPr lang="en-US" sz="1400" i="1" dirty="0">
                        <a:solidFill>
                          <a:srgbClr val="000000"/>
                        </a:solidFill>
                        <a:latin typeface="Cambria Math"/>
                      </a:rPr>
                      <m:t>2</m:t>
                    </m:r>
                    <m:r>
                      <a:rPr lang="en-US" sz="1400" b="0" i="1" dirty="0" smtClean="0">
                        <a:solidFill>
                          <a:srgbClr val="000000"/>
                        </a:solidFill>
                        <a:latin typeface="Cambria Math"/>
                      </a:rPr>
                      <m:t>30</m:t>
                    </m:r>
                    <m:r>
                      <a:rPr lang="en-US" sz="1400" i="1" dirty="0">
                        <a:solidFill>
                          <a:srgbClr val="000000"/>
                        </a:solidFill>
                        <a:latin typeface="Cambria Math"/>
                      </a:rPr>
                      <m:t>𝑔</m:t>
                    </m:r>
                  </m:oMath>
                </a14:m>
                <a:endParaRPr lang="en-US" sz="1400" i="1" dirty="0">
                  <a:solidFill>
                    <a:srgbClr val="000000"/>
                  </a:solidFill>
                  <a:latin typeface="Cambria Math"/>
                </a:endParaRPr>
              </a:p>
              <a:p>
                <a:pPr marL="0" lvl="1" indent="0">
                  <a:buNone/>
                  <a:defRPr/>
                </a:pPr>
                <a:r>
                  <a:rPr lang="en-US" sz="1400" dirty="0">
                    <a:solidFill>
                      <a:srgbClr val="000000"/>
                    </a:solidFill>
                    <a:latin typeface="Times New Roman" panose="02020603050405020304" pitchFamily="18" charset="0"/>
                    <a:cs typeface="Times New Roman" panose="02020603050405020304" pitchFamily="18" charset="0"/>
                  </a:rPr>
                  <a:t>Gravitational acceleration:</a:t>
                </a:r>
                <a:r>
                  <a:rPr lang="en-US" sz="1400" dirty="0">
                    <a:solidFill>
                      <a:srgbClr val="000000"/>
                    </a:solidFill>
                  </a:rPr>
                  <a:t>	</a:t>
                </a:r>
                <a14:m>
                  <m:oMath xmlns:m="http://schemas.openxmlformats.org/officeDocument/2006/math">
                    <m:r>
                      <a:rPr lang="en-US" sz="1400" i="1" dirty="0">
                        <a:solidFill>
                          <a:srgbClr val="000000"/>
                        </a:solidFill>
                        <a:latin typeface="Cambria Math"/>
                      </a:rPr>
                      <m:t>𝑔</m:t>
                    </m:r>
                    <m:r>
                      <a:rPr lang="en-US" sz="1400" i="1" dirty="0">
                        <a:solidFill>
                          <a:srgbClr val="000000"/>
                        </a:solidFill>
                        <a:latin typeface="Cambria Math"/>
                      </a:rPr>
                      <m:t>=9.81</m:t>
                    </m:r>
                    <m:r>
                      <a:rPr lang="en-US" sz="1400" i="1" dirty="0">
                        <a:solidFill>
                          <a:srgbClr val="000000"/>
                        </a:solidFill>
                        <a:latin typeface="Cambria Math"/>
                      </a:rPr>
                      <m:t>𝑚</m:t>
                    </m:r>
                    <m:r>
                      <a:rPr lang="en-US" sz="1400" b="0" i="1" dirty="0" smtClean="0">
                        <a:solidFill>
                          <a:srgbClr val="000000"/>
                        </a:solidFill>
                        <a:latin typeface="Cambria Math"/>
                      </a:rPr>
                      <m:t>/</m:t>
                    </m:r>
                    <m:sSup>
                      <m:sSupPr>
                        <m:ctrlPr>
                          <a:rPr lang="en-US" sz="1400" b="0" i="1" dirty="0" smtClean="0">
                            <a:solidFill>
                              <a:srgbClr val="000000"/>
                            </a:solidFill>
                            <a:latin typeface="Cambria Math" panose="02040503050406030204" pitchFamily="18" charset="0"/>
                          </a:rPr>
                        </m:ctrlPr>
                      </m:sSupPr>
                      <m:e>
                        <m:r>
                          <a:rPr lang="en-US" sz="1400" b="0" i="1" dirty="0" smtClean="0">
                            <a:solidFill>
                              <a:srgbClr val="000000"/>
                            </a:solidFill>
                            <a:latin typeface="Cambria Math"/>
                          </a:rPr>
                          <m:t>𝑠</m:t>
                        </m:r>
                      </m:e>
                      <m:sup>
                        <m:r>
                          <a:rPr lang="en-US" sz="1400" b="0" i="1" dirty="0" smtClean="0">
                            <a:solidFill>
                              <a:srgbClr val="000000"/>
                            </a:solidFill>
                            <a:latin typeface="Cambria Math"/>
                          </a:rPr>
                          <m:t>2</m:t>
                        </m:r>
                      </m:sup>
                    </m:sSup>
                  </m:oMath>
                </a14:m>
                <a:endParaRPr lang="en-US" sz="1400" i="1" dirty="0">
                  <a:solidFill>
                    <a:srgbClr val="000000"/>
                  </a:solidFill>
                  <a:latin typeface="Cambria Math"/>
                </a:endParaRPr>
              </a:p>
              <a:p>
                <a:pPr marL="0" lvl="1" indent="0">
                  <a:buNone/>
                  <a:defRPr/>
                </a:pPr>
                <a:r>
                  <a:rPr lang="en-US" sz="1400" dirty="0">
                    <a:solidFill>
                      <a:srgbClr val="000000"/>
                    </a:solidFill>
                    <a:latin typeface="Times New Roman" panose="02020603050405020304" pitchFamily="18" charset="0"/>
                    <a:ea typeface="Cambria Math"/>
                    <a:cs typeface="Times New Roman" panose="02020603050405020304" pitchFamily="18" charset="0"/>
                  </a:rPr>
                  <a:t>Air density:	</a:t>
                </a:r>
                <a:r>
                  <a:rPr lang="en-US" sz="1400" dirty="0">
                    <a:solidFill>
                      <a:srgbClr val="000000"/>
                    </a:solidFill>
                    <a:ea typeface="Cambria Math"/>
                  </a:rPr>
                  <a:t>		</a:t>
                </a:r>
                <a14:m>
                  <m:oMath xmlns:m="http://schemas.openxmlformats.org/officeDocument/2006/math">
                    <m:r>
                      <a:rPr lang="en-US" sz="1400" i="1">
                        <a:solidFill>
                          <a:srgbClr val="000000"/>
                        </a:solidFill>
                        <a:latin typeface="Cambria Math"/>
                        <a:ea typeface="Cambria Math"/>
                      </a:rPr>
                      <m:t>𝜌</m:t>
                    </m:r>
                    <m:r>
                      <a:rPr lang="en-US" sz="1400" i="1">
                        <a:solidFill>
                          <a:srgbClr val="000000"/>
                        </a:solidFill>
                        <a:latin typeface="Cambria Math"/>
                        <a:ea typeface="Cambria Math"/>
                      </a:rPr>
                      <m:t>=1.2</m:t>
                    </m:r>
                    <m:r>
                      <a:rPr lang="en-US" sz="1400" i="1">
                        <a:solidFill>
                          <a:srgbClr val="000000"/>
                        </a:solidFill>
                        <a:latin typeface="Cambria Math"/>
                        <a:ea typeface="Cambria Math"/>
                      </a:rPr>
                      <m:t>𝑘𝑔</m:t>
                    </m:r>
                    <m:r>
                      <a:rPr lang="en-US" sz="1400" i="1">
                        <a:solidFill>
                          <a:srgbClr val="000000"/>
                        </a:solidFill>
                        <a:latin typeface="Cambria Math"/>
                        <a:ea typeface="Cambria Math"/>
                      </a:rPr>
                      <m:t>/</m:t>
                    </m:r>
                    <m:sSup>
                      <m:sSupPr>
                        <m:ctrlPr>
                          <a:rPr lang="en-US" sz="1400" i="1">
                            <a:solidFill>
                              <a:srgbClr val="000000"/>
                            </a:solidFill>
                            <a:latin typeface="Cambria Math" panose="02040503050406030204" pitchFamily="18" charset="0"/>
                            <a:ea typeface="Cambria Math"/>
                          </a:rPr>
                        </m:ctrlPr>
                      </m:sSupPr>
                      <m:e>
                        <m:r>
                          <a:rPr lang="en-US" sz="1400" i="1">
                            <a:solidFill>
                              <a:srgbClr val="000000"/>
                            </a:solidFill>
                            <a:latin typeface="Cambria Math"/>
                            <a:ea typeface="Cambria Math"/>
                          </a:rPr>
                          <m:t>𝑚</m:t>
                        </m:r>
                      </m:e>
                      <m:sup>
                        <m:r>
                          <a:rPr lang="en-US" sz="1400" i="1">
                            <a:solidFill>
                              <a:srgbClr val="000000"/>
                            </a:solidFill>
                            <a:latin typeface="Cambria Math"/>
                            <a:ea typeface="Cambria Math"/>
                          </a:rPr>
                          <m:t>3</m:t>
                        </m:r>
                      </m:sup>
                    </m:sSup>
                  </m:oMath>
                </a14:m>
                <a:endParaRPr lang="en-US" sz="2000" dirty="0">
                  <a:solidFill>
                    <a:srgbClr val="000000"/>
                  </a:solidFill>
                  <a:latin typeface="Times New Roman"/>
                </a:endParaRPr>
              </a:p>
              <a:p>
                <a:pPr lvl="1">
                  <a:defRPr/>
                </a:pPr>
                <a:endParaRPr lang="en-US" sz="1800" dirty="0">
                  <a:solidFill>
                    <a:srgbClr val="000000"/>
                  </a:solidFill>
                  <a:latin typeface="Times New Roman"/>
                </a:endParaRPr>
              </a:p>
              <a:p>
                <a:pPr lvl="1">
                  <a:defRPr/>
                </a:pPr>
                <a:r>
                  <a:rPr lang="en-US" sz="1800" dirty="0">
                    <a:solidFill>
                      <a:srgbClr val="000000"/>
                    </a:solidFill>
                    <a:latin typeface="Times New Roman"/>
                  </a:rPr>
                  <a:t> From this we find:</a:t>
                </a:r>
              </a:p>
              <a:p>
                <a:pPr marL="0" lvl="1" indent="0">
                  <a:buFontTx/>
                  <a:buNone/>
                  <a:defRPr/>
                </a:pPr>
                <a14:m>
                  <m:oMathPara xmlns:m="http://schemas.openxmlformats.org/officeDocument/2006/math">
                    <m:oMathParaPr>
                      <m:jc m:val="centerGroup"/>
                    </m:oMathParaPr>
                    <m:oMath xmlns:m="http://schemas.openxmlformats.org/officeDocument/2006/math">
                      <m:sSub>
                        <m:sSubPr>
                          <m:ctrlPr>
                            <a:rPr lang="en-US" sz="1800" b="1" i="1" smtClean="0">
                              <a:solidFill>
                                <a:srgbClr val="000000"/>
                              </a:solidFill>
                              <a:latin typeface="Cambria Math" panose="02040503050406030204" pitchFamily="18" charset="0"/>
                              <a:cs typeface="+mn-cs"/>
                            </a:rPr>
                          </m:ctrlPr>
                        </m:sSubPr>
                        <m:e>
                          <m:r>
                            <a:rPr lang="en-US" sz="1800" b="1" i="1" smtClean="0">
                              <a:solidFill>
                                <a:srgbClr val="000000"/>
                              </a:solidFill>
                              <a:latin typeface="Cambria Math"/>
                              <a:cs typeface="+mn-cs"/>
                            </a:rPr>
                            <m:t>𝑽</m:t>
                          </m:r>
                        </m:e>
                        <m:sub>
                          <m:r>
                            <a:rPr lang="en-US" sz="1800" b="1" i="1" smtClean="0">
                              <a:solidFill>
                                <a:srgbClr val="000000"/>
                              </a:solidFill>
                              <a:latin typeface="Cambria Math"/>
                              <a:cs typeface="+mn-cs"/>
                            </a:rPr>
                            <m:t>𝒕𝒆𝒓𝒎𝒊𝒏𝒂𝒍</m:t>
                          </m:r>
                        </m:sub>
                      </m:sSub>
                      <m:r>
                        <a:rPr lang="en-US" sz="1800" b="1" i="1" smtClean="0">
                          <a:solidFill>
                            <a:srgbClr val="000000"/>
                          </a:solidFill>
                          <a:latin typeface="Cambria Math"/>
                          <a:cs typeface="+mn-cs"/>
                        </a:rPr>
                        <m:t>=</m:t>
                      </m:r>
                      <m:r>
                        <a:rPr lang="en-US" sz="1800" b="1" i="1" smtClean="0">
                          <a:solidFill>
                            <a:srgbClr val="000000"/>
                          </a:solidFill>
                          <a:latin typeface="Cambria Math"/>
                          <a:cs typeface="+mn-cs"/>
                        </a:rPr>
                        <m:t>𝟒</m:t>
                      </m:r>
                      <m:r>
                        <a:rPr lang="en-US" sz="1800" b="1" i="1" smtClean="0">
                          <a:solidFill>
                            <a:srgbClr val="000000"/>
                          </a:solidFill>
                          <a:latin typeface="Cambria Math"/>
                          <a:cs typeface="+mn-cs"/>
                        </a:rPr>
                        <m:t>.</m:t>
                      </m:r>
                      <m:r>
                        <a:rPr lang="en-US" sz="1800" b="1" i="1" smtClean="0">
                          <a:solidFill>
                            <a:srgbClr val="000000"/>
                          </a:solidFill>
                          <a:latin typeface="Cambria Math"/>
                          <a:cs typeface="+mn-cs"/>
                        </a:rPr>
                        <m:t>𝟐</m:t>
                      </m:r>
                      <m:r>
                        <a:rPr lang="en-US" sz="1800" b="1" i="1" smtClean="0">
                          <a:solidFill>
                            <a:srgbClr val="000000"/>
                          </a:solidFill>
                          <a:latin typeface="Cambria Math"/>
                          <a:cs typeface="+mn-cs"/>
                        </a:rPr>
                        <m:t>𝒎</m:t>
                      </m:r>
                      <m:r>
                        <a:rPr lang="en-US" sz="1800" b="1" i="1" smtClean="0">
                          <a:solidFill>
                            <a:srgbClr val="000000"/>
                          </a:solidFill>
                          <a:latin typeface="Cambria Math"/>
                          <a:cs typeface="+mn-cs"/>
                        </a:rPr>
                        <m:t>/</m:t>
                      </m:r>
                      <m:r>
                        <a:rPr lang="en-US" sz="1800" b="1" i="1" smtClean="0">
                          <a:solidFill>
                            <a:srgbClr val="000000"/>
                          </a:solidFill>
                          <a:latin typeface="Cambria Math"/>
                          <a:cs typeface="+mn-cs"/>
                        </a:rPr>
                        <m:t>𝒔</m:t>
                      </m:r>
                    </m:oMath>
                  </m:oMathPara>
                </a14:m>
                <a:endParaRPr lang="en-US" sz="2000" b="1" dirty="0">
                  <a:solidFill>
                    <a:srgbClr val="000000"/>
                  </a:solidFill>
                  <a:latin typeface="Times New Roman"/>
                </a:endParaRPr>
              </a:p>
              <a:p>
                <a:pPr marL="0" lvl="1" indent="0">
                  <a:buFontTx/>
                  <a:buNone/>
                  <a:defRPr/>
                </a:pPr>
                <a:endParaRPr lang="en-US" sz="2000" dirty="0">
                  <a:solidFill>
                    <a:srgbClr val="000000"/>
                  </a:solidFill>
                  <a:latin typeface="Times New Roman"/>
                </a:endParaRPr>
              </a:p>
            </p:txBody>
          </p:sp>
        </mc:Choice>
        <mc:Fallback xmlns="">
          <p:sp>
            <p:nvSpPr>
              <p:cNvPr id="6" name="Content Placeholder 2"/>
              <p:cNvSpPr>
                <a:spLocks noRot="1" noChangeAspect="1" noMove="1" noResize="1" noEditPoints="1" noAdjustHandles="1" noChangeArrowheads="1" noChangeShapeType="1" noTextEdit="1"/>
              </p:cNvSpPr>
              <p:nvPr/>
            </p:nvSpPr>
            <p:spPr bwMode="auto">
              <a:xfrm>
                <a:off x="415636" y="1143000"/>
                <a:ext cx="8229600" cy="4525962"/>
              </a:xfrm>
              <a:prstGeom prst="rect">
                <a:avLst/>
              </a:prstGeom>
              <a:blipFill rotWithShape="1">
                <a:blip r:embed="rId3"/>
                <a:stretch>
                  <a:fillRect l="-444" t="-1078" b="-5930"/>
                </a:stretch>
              </a:blipFill>
              <a:ln>
                <a:noFill/>
              </a:ln>
              <a:extLst/>
            </p:spPr>
            <p:txBody>
              <a:bodyPr/>
              <a:lstStyle/>
              <a:p>
                <a:r>
                  <a:rPr lang="en-US">
                    <a:noFill/>
                  </a:rPr>
                  <a:t> </a:t>
                </a:r>
              </a:p>
            </p:txBody>
          </p:sp>
        </mc:Fallback>
      </mc:AlternateContent>
      <p:sp>
        <p:nvSpPr>
          <p:cNvPr id="7" name="Rectangle 6"/>
          <p:cNvSpPr/>
          <p:nvPr/>
        </p:nvSpPr>
        <p:spPr>
          <a:xfrm>
            <a:off x="3200400" y="5429574"/>
            <a:ext cx="2819400" cy="487362"/>
          </a:xfrm>
          <a:prstGeom prst="rect">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10" name="5-Point Star 9"/>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1822403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43" t="3911"/>
          <a:stretch/>
        </p:blipFill>
        <p:spPr bwMode="auto">
          <a:xfrm>
            <a:off x="5570006" y="2608205"/>
            <a:ext cx="3573994" cy="1966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953" name="Footer Placeholder 4"/>
          <p:cNvSpPr txBox="1">
            <a:spLocks noGrp="1"/>
          </p:cNvSpPr>
          <p:nvPr/>
        </p:nvSpPr>
        <p:spPr bwMode="auto">
          <a:xfrm>
            <a:off x="2743200" y="6477000"/>
            <a:ext cx="3657600" cy="244475"/>
          </a:xfrm>
          <a:prstGeom prst="rect">
            <a:avLst/>
          </a:prstGeom>
          <a:noFill/>
          <a:ln w="9525">
            <a:noFill/>
            <a:miter lim="800000"/>
            <a:headEnd/>
            <a:tailEnd/>
          </a:ln>
        </p:spPr>
        <p:txBody>
          <a:bodyPr/>
          <a:lstStyle/>
          <a:p>
            <a:pPr algn="ctr"/>
            <a:r>
              <a:rPr lang="en-US" sz="1000" dirty="0"/>
              <a:t>CanSat 2015 CDR:  Team 4996 (Phoenix)</a:t>
            </a:r>
          </a:p>
        </p:txBody>
      </p:sp>
      <p:sp>
        <p:nvSpPr>
          <p:cNvPr id="125954"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1F07D84A-13A0-4ACF-85E5-C90C4C26ADDC}" type="slidenum">
              <a:rPr lang="en-US" sz="1000"/>
              <a:pPr algn="r"/>
              <a:t>37</a:t>
            </a:fld>
            <a:endParaRPr lang="en-US" sz="1000"/>
          </a:p>
        </p:txBody>
      </p:sp>
      <p:sp>
        <p:nvSpPr>
          <p:cNvPr id="125955" name="Rectangle 2"/>
          <p:cNvSpPr>
            <a:spLocks noGrp="1" noChangeArrowheads="1"/>
          </p:cNvSpPr>
          <p:nvPr>
            <p:ph type="title" idx="4294967295"/>
          </p:nvPr>
        </p:nvSpPr>
        <p:spPr/>
        <p:txBody>
          <a:bodyPr/>
          <a:lstStyle/>
          <a:p>
            <a:pPr eaLnBrk="1" hangingPunct="1"/>
            <a:r>
              <a:rPr lang="en-US" dirty="0"/>
              <a:t>Descent Rate Estimates</a:t>
            </a:r>
          </a:p>
        </p:txBody>
      </p:sp>
      <p:sp>
        <p:nvSpPr>
          <p:cNvPr id="7" name="5-Point Star 6"/>
          <p:cNvSpPr/>
          <p:nvPr/>
        </p:nvSpPr>
        <p:spPr>
          <a:xfrm>
            <a:off x="8610600" y="60325"/>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Content Placeholder 2"/>
          <p:cNvSpPr>
            <a:spLocks/>
          </p:cNvSpPr>
          <p:nvPr/>
        </p:nvSpPr>
        <p:spPr bwMode="auto">
          <a:xfrm>
            <a:off x="304800" y="1066801"/>
            <a:ext cx="8305800" cy="2496234"/>
          </a:xfrm>
          <a:prstGeom prst="rect">
            <a:avLst/>
          </a:prstGeom>
          <a:noFill/>
          <a:ln>
            <a:noFill/>
          </a:ln>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defRPr/>
            </a:pPr>
            <a:r>
              <a:rPr lang="en-US" sz="1800" dirty="0">
                <a:latin typeface="+mn-lt"/>
              </a:rPr>
              <a:t>AutoGyro requires asymmetric airfoil SG-6043 Blade Profile</a:t>
            </a:r>
          </a:p>
          <a:p>
            <a:pPr>
              <a:defRPr/>
            </a:pPr>
            <a:r>
              <a:rPr lang="en-US" sz="1800" dirty="0">
                <a:latin typeface="+mn-lt"/>
              </a:rPr>
              <a:t>The blades are at a negative angle of attack relative to the rotor disk the air moving up through the rotor captures energy like a wind turbine. </a:t>
            </a:r>
          </a:p>
          <a:p>
            <a:pPr>
              <a:defRPr/>
            </a:pPr>
            <a:r>
              <a:rPr lang="en-US" sz="1800" dirty="0">
                <a:latin typeface="+mn-lt"/>
              </a:rPr>
              <a:t>Rotational Energy is dissipated through the generation of aerodynamic lift by the blades.</a:t>
            </a:r>
          </a:p>
          <a:p>
            <a:pPr>
              <a:defRPr/>
            </a:pPr>
            <a:r>
              <a:rPr lang="en-US" sz="1800" dirty="0">
                <a:latin typeface="+mn-lt"/>
              </a:rPr>
              <a:t>Cannot solve it analytically. Numerical approximation is required</a:t>
            </a:r>
          </a:p>
        </p:txBody>
      </p:sp>
      <mc:AlternateContent xmlns:mc="http://schemas.openxmlformats.org/markup-compatibility/2006" xmlns:a14="http://schemas.microsoft.com/office/drawing/2010/main">
        <mc:Choice Requires="a14">
          <p:sp>
            <p:nvSpPr>
              <p:cNvPr id="3" name="TextBox 2"/>
              <p:cNvSpPr txBox="1"/>
              <p:nvPr/>
            </p:nvSpPr>
            <p:spPr>
              <a:xfrm>
                <a:off x="228600" y="3239869"/>
                <a:ext cx="329737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𝑑𝐹</m:t>
                          </m:r>
                        </m:e>
                        <m:sub>
                          <m:r>
                            <a:rPr lang="en-US" b="0" i="1" smtClean="0">
                              <a:latin typeface="Cambria Math"/>
                            </a:rPr>
                            <m:t>𝜃</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𝑑𝐹</m:t>
                          </m:r>
                        </m:e>
                        <m:sub>
                          <m:r>
                            <a:rPr lang="en-US" b="0" i="1" smtClean="0">
                              <a:latin typeface="Cambria Math"/>
                            </a:rPr>
                            <m:t>𝐿</m:t>
                          </m:r>
                        </m:sub>
                      </m:sSub>
                      <m:func>
                        <m:funcPr>
                          <m:ctrlPr>
                            <a:rPr lang="en-US" b="0" i="1" smtClean="0">
                              <a:latin typeface="Cambria Math" panose="02040503050406030204" pitchFamily="18" charset="0"/>
                            </a:rPr>
                          </m:ctrlPr>
                        </m:funcPr>
                        <m:fName>
                          <m:r>
                            <m:rPr>
                              <m:sty m:val="p"/>
                            </m:rPr>
                            <a:rPr lang="en-US" b="0" i="0" smtClean="0">
                              <a:latin typeface="Cambria Math"/>
                            </a:rPr>
                            <m:t>sin</m:t>
                          </m:r>
                        </m:fName>
                        <m:e>
                          <m:d>
                            <m:dPr>
                              <m:ctrlPr>
                                <a:rPr lang="en-US" b="0" i="1" smtClean="0">
                                  <a:latin typeface="Cambria Math" panose="02040503050406030204" pitchFamily="18" charset="0"/>
                                </a:rPr>
                              </m:ctrlPr>
                            </m:dPr>
                            <m:e>
                              <m:r>
                                <a:rPr lang="en-US" b="0" i="1" smtClean="0">
                                  <a:latin typeface="Cambria Math"/>
                                </a:rPr>
                                <m:t>𝛼</m:t>
                              </m:r>
                            </m:e>
                          </m:d>
                        </m:e>
                      </m:fun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𝑑𝐹</m:t>
                          </m:r>
                        </m:e>
                        <m:sub>
                          <m:r>
                            <a:rPr lang="en-US" b="0" i="1" smtClean="0">
                              <a:latin typeface="Cambria Math"/>
                            </a:rPr>
                            <m:t>𝐷</m:t>
                          </m:r>
                        </m:sub>
                      </m:sSub>
                      <m:func>
                        <m:funcPr>
                          <m:ctrlPr>
                            <a:rPr lang="en-US" b="0" i="1" smtClean="0">
                              <a:latin typeface="Cambria Math" panose="02040503050406030204" pitchFamily="18" charset="0"/>
                            </a:rPr>
                          </m:ctrlPr>
                        </m:funcPr>
                        <m:fName>
                          <m:r>
                            <m:rPr>
                              <m:sty m:val="p"/>
                            </m:rPr>
                            <a:rPr lang="en-US" b="0" i="0" smtClean="0">
                              <a:latin typeface="Cambria Math"/>
                            </a:rPr>
                            <m:t>cos</m:t>
                          </m:r>
                        </m:fName>
                        <m:e>
                          <m:d>
                            <m:dPr>
                              <m:ctrlPr>
                                <a:rPr lang="en-US" b="0" i="1" smtClean="0">
                                  <a:latin typeface="Cambria Math" panose="02040503050406030204" pitchFamily="18" charset="0"/>
                                </a:rPr>
                              </m:ctrlPr>
                            </m:dPr>
                            <m:e>
                              <m:r>
                                <a:rPr lang="en-US" b="0" i="1" smtClean="0">
                                  <a:latin typeface="Cambria Math"/>
                                </a:rPr>
                                <m:t>𝛼</m:t>
                              </m:r>
                            </m:e>
                          </m:d>
                        </m:e>
                      </m:func>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a:rPr>
                        <m:t>𝑑</m:t>
                      </m:r>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𝐹</m:t>
                          </m:r>
                        </m:e>
                        <m:sub>
                          <m:r>
                            <a:rPr lang="en-US" b="0" i="1" smtClean="0">
                              <a:solidFill>
                                <a:srgbClr val="000000"/>
                              </a:solidFill>
                              <a:latin typeface="Cambria Math"/>
                            </a:rPr>
                            <m:t>𝑣</m:t>
                          </m:r>
                        </m:sub>
                      </m:sSub>
                      <m:r>
                        <a:rPr lang="en-US" i="1">
                          <a:solidFill>
                            <a:srgbClr val="000000"/>
                          </a:solidFill>
                          <a:latin typeface="Cambria Math"/>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a:rPr>
                            <m:t>𝑑</m:t>
                          </m:r>
                          <m:r>
                            <a:rPr lang="en-US" i="1">
                              <a:solidFill>
                                <a:srgbClr val="000000"/>
                              </a:solidFill>
                              <a:latin typeface="Cambria Math"/>
                            </a:rPr>
                            <m:t>𝐹</m:t>
                          </m:r>
                        </m:e>
                        <m:sub>
                          <m:r>
                            <a:rPr lang="en-US" i="1">
                              <a:solidFill>
                                <a:srgbClr val="000000"/>
                              </a:solidFill>
                              <a:latin typeface="Cambria Math"/>
                            </a:rPr>
                            <m:t>𝐿</m:t>
                          </m:r>
                        </m:sub>
                      </m:sSub>
                      <m:r>
                        <m:rPr>
                          <m:sty m:val="p"/>
                        </m:rPr>
                        <a:rPr lang="en-US" i="0" smtClean="0">
                          <a:solidFill>
                            <a:srgbClr val="000000"/>
                          </a:solidFill>
                          <a:latin typeface="Cambria Math"/>
                        </a:rPr>
                        <m:t>cos</m:t>
                      </m:r>
                      <m:r>
                        <a:rPr lang="en-US" b="0" i="1" smtClean="0">
                          <a:solidFill>
                            <a:srgbClr val="000000"/>
                          </a:solidFill>
                          <a:latin typeface="Cambria Math"/>
                        </a:rPr>
                        <m:t>⁡(</m:t>
                      </m:r>
                      <m:r>
                        <a:rPr lang="en-US" b="0" i="1" smtClean="0">
                          <a:solidFill>
                            <a:srgbClr val="000000"/>
                          </a:solidFill>
                          <a:latin typeface="Cambria Math"/>
                        </a:rPr>
                        <m:t>𝛼</m:t>
                      </m:r>
                      <m:r>
                        <a:rPr lang="en-US" b="0" i="1" smtClean="0">
                          <a:solidFill>
                            <a:srgbClr val="000000"/>
                          </a:solidFill>
                          <a:latin typeface="Cambria Math"/>
                        </a:rPr>
                        <m:t>)+</m:t>
                      </m:r>
                      <m:r>
                        <a:rPr lang="en-US" b="0" i="1" smtClean="0">
                          <a:solidFill>
                            <a:srgbClr val="000000"/>
                          </a:solidFill>
                          <a:latin typeface="Cambria Math"/>
                        </a:rPr>
                        <m:t>𝑑</m:t>
                      </m:r>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𝐹</m:t>
                          </m:r>
                        </m:e>
                        <m:sub>
                          <m:r>
                            <a:rPr lang="en-US" i="1">
                              <a:solidFill>
                                <a:srgbClr val="000000"/>
                              </a:solidFill>
                              <a:latin typeface="Cambria Math"/>
                            </a:rPr>
                            <m:t>𝐷</m:t>
                          </m:r>
                        </m:sub>
                      </m:sSub>
                      <m:func>
                        <m:funcPr>
                          <m:ctrlPr>
                            <a:rPr lang="en-US" i="1">
                              <a:solidFill>
                                <a:srgbClr val="000000"/>
                              </a:solidFill>
                              <a:latin typeface="Cambria Math" panose="02040503050406030204" pitchFamily="18" charset="0"/>
                            </a:rPr>
                          </m:ctrlPr>
                        </m:funcPr>
                        <m:fName>
                          <m:r>
                            <m:rPr>
                              <m:sty m:val="p"/>
                            </m:rPr>
                            <a:rPr lang="en-US" b="0" i="0" smtClean="0">
                              <a:solidFill>
                                <a:srgbClr val="000000"/>
                              </a:solidFill>
                              <a:latin typeface="Cambria Math"/>
                            </a:rPr>
                            <m:t>sin</m:t>
                          </m:r>
                        </m:fName>
                        <m:e>
                          <m:d>
                            <m:dPr>
                              <m:ctrlPr>
                                <a:rPr lang="en-US" i="1">
                                  <a:solidFill>
                                    <a:srgbClr val="000000"/>
                                  </a:solidFill>
                                  <a:latin typeface="Cambria Math" panose="02040503050406030204" pitchFamily="18" charset="0"/>
                                </a:rPr>
                              </m:ctrlPr>
                            </m:dPr>
                            <m:e>
                              <m:r>
                                <a:rPr lang="en-US" i="1">
                                  <a:solidFill>
                                    <a:srgbClr val="000000"/>
                                  </a:solidFill>
                                  <a:latin typeface="Cambria Math"/>
                                </a:rPr>
                                <m:t>𝛼</m:t>
                              </m:r>
                            </m:e>
                          </m:d>
                        </m:e>
                      </m:fun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8600" y="3239869"/>
                <a:ext cx="3297378" cy="646331"/>
              </a:xfrm>
              <a:prstGeom prst="rect">
                <a:avLst/>
              </a:prstGeom>
              <a:blipFill rotWithShape="1">
                <a:blip r:embed="rId4"/>
                <a:stretch>
                  <a:fillRect b="-65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155" y="4885678"/>
                <a:ext cx="650655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a:rPr>
                            <m:t>𝐹</m:t>
                          </m:r>
                        </m:e>
                        <m:sub>
                          <m:r>
                            <a:rPr lang="en-US" sz="1400" b="0" i="1" smtClean="0">
                              <a:latin typeface="Cambria Math"/>
                            </a:rPr>
                            <m:t>𝜃</m:t>
                          </m:r>
                        </m:sub>
                      </m:sSub>
                      <m:r>
                        <a:rPr lang="en-US" sz="1400" b="0" i="1" smtClean="0">
                          <a:latin typeface="Cambria Math"/>
                        </a:rPr>
                        <m:t> </m:t>
                      </m:r>
                      <m:r>
                        <a:rPr lang="en-US" sz="1400" b="0" i="1" smtClean="0">
                          <a:latin typeface="Cambria Math"/>
                        </a:rPr>
                        <m:t>𝑎𝑛𝑑</m:t>
                      </m:r>
                      <m:r>
                        <a:rPr lang="en-US" sz="1400" b="0" i="1" smtClean="0">
                          <a:latin typeface="Cambria Math"/>
                        </a:rPr>
                        <m:t> </m:t>
                      </m:r>
                      <m:sSub>
                        <m:sSubPr>
                          <m:ctrlPr>
                            <a:rPr lang="en-US" sz="1400" b="0" i="1" smtClean="0">
                              <a:latin typeface="Cambria Math" panose="02040503050406030204" pitchFamily="18" charset="0"/>
                            </a:rPr>
                          </m:ctrlPr>
                        </m:sSubPr>
                        <m:e>
                          <m:r>
                            <a:rPr lang="en-US" sz="1400" b="0" i="1" smtClean="0">
                              <a:latin typeface="Cambria Math"/>
                            </a:rPr>
                            <m:t>𝐹</m:t>
                          </m:r>
                        </m:e>
                        <m:sub>
                          <m:r>
                            <a:rPr lang="en-US" sz="1400" b="0" i="1" smtClean="0">
                              <a:latin typeface="Cambria Math"/>
                            </a:rPr>
                            <m:t>𝑣</m:t>
                          </m:r>
                        </m:sub>
                      </m:sSub>
                      <m:r>
                        <a:rPr lang="en-US" sz="1400" b="0" i="1" smtClean="0">
                          <a:latin typeface="Cambria Math"/>
                        </a:rPr>
                        <m:t> </m:t>
                      </m:r>
                      <m:r>
                        <a:rPr lang="en-US" sz="1400" b="0" i="1" smtClean="0">
                          <a:latin typeface="Cambria Math"/>
                        </a:rPr>
                        <m:t>𝑎𝑟𝑒</m:t>
                      </m:r>
                      <m:r>
                        <a:rPr lang="en-US" sz="1400" b="0" i="1" smtClean="0">
                          <a:latin typeface="Cambria Math"/>
                        </a:rPr>
                        <m:t> </m:t>
                      </m:r>
                      <m:r>
                        <a:rPr lang="en-US" sz="1400" b="0" i="1" smtClean="0">
                          <a:latin typeface="Cambria Math"/>
                        </a:rPr>
                        <m:t>𝑡h𝑒</m:t>
                      </m:r>
                      <m:r>
                        <a:rPr lang="en-US" sz="1400" b="0" i="1" smtClean="0">
                          <a:latin typeface="Cambria Math"/>
                        </a:rPr>
                        <m:t> </m:t>
                      </m:r>
                      <m:r>
                        <a:rPr lang="en-US" sz="1400" b="0" i="1" smtClean="0">
                          <a:latin typeface="Cambria Math"/>
                        </a:rPr>
                        <m:t>𝑓𝑜𝑟𝑐𝑒𝑠</m:t>
                      </m:r>
                      <m:r>
                        <a:rPr lang="en-US" sz="1400" b="0" i="1" smtClean="0">
                          <a:latin typeface="Cambria Math"/>
                        </a:rPr>
                        <m:t> </m:t>
                      </m:r>
                      <m:r>
                        <a:rPr lang="en-US" sz="1400" b="0" i="1" smtClean="0">
                          <a:latin typeface="Cambria Math"/>
                        </a:rPr>
                        <m:t>𝑖𝑛</m:t>
                      </m:r>
                      <m:r>
                        <a:rPr lang="en-US" sz="1400" b="0" i="1" smtClean="0">
                          <a:latin typeface="Cambria Math"/>
                        </a:rPr>
                        <m:t> </m:t>
                      </m:r>
                      <m:r>
                        <a:rPr lang="en-US" sz="1400" b="0" i="1" smtClean="0">
                          <a:latin typeface="Cambria Math"/>
                        </a:rPr>
                        <m:t>𝑡h𝑒</m:t>
                      </m:r>
                      <m:r>
                        <a:rPr lang="en-US" sz="1400" b="0" i="1" smtClean="0">
                          <a:latin typeface="Cambria Math"/>
                        </a:rPr>
                        <m:t> </m:t>
                      </m:r>
                      <m:r>
                        <a:rPr lang="en-US" sz="1400" b="0" i="1" smtClean="0">
                          <a:latin typeface="Cambria Math"/>
                        </a:rPr>
                        <m:t>𝑟𝑜𝑡𝑎𝑡𝑖𝑜𝑛𝑎𝑙</m:t>
                      </m:r>
                      <m:r>
                        <a:rPr lang="en-US" sz="1400" b="0" i="1" smtClean="0">
                          <a:latin typeface="Cambria Math"/>
                        </a:rPr>
                        <m:t> </m:t>
                      </m:r>
                      <m:r>
                        <a:rPr lang="en-US" sz="1400" b="0" i="1" smtClean="0">
                          <a:latin typeface="Cambria Math"/>
                        </a:rPr>
                        <m:t>𝑎𝑛𝑑</m:t>
                      </m:r>
                      <m:r>
                        <a:rPr lang="en-US" sz="1400" b="0" i="1" smtClean="0">
                          <a:latin typeface="Cambria Math"/>
                        </a:rPr>
                        <m:t> </m:t>
                      </m:r>
                      <m:r>
                        <a:rPr lang="en-US" sz="1400" b="0" i="1" smtClean="0">
                          <a:latin typeface="Cambria Math"/>
                        </a:rPr>
                        <m:t>𝑣𝑒𝑟𝑡𝑖𝑐𝑎𝑙</m:t>
                      </m:r>
                      <m:r>
                        <a:rPr lang="en-US" sz="1400" b="0" i="1" smtClean="0">
                          <a:latin typeface="Cambria Math"/>
                        </a:rPr>
                        <m:t> </m:t>
                      </m:r>
                      <m:r>
                        <a:rPr lang="en-US" sz="1400" b="0" i="1" smtClean="0">
                          <a:latin typeface="Cambria Math"/>
                        </a:rPr>
                        <m:t>𝑑𝑖𝑟𝑒𝑐𝑡𝑖𝑜𝑛𝑠</m:t>
                      </m:r>
                      <m:r>
                        <a:rPr lang="en-US" sz="1400" b="0" i="1" smtClean="0">
                          <a:latin typeface="Cambria Math"/>
                        </a:rPr>
                        <m:t> </m:t>
                      </m:r>
                      <m:r>
                        <a:rPr lang="en-US" sz="1400" b="0" i="1" smtClean="0">
                          <a:latin typeface="Cambria Math"/>
                        </a:rPr>
                        <m:t>𝑟𝑒𝑠𝑝𝑒𝑐𝑡𝑖𝑣𝑒𝑙𝑦</m:t>
                      </m:r>
                    </m:oMath>
                  </m:oMathPara>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497155" y="4885678"/>
                <a:ext cx="6506558" cy="307777"/>
              </a:xfrm>
              <a:prstGeom prst="rect">
                <a:avLst/>
              </a:prstGeom>
              <a:blipFill rotWithShape="1">
                <a:blip r:embed="rId5"/>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97155" y="4577901"/>
                <a:ext cx="866904" cy="307777"/>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1400" i="1">
                          <a:solidFill>
                            <a:srgbClr val="000000"/>
                          </a:solidFill>
                          <a:latin typeface="Cambria Math"/>
                        </a:rPr>
                        <m:t>𝑊h𝑒𝑟𝑒</m:t>
                      </m:r>
                      <m:r>
                        <a:rPr lang="en-US" sz="1400" i="1">
                          <a:solidFill>
                            <a:srgbClr val="000000"/>
                          </a:solidFill>
                          <a:latin typeface="Cambria Math"/>
                        </a:rPr>
                        <m:t> :</m:t>
                      </m:r>
                    </m:oMath>
                  </m:oMathPara>
                </a14:m>
                <a:endParaRPr lang="en-US" sz="1400" i="1" dirty="0">
                  <a:solidFill>
                    <a:srgbClr val="000000"/>
                  </a:solidFill>
                  <a:latin typeface="Cambria Math"/>
                </a:endParaRPr>
              </a:p>
            </p:txBody>
          </p:sp>
        </mc:Choice>
        <mc:Fallback xmlns="">
          <p:sp>
            <p:nvSpPr>
              <p:cNvPr id="6" name="Rectangle 5"/>
              <p:cNvSpPr>
                <a:spLocks noRot="1" noChangeAspect="1" noMove="1" noResize="1" noEditPoints="1" noAdjustHandles="1" noChangeArrowheads="1" noChangeShapeType="1" noTextEdit="1"/>
              </p:cNvSpPr>
              <p:nvPr/>
            </p:nvSpPr>
            <p:spPr>
              <a:xfrm>
                <a:off x="497155" y="4577901"/>
                <a:ext cx="866904" cy="30777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77413" y="5255010"/>
                <a:ext cx="4422877" cy="307777"/>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a:rPr>
                            <m:t>𝐹</m:t>
                          </m:r>
                        </m:e>
                        <m:sub>
                          <m:r>
                            <a:rPr lang="en-US" sz="1400" i="1">
                              <a:solidFill>
                                <a:srgbClr val="000000"/>
                              </a:solidFill>
                              <a:latin typeface="Cambria Math"/>
                            </a:rPr>
                            <m:t>𝐿</m:t>
                          </m:r>
                        </m:sub>
                      </m:sSub>
                      <m:r>
                        <a:rPr lang="en-US" sz="1400" i="1">
                          <a:solidFill>
                            <a:srgbClr val="000000"/>
                          </a:solidFill>
                          <a:latin typeface="Cambria Math"/>
                        </a:rPr>
                        <m:t> </m:t>
                      </m:r>
                      <m:r>
                        <a:rPr lang="en-US" sz="1400" i="1">
                          <a:solidFill>
                            <a:srgbClr val="000000"/>
                          </a:solidFill>
                          <a:latin typeface="Cambria Math"/>
                        </a:rPr>
                        <m:t>𝑎𝑛𝑑</m:t>
                      </m:r>
                      <m:r>
                        <a:rPr lang="en-US" sz="1400" i="1">
                          <a:solidFill>
                            <a:srgbClr val="000000"/>
                          </a:solidFill>
                          <a:latin typeface="Cambria Math"/>
                        </a:rPr>
                        <m:t> </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a:rPr>
                            <m:t>𝐹</m:t>
                          </m:r>
                        </m:e>
                        <m:sub>
                          <m:r>
                            <a:rPr lang="en-US" sz="1400" i="1">
                              <a:solidFill>
                                <a:srgbClr val="000000"/>
                              </a:solidFill>
                              <a:latin typeface="Cambria Math"/>
                            </a:rPr>
                            <m:t>𝐷</m:t>
                          </m:r>
                        </m:sub>
                      </m:sSub>
                      <m:r>
                        <a:rPr lang="en-US" sz="1400" i="1">
                          <a:solidFill>
                            <a:srgbClr val="000000"/>
                          </a:solidFill>
                          <a:latin typeface="Cambria Math"/>
                        </a:rPr>
                        <m:t> </m:t>
                      </m:r>
                      <m:r>
                        <a:rPr lang="en-US" sz="1400" i="1">
                          <a:solidFill>
                            <a:srgbClr val="000000"/>
                          </a:solidFill>
                          <a:latin typeface="Cambria Math"/>
                        </a:rPr>
                        <m:t>𝑎𝑟𝑒</m:t>
                      </m:r>
                      <m:r>
                        <a:rPr lang="en-US" sz="1400" i="1">
                          <a:solidFill>
                            <a:srgbClr val="000000"/>
                          </a:solidFill>
                          <a:latin typeface="Cambria Math"/>
                        </a:rPr>
                        <m:t> </m:t>
                      </m:r>
                      <m:r>
                        <a:rPr lang="en-US" sz="1400" i="1">
                          <a:solidFill>
                            <a:srgbClr val="000000"/>
                          </a:solidFill>
                          <a:latin typeface="Cambria Math"/>
                        </a:rPr>
                        <m:t>𝑡h𝑒</m:t>
                      </m:r>
                      <m:r>
                        <a:rPr lang="en-US" sz="1400" i="1">
                          <a:solidFill>
                            <a:srgbClr val="000000"/>
                          </a:solidFill>
                          <a:latin typeface="Cambria Math"/>
                        </a:rPr>
                        <m:t> </m:t>
                      </m:r>
                      <m:r>
                        <a:rPr lang="en-US" sz="1400" i="1">
                          <a:solidFill>
                            <a:srgbClr val="000000"/>
                          </a:solidFill>
                          <a:latin typeface="Cambria Math"/>
                        </a:rPr>
                        <m:t>𝐿𝑖𝑓𝑡</m:t>
                      </m:r>
                      <m:r>
                        <a:rPr lang="en-US" sz="1400" i="1">
                          <a:solidFill>
                            <a:srgbClr val="000000"/>
                          </a:solidFill>
                          <a:latin typeface="Cambria Math"/>
                        </a:rPr>
                        <m:t> </m:t>
                      </m:r>
                      <m:r>
                        <a:rPr lang="en-US" sz="1400" i="1">
                          <a:solidFill>
                            <a:srgbClr val="000000"/>
                          </a:solidFill>
                          <a:latin typeface="Cambria Math"/>
                        </a:rPr>
                        <m:t>𝑎𝑛𝑑</m:t>
                      </m:r>
                      <m:r>
                        <a:rPr lang="en-US" sz="1400" i="1">
                          <a:solidFill>
                            <a:srgbClr val="000000"/>
                          </a:solidFill>
                          <a:latin typeface="Cambria Math"/>
                        </a:rPr>
                        <m:t> </m:t>
                      </m:r>
                      <m:r>
                        <a:rPr lang="en-US" sz="1400" i="1">
                          <a:solidFill>
                            <a:srgbClr val="000000"/>
                          </a:solidFill>
                          <a:latin typeface="Cambria Math"/>
                        </a:rPr>
                        <m:t>𝐷𝑟𝑎𝑔</m:t>
                      </m:r>
                      <m:r>
                        <a:rPr lang="en-US" sz="1400" i="1">
                          <a:solidFill>
                            <a:srgbClr val="000000"/>
                          </a:solidFill>
                          <a:latin typeface="Cambria Math"/>
                        </a:rPr>
                        <m:t> </m:t>
                      </m:r>
                      <m:r>
                        <a:rPr lang="en-US" sz="1400" i="1">
                          <a:solidFill>
                            <a:srgbClr val="000000"/>
                          </a:solidFill>
                          <a:latin typeface="Cambria Math"/>
                        </a:rPr>
                        <m:t>𝑓𝑜𝑟𝑐𝑒𝑠</m:t>
                      </m:r>
                      <m:r>
                        <a:rPr lang="en-US" sz="1400" i="1">
                          <a:solidFill>
                            <a:srgbClr val="000000"/>
                          </a:solidFill>
                          <a:latin typeface="Cambria Math"/>
                        </a:rPr>
                        <m:t> </m:t>
                      </m:r>
                      <m:r>
                        <a:rPr lang="en-US" sz="1400" i="1">
                          <a:solidFill>
                            <a:srgbClr val="000000"/>
                          </a:solidFill>
                          <a:latin typeface="Cambria Math"/>
                        </a:rPr>
                        <m:t>𝑟𝑒𝑠𝑝𝑒𝑐𝑡𝑖𝑣𝑒𝑙𝑦</m:t>
                      </m:r>
                    </m:oMath>
                  </m:oMathPara>
                </a14:m>
                <a:endParaRPr lang="en-US" sz="1400" dirty="0">
                  <a:solidFill>
                    <a:srgbClr val="0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77413" y="5255010"/>
                <a:ext cx="4422877" cy="307777"/>
              </a:xfrm>
              <a:prstGeom prst="rect">
                <a:avLst/>
              </a:prstGeom>
              <a:blipFill rotWithShape="1">
                <a:blip r:embed="rId7"/>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83688" y="5993674"/>
                <a:ext cx="214545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000000"/>
                          </a:solidFill>
                          <a:latin typeface="Cambria Math"/>
                        </a:rPr>
                        <m:t>𝛼</m:t>
                      </m:r>
                      <m:r>
                        <a:rPr lang="en-US" sz="1400" i="1">
                          <a:solidFill>
                            <a:srgbClr val="000000"/>
                          </a:solidFill>
                          <a:latin typeface="Cambria Math"/>
                        </a:rPr>
                        <m:t> </m:t>
                      </m:r>
                      <m:r>
                        <a:rPr lang="en-US" sz="1400" i="1">
                          <a:solidFill>
                            <a:srgbClr val="000000"/>
                          </a:solidFill>
                          <a:latin typeface="Cambria Math"/>
                        </a:rPr>
                        <m:t>𝑖𝑠</m:t>
                      </m:r>
                      <m:r>
                        <a:rPr lang="en-US" sz="1400" i="1">
                          <a:solidFill>
                            <a:srgbClr val="000000"/>
                          </a:solidFill>
                          <a:latin typeface="Cambria Math"/>
                        </a:rPr>
                        <m:t> </m:t>
                      </m:r>
                      <m:r>
                        <a:rPr lang="en-US" sz="1400" i="1">
                          <a:solidFill>
                            <a:srgbClr val="000000"/>
                          </a:solidFill>
                          <a:latin typeface="Cambria Math"/>
                        </a:rPr>
                        <m:t>𝑡h𝑒</m:t>
                      </m:r>
                      <m:r>
                        <a:rPr lang="en-US" sz="1400" i="1">
                          <a:solidFill>
                            <a:srgbClr val="000000"/>
                          </a:solidFill>
                          <a:latin typeface="Cambria Math"/>
                        </a:rPr>
                        <m:t> </m:t>
                      </m:r>
                      <m:r>
                        <a:rPr lang="en-US" sz="1400" i="1">
                          <a:solidFill>
                            <a:srgbClr val="000000"/>
                          </a:solidFill>
                          <a:latin typeface="Cambria Math"/>
                        </a:rPr>
                        <m:t>𝑎𝑛𝑔𝑙𝑒</m:t>
                      </m:r>
                      <m:r>
                        <a:rPr lang="en-US" sz="1400" i="1">
                          <a:solidFill>
                            <a:srgbClr val="000000"/>
                          </a:solidFill>
                          <a:latin typeface="Cambria Math"/>
                        </a:rPr>
                        <m:t> </m:t>
                      </m:r>
                      <m:r>
                        <a:rPr lang="en-US" sz="1400" i="1">
                          <a:solidFill>
                            <a:srgbClr val="000000"/>
                          </a:solidFill>
                          <a:latin typeface="Cambria Math"/>
                        </a:rPr>
                        <m:t>𝑜𝑓</m:t>
                      </m:r>
                      <m:r>
                        <a:rPr lang="en-US" sz="1400" i="1">
                          <a:solidFill>
                            <a:srgbClr val="000000"/>
                          </a:solidFill>
                          <a:latin typeface="Cambria Math"/>
                        </a:rPr>
                        <m:t> </m:t>
                      </m:r>
                      <m:r>
                        <a:rPr lang="en-US" sz="1400" i="1">
                          <a:solidFill>
                            <a:srgbClr val="000000"/>
                          </a:solidFill>
                          <a:latin typeface="Cambria Math"/>
                        </a:rPr>
                        <m:t>𝑎𝑡𝑡𝑎𝑐𝑘</m:t>
                      </m:r>
                    </m:oMath>
                  </m:oMathPara>
                </a14:m>
                <a:endParaRPr lang="en-US" sz="1400" dirty="0"/>
              </a:p>
            </p:txBody>
          </p:sp>
        </mc:Choice>
        <mc:Fallback xmlns="">
          <p:sp>
            <p:nvSpPr>
              <p:cNvPr id="9" name="Rectangle 8"/>
              <p:cNvSpPr>
                <a:spLocks noRot="1" noChangeAspect="1" noMove="1" noResize="1" noEditPoints="1" noAdjustHandles="1" noChangeArrowheads="1" noChangeShapeType="1" noTextEdit="1"/>
              </p:cNvSpPr>
              <p:nvPr/>
            </p:nvSpPr>
            <p:spPr>
              <a:xfrm>
                <a:off x="483688" y="5993674"/>
                <a:ext cx="2145459" cy="307777"/>
              </a:xfrm>
              <a:prstGeom prst="rect">
                <a:avLst/>
              </a:prstGeom>
              <a:blipFill rotWithShape="1">
                <a:blip r:embed="rId8"/>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789640" y="3012095"/>
                <a:ext cx="1979003"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𝑑𝐹</m:t>
                          </m:r>
                        </m:e>
                        <m:sub>
                          <m:r>
                            <a:rPr lang="en-US" b="0" i="1" smtClean="0">
                              <a:latin typeface="Cambria Math"/>
                            </a:rPr>
                            <m:t>𝐿</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r>
                        <a:rPr lang="en-US" b="0" i="1" smtClean="0">
                          <a:latin typeface="Cambria Math"/>
                        </a:rPr>
                        <m:t>𝜌</m:t>
                      </m:r>
                      <m:sSub>
                        <m:sSubPr>
                          <m:ctrlPr>
                            <a:rPr lang="en-US" b="0" i="1" smtClean="0">
                              <a:latin typeface="Cambria Math" panose="02040503050406030204" pitchFamily="18" charset="0"/>
                            </a:rPr>
                          </m:ctrlPr>
                        </m:sSubPr>
                        <m:e>
                          <m:r>
                            <a:rPr lang="en-US" b="0" i="1" smtClean="0">
                              <a:latin typeface="Cambria Math"/>
                            </a:rPr>
                            <m:t>𝐶</m:t>
                          </m:r>
                        </m:e>
                        <m:sub>
                          <m:r>
                            <a:rPr lang="en-US" b="0" i="1" smtClean="0">
                              <a:latin typeface="Cambria Math"/>
                            </a:rPr>
                            <m:t>𝐿</m:t>
                          </m:r>
                        </m:sub>
                      </m:sSub>
                      <m:sSup>
                        <m:sSupPr>
                          <m:ctrlPr>
                            <a:rPr lang="en-US" b="0" i="1" smtClean="0">
                              <a:latin typeface="Cambria Math" panose="02040503050406030204" pitchFamily="18" charset="0"/>
                            </a:rPr>
                          </m:ctrlPr>
                        </m:sSupPr>
                        <m:e>
                          <m:r>
                            <a:rPr lang="en-US" b="0" i="1" smtClean="0">
                              <a:latin typeface="Cambria Math"/>
                            </a:rPr>
                            <m:t>𝑉</m:t>
                          </m:r>
                        </m:e>
                        <m:sup>
                          <m:r>
                            <a:rPr lang="en-US" b="0" i="1" smtClean="0">
                              <a:latin typeface="Cambria Math"/>
                            </a:rPr>
                            <m:t>2</m:t>
                          </m:r>
                        </m:sup>
                      </m:sSup>
                      <m:r>
                        <a:rPr lang="en-US" b="0" i="1" smtClean="0">
                          <a:latin typeface="Cambria Math"/>
                        </a:rPr>
                        <m:t>𝑑𝐴</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789640" y="3012095"/>
                <a:ext cx="1979003" cy="61093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736536" y="3580732"/>
                <a:ext cx="2035942"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a:rPr>
                            <m:t>𝑑</m:t>
                          </m:r>
                          <m:r>
                            <a:rPr lang="en-US" i="1">
                              <a:solidFill>
                                <a:srgbClr val="000000"/>
                              </a:solidFill>
                              <a:latin typeface="Cambria Math"/>
                            </a:rPr>
                            <m:t>𝐹</m:t>
                          </m:r>
                        </m:e>
                        <m:sub>
                          <m:r>
                            <a:rPr lang="en-US" b="0" i="1" smtClean="0">
                              <a:solidFill>
                                <a:srgbClr val="000000"/>
                              </a:solidFill>
                              <a:latin typeface="Cambria Math"/>
                            </a:rPr>
                            <m:t>𝐷</m:t>
                          </m:r>
                        </m:sub>
                      </m:sSub>
                      <m:r>
                        <a:rPr lang="en-US" i="1">
                          <a:solidFill>
                            <a:srgbClr val="000000"/>
                          </a:solidFill>
                          <a:latin typeface="Cambria Math"/>
                        </a:rPr>
                        <m:t>=</m:t>
                      </m:r>
                      <m:f>
                        <m:fPr>
                          <m:ctrlPr>
                            <a:rPr lang="en-US" i="1">
                              <a:solidFill>
                                <a:srgbClr val="000000"/>
                              </a:solidFill>
                              <a:latin typeface="Cambria Math" panose="02040503050406030204" pitchFamily="18" charset="0"/>
                            </a:rPr>
                          </m:ctrlPr>
                        </m:fPr>
                        <m:num>
                          <m:r>
                            <a:rPr lang="en-US" i="1">
                              <a:solidFill>
                                <a:srgbClr val="000000"/>
                              </a:solidFill>
                              <a:latin typeface="Cambria Math"/>
                            </a:rPr>
                            <m:t>1</m:t>
                          </m:r>
                        </m:num>
                        <m:den>
                          <m:r>
                            <a:rPr lang="en-US" i="1">
                              <a:solidFill>
                                <a:srgbClr val="000000"/>
                              </a:solidFill>
                              <a:latin typeface="Cambria Math"/>
                            </a:rPr>
                            <m:t>2</m:t>
                          </m:r>
                        </m:den>
                      </m:f>
                      <m:r>
                        <a:rPr lang="en-US" i="1">
                          <a:solidFill>
                            <a:srgbClr val="000000"/>
                          </a:solidFill>
                          <a:latin typeface="Cambria Math"/>
                        </a:rPr>
                        <m:t>𝜌</m:t>
                      </m:r>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𝐶</m:t>
                          </m:r>
                        </m:e>
                        <m:sub>
                          <m:r>
                            <a:rPr lang="en-US" b="0" i="1" smtClean="0">
                              <a:solidFill>
                                <a:srgbClr val="000000"/>
                              </a:solidFill>
                              <a:latin typeface="Cambria Math"/>
                            </a:rPr>
                            <m:t>𝐷</m:t>
                          </m:r>
                        </m:sub>
                      </m:sSub>
                      <m:sSup>
                        <m:sSupPr>
                          <m:ctrlPr>
                            <a:rPr lang="en-US" i="1">
                              <a:solidFill>
                                <a:srgbClr val="000000"/>
                              </a:solidFill>
                              <a:latin typeface="Cambria Math" panose="02040503050406030204" pitchFamily="18" charset="0"/>
                            </a:rPr>
                          </m:ctrlPr>
                        </m:sSupPr>
                        <m:e>
                          <m:r>
                            <a:rPr lang="en-US" i="1">
                              <a:solidFill>
                                <a:srgbClr val="000000"/>
                              </a:solidFill>
                              <a:latin typeface="Cambria Math"/>
                            </a:rPr>
                            <m:t>𝑉</m:t>
                          </m:r>
                        </m:e>
                        <m:sup>
                          <m:r>
                            <a:rPr lang="en-US" i="1">
                              <a:solidFill>
                                <a:srgbClr val="000000"/>
                              </a:solidFill>
                              <a:latin typeface="Cambria Math"/>
                            </a:rPr>
                            <m:t>2</m:t>
                          </m:r>
                        </m:sup>
                      </m:sSup>
                      <m:r>
                        <a:rPr lang="en-US" b="0" i="1" smtClean="0">
                          <a:solidFill>
                            <a:srgbClr val="000000"/>
                          </a:solidFill>
                          <a:latin typeface="Cambria Math"/>
                        </a:rPr>
                        <m:t>𝑑𝐴</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736536" y="3580732"/>
                <a:ext cx="2035942" cy="61093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86452" y="5624342"/>
                <a:ext cx="4934812" cy="307777"/>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a:rPr>
                            <m:t>𝐶</m:t>
                          </m:r>
                        </m:e>
                        <m:sub>
                          <m:r>
                            <a:rPr lang="en-US" sz="1400" i="1">
                              <a:solidFill>
                                <a:srgbClr val="000000"/>
                              </a:solidFill>
                              <a:latin typeface="Cambria Math"/>
                            </a:rPr>
                            <m:t>𝐿</m:t>
                          </m:r>
                        </m:sub>
                      </m:sSub>
                      <m:r>
                        <a:rPr lang="en-US" sz="1400" i="1">
                          <a:solidFill>
                            <a:srgbClr val="000000"/>
                          </a:solidFill>
                          <a:latin typeface="Cambria Math"/>
                        </a:rPr>
                        <m:t> </m:t>
                      </m:r>
                      <m:r>
                        <a:rPr lang="en-US" sz="1400" i="1">
                          <a:solidFill>
                            <a:srgbClr val="000000"/>
                          </a:solidFill>
                          <a:latin typeface="Cambria Math"/>
                        </a:rPr>
                        <m:t>𝑎𝑛𝑑</m:t>
                      </m:r>
                      <m:r>
                        <a:rPr lang="en-US" sz="1400" i="1">
                          <a:solidFill>
                            <a:srgbClr val="000000"/>
                          </a:solidFill>
                          <a:latin typeface="Cambria Math"/>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a:rPr>
                            <m:t>𝐶</m:t>
                          </m:r>
                        </m:e>
                        <m:sub>
                          <m:r>
                            <a:rPr lang="en-US" sz="1400" i="1">
                              <a:solidFill>
                                <a:srgbClr val="000000"/>
                              </a:solidFill>
                              <a:latin typeface="Cambria Math"/>
                            </a:rPr>
                            <m:t>𝐷</m:t>
                          </m:r>
                        </m:sub>
                      </m:sSub>
                      <m:r>
                        <a:rPr lang="en-US" sz="1400" i="1">
                          <a:solidFill>
                            <a:srgbClr val="000000"/>
                          </a:solidFill>
                          <a:latin typeface="Cambria Math"/>
                        </a:rPr>
                        <m:t> </m:t>
                      </m:r>
                      <m:r>
                        <a:rPr lang="en-US" sz="1400" i="1">
                          <a:solidFill>
                            <a:srgbClr val="000000"/>
                          </a:solidFill>
                          <a:latin typeface="Cambria Math"/>
                        </a:rPr>
                        <m:t>𝑎𝑟𝑒</m:t>
                      </m:r>
                      <m:r>
                        <a:rPr lang="en-US" sz="1400" i="1">
                          <a:solidFill>
                            <a:srgbClr val="000000"/>
                          </a:solidFill>
                          <a:latin typeface="Cambria Math"/>
                        </a:rPr>
                        <m:t> </m:t>
                      </m:r>
                      <m:r>
                        <a:rPr lang="en-US" sz="1400" i="1">
                          <a:solidFill>
                            <a:srgbClr val="000000"/>
                          </a:solidFill>
                          <a:latin typeface="Cambria Math"/>
                        </a:rPr>
                        <m:t>𝑡h𝑒</m:t>
                      </m:r>
                      <m:r>
                        <a:rPr lang="en-US" sz="1400" i="1">
                          <a:solidFill>
                            <a:srgbClr val="000000"/>
                          </a:solidFill>
                          <a:latin typeface="Cambria Math"/>
                        </a:rPr>
                        <m:t> </m:t>
                      </m:r>
                      <m:r>
                        <a:rPr lang="en-US" sz="1400" i="1">
                          <a:solidFill>
                            <a:srgbClr val="000000"/>
                          </a:solidFill>
                          <a:latin typeface="Cambria Math"/>
                        </a:rPr>
                        <m:t>𝐿𝑖𝑓𝑡</m:t>
                      </m:r>
                      <m:r>
                        <a:rPr lang="en-US" sz="1400" i="1">
                          <a:solidFill>
                            <a:srgbClr val="000000"/>
                          </a:solidFill>
                          <a:latin typeface="Cambria Math"/>
                        </a:rPr>
                        <m:t> </m:t>
                      </m:r>
                      <m:r>
                        <a:rPr lang="en-US" sz="1400" i="1">
                          <a:solidFill>
                            <a:srgbClr val="000000"/>
                          </a:solidFill>
                          <a:latin typeface="Cambria Math"/>
                        </a:rPr>
                        <m:t>𝑎𝑛𝑑</m:t>
                      </m:r>
                      <m:r>
                        <a:rPr lang="en-US" sz="1400" i="1">
                          <a:solidFill>
                            <a:srgbClr val="000000"/>
                          </a:solidFill>
                          <a:latin typeface="Cambria Math"/>
                        </a:rPr>
                        <m:t> </m:t>
                      </m:r>
                      <m:r>
                        <a:rPr lang="en-US" sz="1400" i="1">
                          <a:solidFill>
                            <a:srgbClr val="000000"/>
                          </a:solidFill>
                          <a:latin typeface="Cambria Math"/>
                        </a:rPr>
                        <m:t>𝐷𝑟𝑎𝑔</m:t>
                      </m:r>
                      <m:r>
                        <a:rPr lang="en-US" sz="1400" i="1">
                          <a:solidFill>
                            <a:srgbClr val="000000"/>
                          </a:solidFill>
                          <a:latin typeface="Cambria Math"/>
                        </a:rPr>
                        <m:t> </m:t>
                      </m:r>
                      <m:r>
                        <a:rPr lang="en-US" sz="1400" b="0" i="1" smtClean="0">
                          <a:solidFill>
                            <a:srgbClr val="000000"/>
                          </a:solidFill>
                          <a:latin typeface="Cambria Math"/>
                        </a:rPr>
                        <m:t>𝐶𝑜𝑒𝑓𝑓𝑖𝑐𝑖𝑒𝑛𝑡𝑠</m:t>
                      </m:r>
                      <m:r>
                        <a:rPr lang="en-US" sz="1400" i="1">
                          <a:solidFill>
                            <a:srgbClr val="000000"/>
                          </a:solidFill>
                          <a:latin typeface="Cambria Math"/>
                        </a:rPr>
                        <m:t> </m:t>
                      </m:r>
                      <m:r>
                        <a:rPr lang="en-US" sz="1400" i="1">
                          <a:solidFill>
                            <a:srgbClr val="000000"/>
                          </a:solidFill>
                          <a:latin typeface="Cambria Math"/>
                        </a:rPr>
                        <m:t>𝑟𝑒𝑠𝑝𝑒𝑐𝑡𝑖𝑣𝑒𝑙𝑦</m:t>
                      </m:r>
                    </m:oMath>
                  </m:oMathPara>
                </a14:m>
                <a:endParaRPr lang="en-US" sz="1400" dirty="0">
                  <a:solidFill>
                    <a:srgbClr val="0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486452" y="5624342"/>
                <a:ext cx="4934812" cy="307777"/>
              </a:xfrm>
              <a:prstGeom prst="rect">
                <a:avLst/>
              </a:prstGeom>
              <a:blipFill rotWithShape="1">
                <a:blip r:embed="rId11"/>
                <a:stretch>
                  <a:fillRect b="-10000"/>
                </a:stretch>
              </a:blipFill>
            </p:spPr>
            <p:txBody>
              <a:bodyPr/>
              <a:lstStyle/>
              <a:p>
                <a:r>
                  <a:rPr lang="en-US">
                    <a:noFill/>
                  </a:rPr>
                  <a:t> </a:t>
                </a:r>
              </a:p>
            </p:txBody>
          </p:sp>
        </mc:Fallback>
      </mc:AlternateContent>
      <p:sp>
        <p:nvSpPr>
          <p:cNvPr id="17"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
        <p:nvSpPr>
          <p:cNvPr id="4" name="Slide Number Placeholder 3"/>
          <p:cNvSpPr>
            <a:spLocks noGrp="1"/>
          </p:cNvSpPr>
          <p:nvPr>
            <p:ph type="sldNum" sz="quarter" idx="12"/>
          </p:nvPr>
        </p:nvSpPr>
        <p:spPr/>
        <p:txBody>
          <a:bodyPr/>
          <a:lstStyle/>
          <a:p>
            <a:pPr>
              <a:defRPr/>
            </a:pPr>
            <a:fld id="{0D6194AF-2F2B-4D73-914C-3205BB6B86D4}" type="slidenum">
              <a:rPr lang="en-US" smtClean="0"/>
              <a:pPr>
                <a:defRPr/>
              </a:pPr>
              <a:t>37</a:t>
            </a:fld>
            <a:endParaRPr lang="en-US" dirty="0"/>
          </a:p>
        </p:txBody>
      </p:sp>
    </p:spTree>
    <p:extLst>
      <p:ext uri="{BB962C8B-B14F-4D97-AF65-F5344CB8AC3E}">
        <p14:creationId xmlns:p14="http://schemas.microsoft.com/office/powerpoint/2010/main" val="821981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125953" name="Footer Placeholder 4"/>
          <p:cNvSpPr txBox="1">
            <a:spLocks noGrp="1"/>
          </p:cNvSpPr>
          <p:nvPr/>
        </p:nvSpPr>
        <p:spPr bwMode="auto">
          <a:xfrm>
            <a:off x="2743200" y="6477000"/>
            <a:ext cx="3657600" cy="244475"/>
          </a:xfrm>
          <a:prstGeom prst="rect">
            <a:avLst/>
          </a:prstGeom>
          <a:noFill/>
          <a:ln w="9525">
            <a:noFill/>
            <a:miter lim="800000"/>
            <a:headEnd/>
            <a:tailEnd/>
          </a:ln>
        </p:spPr>
        <p:txBody>
          <a:bodyPr/>
          <a:lstStyle/>
          <a:p>
            <a:pPr algn="ctr"/>
            <a:r>
              <a:rPr lang="en-US" sz="1000" dirty="0"/>
              <a:t>CanSat 2015 CDR:  Team 4996 (Phoenix)</a:t>
            </a:r>
          </a:p>
        </p:txBody>
      </p:sp>
      <p:sp>
        <p:nvSpPr>
          <p:cNvPr id="125954"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1F07D84A-13A0-4ACF-85E5-C90C4C26ADDC}" type="slidenum">
              <a:rPr lang="en-US" sz="1000">
                <a:solidFill>
                  <a:srgbClr val="000000"/>
                </a:solidFill>
              </a:rPr>
              <a:pPr algn="r"/>
              <a:t>38</a:t>
            </a:fld>
            <a:endParaRPr lang="en-US" sz="1000">
              <a:solidFill>
                <a:srgbClr val="000000"/>
              </a:solidFill>
            </a:endParaRPr>
          </a:p>
        </p:txBody>
      </p:sp>
      <p:sp>
        <p:nvSpPr>
          <p:cNvPr id="125955" name="Rectangle 2"/>
          <p:cNvSpPr>
            <a:spLocks noGrp="1" noChangeArrowheads="1"/>
          </p:cNvSpPr>
          <p:nvPr>
            <p:ph type="title" idx="4294967295"/>
          </p:nvPr>
        </p:nvSpPr>
        <p:spPr/>
        <p:txBody>
          <a:bodyPr/>
          <a:lstStyle/>
          <a:p>
            <a:pPr eaLnBrk="1" hangingPunct="1"/>
            <a:r>
              <a:rPr lang="en-US" dirty="0"/>
              <a:t>Descent Rate Estimates</a:t>
            </a:r>
          </a:p>
        </p:txBody>
      </p:sp>
      <p:sp>
        <p:nvSpPr>
          <p:cNvPr id="7" name="5-Point Star 6"/>
          <p:cNvSpPr/>
          <p:nvPr/>
        </p:nvSpPr>
        <p:spPr>
          <a:xfrm>
            <a:off x="8610600" y="60325"/>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3" name="Content Placeholder 2"/>
          <p:cNvSpPr>
            <a:spLocks/>
          </p:cNvSpPr>
          <p:nvPr/>
        </p:nvSpPr>
        <p:spPr bwMode="auto">
          <a:xfrm>
            <a:off x="304800" y="1066800"/>
            <a:ext cx="8229600" cy="4525963"/>
          </a:xfrm>
          <a:prstGeom prst="rect">
            <a:avLst/>
          </a:prstGeom>
          <a:noFill/>
          <a:ln>
            <a:noFill/>
          </a:ln>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defRPr/>
            </a:pPr>
            <a:endParaRPr lang="en-US" sz="2000" dirty="0">
              <a:solidFill>
                <a:srgbClr val="000000"/>
              </a:solidFill>
              <a:latin typeface="Arial"/>
            </a:endParaRPr>
          </a:p>
        </p:txBody>
      </p:sp>
      <p:sp>
        <p:nvSpPr>
          <p:cNvPr id="3" name="TextBox 2"/>
          <p:cNvSpPr txBox="1"/>
          <p:nvPr/>
        </p:nvSpPr>
        <p:spPr>
          <a:xfrm>
            <a:off x="762000" y="1578620"/>
            <a:ext cx="7467600" cy="5047536"/>
          </a:xfrm>
          <a:prstGeom prst="rect">
            <a:avLst/>
          </a:prstGeom>
          <a:noFill/>
        </p:spPr>
        <p:txBody>
          <a:bodyPr wrap="square" rtlCol="0">
            <a:spAutoFit/>
          </a:bodyPr>
          <a:lstStyle/>
          <a:p>
            <a:pPr marL="285750" indent="-285750">
              <a:buFont typeface="Arial" pitchFamily="34" charset="0"/>
              <a:buChar char="•"/>
            </a:pPr>
            <a:r>
              <a:rPr lang="en-US" dirty="0">
                <a:solidFill>
                  <a:srgbClr val="000000"/>
                </a:solidFill>
              </a:rPr>
              <a:t>2 </a:t>
            </a:r>
            <a:r>
              <a:rPr lang="en-US" dirty="0" err="1">
                <a:solidFill>
                  <a:srgbClr val="000000"/>
                </a:solidFill>
              </a:rPr>
              <a:t>softwares</a:t>
            </a:r>
            <a:r>
              <a:rPr lang="en-US" dirty="0">
                <a:solidFill>
                  <a:srgbClr val="000000"/>
                </a:solidFill>
              </a:rPr>
              <a:t> used: Fluent and Matlab</a:t>
            </a:r>
          </a:p>
          <a:p>
            <a:pPr marL="285750" indent="-285750">
              <a:buFont typeface="Arial" pitchFamily="34" charset="0"/>
              <a:buChar char="•"/>
            </a:pPr>
            <a:endParaRPr lang="en-US" dirty="0">
              <a:solidFill>
                <a:srgbClr val="000000"/>
              </a:solidFill>
            </a:endParaRPr>
          </a:p>
          <a:p>
            <a:pPr marL="285750" lvl="0" indent="-285750">
              <a:buFont typeface="Arial" pitchFamily="34" charset="0"/>
              <a:buChar char="•"/>
            </a:pPr>
            <a:r>
              <a:rPr lang="en-US" dirty="0">
                <a:solidFill>
                  <a:srgbClr val="000000"/>
                </a:solidFill>
              </a:rPr>
              <a:t>Fluent: Simulations run in Fluent to determine range of Cd and </a:t>
            </a:r>
            <a:r>
              <a:rPr lang="en-US" dirty="0" err="1">
                <a:solidFill>
                  <a:srgbClr val="000000"/>
                </a:solidFill>
              </a:rPr>
              <a:t>Cl</a:t>
            </a:r>
            <a:r>
              <a:rPr lang="en-US" dirty="0">
                <a:solidFill>
                  <a:srgbClr val="000000"/>
                </a:solidFill>
              </a:rPr>
              <a:t> values at various </a:t>
            </a:r>
            <a:r>
              <a:rPr lang="en-US" dirty="0" err="1">
                <a:solidFill>
                  <a:srgbClr val="000000"/>
                </a:solidFill>
              </a:rPr>
              <a:t>Reynold’s</a:t>
            </a:r>
            <a:r>
              <a:rPr lang="en-US" dirty="0">
                <a:solidFill>
                  <a:srgbClr val="000000"/>
                </a:solidFill>
              </a:rPr>
              <a:t> number and angle of attacks </a:t>
            </a:r>
          </a:p>
          <a:p>
            <a:pPr marL="1200150" lvl="2" indent="-285750">
              <a:buFont typeface="Wingdings" pitchFamily="2" charset="2"/>
              <a:buChar char="Ø"/>
            </a:pPr>
            <a:r>
              <a:rPr lang="en-US" dirty="0">
                <a:solidFill>
                  <a:srgbClr val="000000"/>
                </a:solidFill>
              </a:rPr>
              <a:t>Assumptions: </a:t>
            </a:r>
          </a:p>
          <a:p>
            <a:pPr marL="3086100" lvl="6" indent="-342900">
              <a:buFont typeface="+mj-lt"/>
              <a:buAutoNum type="arabicPeriod"/>
            </a:pPr>
            <a:r>
              <a:rPr lang="en-US" dirty="0">
                <a:solidFill>
                  <a:srgbClr val="000000"/>
                </a:solidFill>
              </a:rPr>
              <a:t>No crosswind</a:t>
            </a:r>
          </a:p>
          <a:p>
            <a:pPr marL="3086100" lvl="6" indent="-342900">
              <a:buFont typeface="+mj-lt"/>
              <a:buAutoNum type="arabicPeriod"/>
            </a:pPr>
            <a:r>
              <a:rPr lang="en-US" dirty="0">
                <a:solidFill>
                  <a:srgbClr val="000000"/>
                </a:solidFill>
              </a:rPr>
              <a:t>Steady flow</a:t>
            </a:r>
          </a:p>
          <a:p>
            <a:pPr marL="3086100" lvl="6" indent="-342900">
              <a:buFont typeface="+mj-lt"/>
              <a:buAutoNum type="arabicPeriod"/>
            </a:pPr>
            <a:r>
              <a:rPr lang="en-US" dirty="0">
                <a:solidFill>
                  <a:srgbClr val="000000"/>
                </a:solidFill>
              </a:rPr>
              <a:t>Constant air density</a:t>
            </a:r>
          </a:p>
          <a:p>
            <a:pPr marL="3086100" lvl="6" indent="-342900">
              <a:buFont typeface="+mj-lt"/>
              <a:buAutoNum type="arabicPeriod"/>
            </a:pPr>
            <a:r>
              <a:rPr lang="en-US" dirty="0">
                <a:solidFill>
                  <a:srgbClr val="000000"/>
                </a:solidFill>
              </a:rPr>
              <a:t>Constant dynamic viscosity</a:t>
            </a:r>
          </a:p>
          <a:p>
            <a:pPr marL="3086100" lvl="6" indent="-342900">
              <a:buFont typeface="+mj-lt"/>
              <a:buAutoNum type="arabicPeriod"/>
            </a:pPr>
            <a:r>
              <a:rPr lang="en-US" dirty="0">
                <a:solidFill>
                  <a:srgbClr val="000000"/>
                </a:solidFill>
              </a:rPr>
              <a:t>Constant air pressure</a:t>
            </a:r>
          </a:p>
          <a:p>
            <a:pPr marL="285750" lvl="0" indent="-285750">
              <a:buFont typeface="Arial" pitchFamily="34" charset="0"/>
              <a:buChar char="•"/>
            </a:pPr>
            <a:endParaRPr lang="en-US" dirty="0">
              <a:solidFill>
                <a:srgbClr val="000000"/>
              </a:solidFill>
            </a:endParaRPr>
          </a:p>
          <a:p>
            <a:pPr marL="285750" lvl="0" indent="-285750">
              <a:buFont typeface="Arial" pitchFamily="34" charset="0"/>
              <a:buChar char="•"/>
            </a:pPr>
            <a:r>
              <a:rPr lang="en-US" dirty="0">
                <a:solidFill>
                  <a:srgbClr val="000000"/>
                </a:solidFill>
              </a:rPr>
              <a:t>Matlab: Matlab code estimates velocity on impact with ground</a:t>
            </a:r>
          </a:p>
          <a:p>
            <a:pPr marL="1200150" lvl="2" indent="-285750">
              <a:buFont typeface="Wingdings" pitchFamily="2" charset="2"/>
              <a:buChar char="Ø"/>
            </a:pPr>
            <a:r>
              <a:rPr lang="en-US" dirty="0">
                <a:solidFill>
                  <a:srgbClr val="000000"/>
                </a:solidFill>
              </a:rPr>
              <a:t>Assumptions: </a:t>
            </a:r>
          </a:p>
          <a:p>
            <a:pPr marL="3086100" lvl="6" indent="-342900">
              <a:buFont typeface="+mj-lt"/>
              <a:buAutoNum type="arabicPeriod"/>
            </a:pPr>
            <a:r>
              <a:rPr lang="en-US" dirty="0">
                <a:solidFill>
                  <a:srgbClr val="000000"/>
                </a:solidFill>
              </a:rPr>
              <a:t>No crosswind</a:t>
            </a:r>
          </a:p>
          <a:p>
            <a:pPr marL="3086100" lvl="6" indent="-342900">
              <a:buFont typeface="+mj-lt"/>
              <a:buAutoNum type="arabicPeriod"/>
            </a:pPr>
            <a:r>
              <a:rPr lang="en-US" dirty="0">
                <a:solidFill>
                  <a:srgbClr val="000000"/>
                </a:solidFill>
              </a:rPr>
              <a:t>Constant density</a:t>
            </a:r>
          </a:p>
          <a:p>
            <a:pPr lvl="6"/>
            <a:endParaRPr lang="en-US" sz="1600" dirty="0">
              <a:solidFill>
                <a:srgbClr val="000000"/>
              </a:solidFill>
            </a:endParaRPr>
          </a:p>
          <a:p>
            <a:pPr marL="285750" lvl="0" indent="-285750">
              <a:buFont typeface="Arial" pitchFamily="34" charset="0"/>
              <a:buChar char="•"/>
            </a:pPr>
            <a:endParaRPr lang="en-US" dirty="0">
              <a:solidFill>
                <a:srgbClr val="000000"/>
              </a:solidFill>
            </a:endParaRPr>
          </a:p>
          <a:p>
            <a:pPr marL="285750" indent="-285750">
              <a:buFont typeface="Arial" pitchFamily="34" charset="0"/>
              <a:buChar char="•"/>
            </a:pPr>
            <a:endParaRPr lang="en-US" dirty="0">
              <a:solidFill>
                <a:srgbClr val="000000"/>
              </a:solidFill>
            </a:endParaRPr>
          </a:p>
        </p:txBody>
      </p:sp>
      <p:sp>
        <p:nvSpPr>
          <p:cNvPr id="2" name="Rectangle 1"/>
          <p:cNvSpPr/>
          <p:nvPr/>
        </p:nvSpPr>
        <p:spPr>
          <a:xfrm>
            <a:off x="3003988" y="1155055"/>
            <a:ext cx="2831224" cy="461665"/>
          </a:xfrm>
          <a:prstGeom prst="rect">
            <a:avLst/>
          </a:prstGeom>
        </p:spPr>
        <p:txBody>
          <a:bodyPr wrap="none">
            <a:spAutoFit/>
          </a:bodyPr>
          <a:lstStyle/>
          <a:p>
            <a:pPr lvl="0" algn="ctr"/>
            <a:r>
              <a:rPr lang="en-US" sz="2400" b="1" dirty="0">
                <a:solidFill>
                  <a:srgbClr val="000000"/>
                </a:solidFill>
              </a:rPr>
              <a:t>Solving equations</a:t>
            </a:r>
          </a:p>
        </p:txBody>
      </p:sp>
      <p:sp>
        <p:nvSpPr>
          <p:cNvPr id="10"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0D6194AF-2F2B-4D73-914C-3205BB6B86D4}" type="slidenum">
              <a:rPr lang="en-US" smtClean="0"/>
              <a:pPr>
                <a:defRPr/>
              </a:pPr>
              <a:t>38</a:t>
            </a:fld>
            <a:endParaRPr lang="en-US" dirty="0"/>
          </a:p>
        </p:txBody>
      </p:sp>
    </p:spTree>
    <p:extLst>
      <p:ext uri="{BB962C8B-B14F-4D97-AF65-F5344CB8AC3E}">
        <p14:creationId xmlns:p14="http://schemas.microsoft.com/office/powerpoint/2010/main" val="833539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125953" name="Footer Placeholder 4"/>
          <p:cNvSpPr txBox="1">
            <a:spLocks noGrp="1"/>
          </p:cNvSpPr>
          <p:nvPr/>
        </p:nvSpPr>
        <p:spPr bwMode="auto">
          <a:xfrm>
            <a:off x="2743200" y="6477000"/>
            <a:ext cx="3657600" cy="244475"/>
          </a:xfrm>
          <a:prstGeom prst="rect">
            <a:avLst/>
          </a:prstGeom>
          <a:noFill/>
          <a:ln w="9525">
            <a:noFill/>
            <a:miter lim="800000"/>
            <a:headEnd/>
            <a:tailEnd/>
          </a:ln>
        </p:spPr>
        <p:txBody>
          <a:bodyPr/>
          <a:lstStyle/>
          <a:p>
            <a:pPr algn="ctr"/>
            <a:r>
              <a:rPr lang="en-US" sz="1000" dirty="0"/>
              <a:t>CanSat 2015 CDR:  Team 4996 (Phoenix)</a:t>
            </a:r>
          </a:p>
        </p:txBody>
      </p:sp>
      <p:sp>
        <p:nvSpPr>
          <p:cNvPr id="125954"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1F07D84A-13A0-4ACF-85E5-C90C4C26ADDC}" type="slidenum">
              <a:rPr lang="en-US" sz="1000">
                <a:solidFill>
                  <a:srgbClr val="000000"/>
                </a:solidFill>
              </a:rPr>
              <a:pPr algn="r"/>
              <a:t>39</a:t>
            </a:fld>
            <a:endParaRPr lang="en-US" sz="1000">
              <a:solidFill>
                <a:srgbClr val="000000"/>
              </a:solidFill>
            </a:endParaRPr>
          </a:p>
        </p:txBody>
      </p:sp>
      <p:sp>
        <p:nvSpPr>
          <p:cNvPr id="125955" name="Rectangle 2"/>
          <p:cNvSpPr>
            <a:spLocks noGrp="1" noChangeArrowheads="1"/>
          </p:cNvSpPr>
          <p:nvPr>
            <p:ph type="title" idx="4294967295"/>
          </p:nvPr>
        </p:nvSpPr>
        <p:spPr/>
        <p:txBody>
          <a:bodyPr/>
          <a:lstStyle/>
          <a:p>
            <a:pPr eaLnBrk="1" hangingPunct="1"/>
            <a:r>
              <a:rPr lang="en-US" dirty="0"/>
              <a:t>Descent Rate Estimates</a:t>
            </a:r>
          </a:p>
        </p:txBody>
      </p:sp>
      <p:sp>
        <p:nvSpPr>
          <p:cNvPr id="7" name="5-Point Star 6"/>
          <p:cNvSpPr/>
          <p:nvPr/>
        </p:nvSpPr>
        <p:spPr>
          <a:xfrm>
            <a:off x="8610600" y="60325"/>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3" name="Content Placeholder 2"/>
          <p:cNvSpPr>
            <a:spLocks/>
          </p:cNvSpPr>
          <p:nvPr/>
        </p:nvSpPr>
        <p:spPr bwMode="auto">
          <a:xfrm>
            <a:off x="3048000" y="990600"/>
            <a:ext cx="2743200" cy="381000"/>
          </a:xfrm>
          <a:prstGeom prst="rect">
            <a:avLst/>
          </a:prstGeom>
          <a:noFill/>
          <a:ln>
            <a:noFill/>
          </a:ln>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indent="0" algn="ctr">
              <a:buNone/>
              <a:defRPr/>
            </a:pPr>
            <a:r>
              <a:rPr lang="en-US" sz="2400" b="1" dirty="0"/>
              <a:t>Fluent </a:t>
            </a:r>
            <a:endParaRPr lang="en-US" sz="2000" dirty="0">
              <a:solidFill>
                <a:srgbClr val="000000"/>
              </a:solidFill>
              <a:latin typeface="Arial"/>
            </a:endParaRPr>
          </a:p>
        </p:txBody>
      </p:sp>
      <p:sp>
        <p:nvSpPr>
          <p:cNvPr id="4" name="TextBox 3"/>
          <p:cNvSpPr txBox="1"/>
          <p:nvPr/>
        </p:nvSpPr>
        <p:spPr>
          <a:xfrm>
            <a:off x="183969" y="1491734"/>
            <a:ext cx="8960031" cy="3754874"/>
          </a:xfrm>
          <a:prstGeom prst="rect">
            <a:avLst/>
          </a:prstGeom>
          <a:noFill/>
        </p:spPr>
        <p:txBody>
          <a:bodyPr wrap="square" rtlCol="0">
            <a:spAutoFit/>
          </a:bodyPr>
          <a:lstStyle/>
          <a:p>
            <a:r>
              <a:rPr lang="en-US" b="1" dirty="0"/>
              <a:t>Inputs for </a:t>
            </a:r>
            <a:r>
              <a:rPr lang="en-US" sz="2000" b="1" dirty="0"/>
              <a:t>Fluent</a:t>
            </a:r>
            <a:r>
              <a:rPr lang="en-US" b="1" dirty="0"/>
              <a:t>:</a:t>
            </a:r>
            <a:r>
              <a:rPr lang="en-US" dirty="0"/>
              <a:t> </a:t>
            </a:r>
          </a:p>
          <a:p>
            <a:pPr marL="1657350" lvl="3" indent="-285750">
              <a:buFont typeface="Wingdings" pitchFamily="2" charset="2"/>
              <a:buChar char="Ø"/>
            </a:pPr>
            <a:r>
              <a:rPr lang="en-US" dirty="0"/>
              <a:t>x and y component of velocity for given </a:t>
            </a:r>
            <a:r>
              <a:rPr lang="en-US" dirty="0" err="1"/>
              <a:t>Reynold’s</a:t>
            </a:r>
            <a:r>
              <a:rPr lang="en-US" dirty="0"/>
              <a:t> number</a:t>
            </a:r>
          </a:p>
          <a:p>
            <a:pPr marL="1657350" lvl="3" indent="-285750">
              <a:buFont typeface="Wingdings" pitchFamily="2" charset="2"/>
              <a:buChar char="Ø"/>
            </a:pPr>
            <a:r>
              <a:rPr lang="en-US" dirty="0"/>
              <a:t>x and y components of  local Cd and </a:t>
            </a:r>
            <a:r>
              <a:rPr lang="en-US" dirty="0" err="1"/>
              <a:t>Cl</a:t>
            </a:r>
            <a:r>
              <a:rPr lang="en-US" dirty="0"/>
              <a:t> values for given angle of attack</a:t>
            </a:r>
          </a:p>
          <a:p>
            <a:pPr lvl="4"/>
            <a:endParaRPr lang="en-US" dirty="0"/>
          </a:p>
          <a:p>
            <a:pPr lvl="4"/>
            <a:endParaRPr lang="en-US" dirty="0"/>
          </a:p>
          <a:p>
            <a:r>
              <a:rPr lang="en-US" b="1" dirty="0"/>
              <a:t>Outputs for Fluent:</a:t>
            </a:r>
          </a:p>
          <a:p>
            <a:pPr marL="1657350" lvl="3" indent="-285750">
              <a:buFont typeface="Wingdings" pitchFamily="2" charset="2"/>
              <a:buChar char="Ø"/>
            </a:pPr>
            <a:r>
              <a:rPr lang="en-US" dirty="0"/>
              <a:t>Average Cd and </a:t>
            </a:r>
            <a:r>
              <a:rPr lang="en-US" dirty="0" err="1"/>
              <a:t>Cl</a:t>
            </a:r>
            <a:r>
              <a:rPr lang="en-US" dirty="0"/>
              <a:t> values</a:t>
            </a:r>
            <a:r>
              <a:rPr lang="en-US" b="1" dirty="0"/>
              <a:t>		</a:t>
            </a:r>
          </a:p>
          <a:p>
            <a:endParaRPr lang="en-US" dirty="0"/>
          </a:p>
          <a:p>
            <a:r>
              <a:rPr lang="en-US" sz="2000" b="1" dirty="0"/>
              <a:t>Results</a:t>
            </a:r>
            <a:r>
              <a:rPr lang="en-US" b="1" dirty="0"/>
              <a:t>:</a:t>
            </a:r>
          </a:p>
          <a:p>
            <a:r>
              <a:rPr lang="en-US" dirty="0"/>
              <a:t>Value ranges</a:t>
            </a:r>
          </a:p>
          <a:p>
            <a:pPr marL="1657350" lvl="3" indent="-285750">
              <a:buFont typeface="Wingdings" pitchFamily="2" charset="2"/>
              <a:buChar char="Ø"/>
            </a:pPr>
            <a:r>
              <a:rPr lang="en-US" dirty="0"/>
              <a:t>Cd:(0.00194-1.32)</a:t>
            </a:r>
          </a:p>
          <a:p>
            <a:pPr marL="1657350" lvl="3" indent="-285750">
              <a:buFont typeface="Wingdings" pitchFamily="2" charset="2"/>
              <a:buChar char="Ø"/>
            </a:pPr>
            <a:r>
              <a:rPr lang="en-US" dirty="0" err="1"/>
              <a:t>Cl</a:t>
            </a:r>
            <a:r>
              <a:rPr lang="en-US" dirty="0"/>
              <a:t>: (</a:t>
            </a:r>
            <a:r>
              <a:rPr lang="en-US" dirty="0">
                <a:solidFill>
                  <a:srgbClr val="000000"/>
                </a:solidFill>
              </a:rPr>
              <a:t>-0.268 - 1.321)</a:t>
            </a:r>
            <a:endParaRPr lang="en-US" dirty="0"/>
          </a:p>
        </p:txBody>
      </p:sp>
      <p:sp>
        <p:nvSpPr>
          <p:cNvPr id="9"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
        <p:nvSpPr>
          <p:cNvPr id="3" name="Slide Number Placeholder 2"/>
          <p:cNvSpPr>
            <a:spLocks noGrp="1"/>
          </p:cNvSpPr>
          <p:nvPr>
            <p:ph type="sldNum" sz="quarter" idx="12"/>
          </p:nvPr>
        </p:nvSpPr>
        <p:spPr/>
        <p:txBody>
          <a:bodyPr/>
          <a:lstStyle/>
          <a:p>
            <a:pPr>
              <a:defRPr/>
            </a:pPr>
            <a:fld id="{0D6194AF-2F2B-4D73-914C-3205BB6B86D4}" type="slidenum">
              <a:rPr lang="en-US" smtClean="0"/>
              <a:pPr>
                <a:defRPr/>
              </a:pPr>
              <a:t>39</a:t>
            </a:fld>
            <a:endParaRPr lang="en-US" dirty="0"/>
          </a:p>
        </p:txBody>
      </p:sp>
    </p:spTree>
    <p:extLst>
      <p:ext uri="{BB962C8B-B14F-4D97-AF65-F5344CB8AC3E}">
        <p14:creationId xmlns:p14="http://schemas.microsoft.com/office/powerpoint/2010/main" val="671989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pPr algn="ctr" eaLnBrk="1" hangingPunct="1"/>
            <a:r>
              <a:rPr lang="en-US" dirty="0"/>
              <a:t>Team Organization</a:t>
            </a:r>
          </a:p>
        </p:txBody>
      </p:sp>
      <p:sp>
        <p:nvSpPr>
          <p:cNvPr id="5122" name="Footer Placeholder 5"/>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5123" name="Slide Number Placeholder 6"/>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83CCA14-2333-4D38-801E-9B1AD88B591E}" type="slidenum">
              <a:rPr lang="en-US"/>
              <a:pPr eaLnBrk="1" hangingPunct="1"/>
              <a:t>4</a:t>
            </a:fld>
            <a:endParaRPr lang="en-US" dirty="0"/>
          </a:p>
        </p:txBody>
      </p:sp>
      <p:sp>
        <p:nvSpPr>
          <p:cNvPr id="5126" name="Text Box 7"/>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Ruben Perez</a:t>
            </a:r>
          </a:p>
        </p:txBody>
      </p:sp>
      <p:pic>
        <p:nvPicPr>
          <p:cNvPr id="9" name="Picture 2" descr="C:\Users\Rocket Rob\Desktop\club logo\Club Logo small wide.jpg"/>
          <p:cNvPicPr>
            <a:picLocks noChangeAspect="1" noChangeArrowheads="1"/>
          </p:cNvPicPr>
          <p:nvPr/>
        </p:nvPicPr>
        <p:blipFill>
          <a:blip r:embed="rId3" cstate="print"/>
          <a:srcRect/>
          <a:stretch>
            <a:fillRect/>
          </a:stretch>
        </p:blipFill>
        <p:spPr bwMode="auto">
          <a:xfrm>
            <a:off x="0" y="0"/>
            <a:ext cx="1828800" cy="914400"/>
          </a:xfrm>
          <a:prstGeom prst="rect">
            <a:avLst/>
          </a:prstGeom>
          <a:noFill/>
          <a:ln w="9525">
            <a:noFill/>
            <a:miter lim="800000"/>
            <a:headEnd/>
            <a:tailEnd/>
          </a:ln>
        </p:spPr>
      </p:pic>
      <p:graphicFrame>
        <p:nvGraphicFramePr>
          <p:cNvPr id="13" name="Content Placeholder 8"/>
          <p:cNvGraphicFramePr>
            <a:graphicFrameLocks noGrp="1"/>
          </p:cNvGraphicFramePr>
          <p:nvPr>
            <p:ph idx="1"/>
            <p:extLst>
              <p:ext uri="{D42A27DB-BD31-4B8C-83A1-F6EECF244321}">
                <p14:modId xmlns:p14="http://schemas.microsoft.com/office/powerpoint/2010/main" val="1047746929"/>
              </p:ext>
            </p:extLst>
          </p:nvPr>
        </p:nvGraphicFramePr>
        <p:xfrm>
          <a:off x="228600" y="1143000"/>
          <a:ext cx="8686800" cy="518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dirty="0"/>
              <a:t>CanSat 2015 CDR:  Team 4996 (Phoenix)</a:t>
            </a:r>
          </a:p>
        </p:txBody>
      </p:sp>
      <p:sp>
        <p:nvSpPr>
          <p:cNvPr id="3" name="Slide Number Placeholder 2"/>
          <p:cNvSpPr>
            <a:spLocks noGrp="1"/>
          </p:cNvSpPr>
          <p:nvPr>
            <p:ph type="sldNum" sz="quarter" idx="12"/>
          </p:nvPr>
        </p:nvSpPr>
        <p:spPr/>
        <p:txBody>
          <a:bodyPr/>
          <a:lstStyle/>
          <a:p>
            <a:pPr>
              <a:defRPr/>
            </a:pPr>
            <a:fld id="{D525F03B-FC6C-4194-B13A-F2A8BC38465E}" type="slidenum">
              <a:rPr lang="en-US" smtClean="0"/>
              <a:pPr>
                <a:defRPr/>
              </a:pPr>
              <a:t>40</a:t>
            </a:fld>
            <a:endParaRPr lang="en-US"/>
          </a:p>
        </p:txBody>
      </p:sp>
      <p:sp>
        <p:nvSpPr>
          <p:cNvPr id="4" name="TextBox 3"/>
          <p:cNvSpPr txBox="1"/>
          <p:nvPr/>
        </p:nvSpPr>
        <p:spPr>
          <a:xfrm>
            <a:off x="2870055" y="1064567"/>
            <a:ext cx="3378490" cy="461665"/>
          </a:xfrm>
          <a:prstGeom prst="rect">
            <a:avLst/>
          </a:prstGeom>
          <a:noFill/>
        </p:spPr>
        <p:txBody>
          <a:bodyPr wrap="none" rtlCol="0">
            <a:spAutoFit/>
          </a:bodyPr>
          <a:lstStyle/>
          <a:p>
            <a:pPr algn="ctr"/>
            <a:r>
              <a:rPr lang="en-US" sz="2400" b="1" dirty="0"/>
              <a:t>Velocity Contour Plot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493575"/>
            <a:ext cx="6542087"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10" name="Rectangle 2"/>
          <p:cNvSpPr txBox="1">
            <a:spLocks noChangeArrowheads="1"/>
          </p:cNvSpPr>
          <p:nvPr/>
        </p:nvSpPr>
        <p:spPr bwMode="auto">
          <a:xfrm>
            <a:off x="1600200" y="76200"/>
            <a:ext cx="5943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accent2"/>
                </a:solidFill>
                <a:latin typeface="+mj-lt"/>
                <a:ea typeface="+mj-ea"/>
                <a:cs typeface="+mj-cs"/>
              </a:defRPr>
            </a:lvl1pPr>
            <a:lvl2pPr algn="l" rtl="0" eaLnBrk="0" fontAlgn="base" hangingPunct="0">
              <a:spcBef>
                <a:spcPct val="0"/>
              </a:spcBef>
              <a:spcAft>
                <a:spcPct val="0"/>
              </a:spcAft>
              <a:defRPr sz="2400" b="1">
                <a:solidFill>
                  <a:schemeClr val="accent2"/>
                </a:solidFill>
                <a:latin typeface="Arial" charset="0"/>
              </a:defRPr>
            </a:lvl2pPr>
            <a:lvl3pPr algn="l" rtl="0" eaLnBrk="0" fontAlgn="base" hangingPunct="0">
              <a:spcBef>
                <a:spcPct val="0"/>
              </a:spcBef>
              <a:spcAft>
                <a:spcPct val="0"/>
              </a:spcAft>
              <a:defRPr sz="2400" b="1">
                <a:solidFill>
                  <a:schemeClr val="accent2"/>
                </a:solidFill>
                <a:latin typeface="Arial" charset="0"/>
              </a:defRPr>
            </a:lvl3pPr>
            <a:lvl4pPr algn="l" rtl="0" eaLnBrk="0" fontAlgn="base" hangingPunct="0">
              <a:spcBef>
                <a:spcPct val="0"/>
              </a:spcBef>
              <a:spcAft>
                <a:spcPct val="0"/>
              </a:spcAft>
              <a:defRPr sz="2400" b="1">
                <a:solidFill>
                  <a:schemeClr val="accent2"/>
                </a:solidFill>
                <a:latin typeface="Arial" charset="0"/>
              </a:defRPr>
            </a:lvl4pPr>
            <a:lvl5pPr algn="l" rtl="0" eaLnBrk="0" fontAlgn="base" hangingPunct="0">
              <a:spcBef>
                <a:spcPct val="0"/>
              </a:spcBef>
              <a:spcAft>
                <a:spcPct val="0"/>
              </a:spcAft>
              <a:defRPr sz="2400" b="1">
                <a:solidFill>
                  <a:schemeClr val="accent2"/>
                </a:solidFill>
                <a:latin typeface="Arial" charset="0"/>
              </a:defRPr>
            </a:lvl5pPr>
            <a:lvl6pPr marL="457200" algn="l" rtl="0" fontAlgn="base">
              <a:spcBef>
                <a:spcPct val="0"/>
              </a:spcBef>
              <a:spcAft>
                <a:spcPct val="0"/>
              </a:spcAft>
              <a:defRPr sz="2400" b="1">
                <a:solidFill>
                  <a:schemeClr val="accent2"/>
                </a:solidFill>
                <a:latin typeface="Arial" charset="0"/>
              </a:defRPr>
            </a:lvl6pPr>
            <a:lvl7pPr marL="914400" algn="l" rtl="0" fontAlgn="base">
              <a:spcBef>
                <a:spcPct val="0"/>
              </a:spcBef>
              <a:spcAft>
                <a:spcPct val="0"/>
              </a:spcAft>
              <a:defRPr sz="2400" b="1">
                <a:solidFill>
                  <a:schemeClr val="accent2"/>
                </a:solidFill>
                <a:latin typeface="Arial" charset="0"/>
              </a:defRPr>
            </a:lvl7pPr>
            <a:lvl8pPr marL="1371600" algn="l" rtl="0" fontAlgn="base">
              <a:spcBef>
                <a:spcPct val="0"/>
              </a:spcBef>
              <a:spcAft>
                <a:spcPct val="0"/>
              </a:spcAft>
              <a:defRPr sz="2400" b="1">
                <a:solidFill>
                  <a:schemeClr val="accent2"/>
                </a:solidFill>
                <a:latin typeface="Arial" charset="0"/>
              </a:defRPr>
            </a:lvl8pPr>
            <a:lvl9pPr marL="1828800" algn="l" rtl="0" fontAlgn="base">
              <a:spcBef>
                <a:spcPct val="0"/>
              </a:spcBef>
              <a:spcAft>
                <a:spcPct val="0"/>
              </a:spcAft>
              <a:defRPr sz="2400" b="1">
                <a:solidFill>
                  <a:schemeClr val="accent2"/>
                </a:solidFill>
                <a:latin typeface="Arial" charset="0"/>
              </a:defRPr>
            </a:lvl9pPr>
          </a:lstStyle>
          <a:p>
            <a:pPr eaLnBrk="1" hangingPunct="1"/>
            <a:r>
              <a:rPr lang="en-US" kern="0"/>
              <a:t>Descent Rate Estimates</a:t>
            </a:r>
            <a:endParaRPr lang="en-US" kern="0" dirty="0"/>
          </a:p>
        </p:txBody>
      </p:sp>
      <p:sp>
        <p:nvSpPr>
          <p:cNvPr id="11" name="5-Point Star 10"/>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674485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dirty="0"/>
              <a:t>CanSat 2015 CDR:  Team 4996 (Phoenix)</a:t>
            </a:r>
          </a:p>
        </p:txBody>
      </p:sp>
      <p:sp>
        <p:nvSpPr>
          <p:cNvPr id="3" name="Slide Number Placeholder 2"/>
          <p:cNvSpPr>
            <a:spLocks noGrp="1"/>
          </p:cNvSpPr>
          <p:nvPr>
            <p:ph type="sldNum" sz="quarter" idx="12"/>
          </p:nvPr>
        </p:nvSpPr>
        <p:spPr/>
        <p:txBody>
          <a:bodyPr/>
          <a:lstStyle/>
          <a:p>
            <a:pPr>
              <a:defRPr/>
            </a:pPr>
            <a:fld id="{D525F03B-FC6C-4194-B13A-F2A8BC38465E}" type="slidenum">
              <a:rPr lang="en-US" smtClean="0"/>
              <a:pPr>
                <a:defRPr/>
              </a:pPr>
              <a:t>41</a:t>
            </a:fld>
            <a:endParaRPr lang="en-US"/>
          </a:p>
        </p:txBody>
      </p:sp>
      <p:sp>
        <p:nvSpPr>
          <p:cNvPr id="6" name="TextBox 5"/>
          <p:cNvSpPr txBox="1"/>
          <p:nvPr/>
        </p:nvSpPr>
        <p:spPr>
          <a:xfrm>
            <a:off x="3124200" y="1026467"/>
            <a:ext cx="3039294" cy="461665"/>
          </a:xfrm>
          <a:prstGeom prst="rect">
            <a:avLst/>
          </a:prstGeom>
          <a:noFill/>
        </p:spPr>
        <p:txBody>
          <a:bodyPr wrap="none" rtlCol="0">
            <a:spAutoFit/>
          </a:bodyPr>
          <a:lstStyle/>
          <a:p>
            <a:r>
              <a:rPr lang="en-US" sz="2400" b="1" dirty="0"/>
              <a:t>Velocity Vector Plot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334" y="1600200"/>
            <a:ext cx="6169025" cy="462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9" name="Rectangle 2"/>
          <p:cNvSpPr txBox="1">
            <a:spLocks noChangeArrowheads="1"/>
          </p:cNvSpPr>
          <p:nvPr/>
        </p:nvSpPr>
        <p:spPr bwMode="auto">
          <a:xfrm>
            <a:off x="1600200" y="76200"/>
            <a:ext cx="5943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accent2"/>
                </a:solidFill>
                <a:latin typeface="+mj-lt"/>
                <a:ea typeface="+mj-ea"/>
                <a:cs typeface="+mj-cs"/>
              </a:defRPr>
            </a:lvl1pPr>
            <a:lvl2pPr algn="l" rtl="0" eaLnBrk="0" fontAlgn="base" hangingPunct="0">
              <a:spcBef>
                <a:spcPct val="0"/>
              </a:spcBef>
              <a:spcAft>
                <a:spcPct val="0"/>
              </a:spcAft>
              <a:defRPr sz="2400" b="1">
                <a:solidFill>
                  <a:schemeClr val="accent2"/>
                </a:solidFill>
                <a:latin typeface="Arial" charset="0"/>
              </a:defRPr>
            </a:lvl2pPr>
            <a:lvl3pPr algn="l" rtl="0" eaLnBrk="0" fontAlgn="base" hangingPunct="0">
              <a:spcBef>
                <a:spcPct val="0"/>
              </a:spcBef>
              <a:spcAft>
                <a:spcPct val="0"/>
              </a:spcAft>
              <a:defRPr sz="2400" b="1">
                <a:solidFill>
                  <a:schemeClr val="accent2"/>
                </a:solidFill>
                <a:latin typeface="Arial" charset="0"/>
              </a:defRPr>
            </a:lvl3pPr>
            <a:lvl4pPr algn="l" rtl="0" eaLnBrk="0" fontAlgn="base" hangingPunct="0">
              <a:spcBef>
                <a:spcPct val="0"/>
              </a:spcBef>
              <a:spcAft>
                <a:spcPct val="0"/>
              </a:spcAft>
              <a:defRPr sz="2400" b="1">
                <a:solidFill>
                  <a:schemeClr val="accent2"/>
                </a:solidFill>
                <a:latin typeface="Arial" charset="0"/>
              </a:defRPr>
            </a:lvl4pPr>
            <a:lvl5pPr algn="l" rtl="0" eaLnBrk="0" fontAlgn="base" hangingPunct="0">
              <a:spcBef>
                <a:spcPct val="0"/>
              </a:spcBef>
              <a:spcAft>
                <a:spcPct val="0"/>
              </a:spcAft>
              <a:defRPr sz="2400" b="1">
                <a:solidFill>
                  <a:schemeClr val="accent2"/>
                </a:solidFill>
                <a:latin typeface="Arial" charset="0"/>
              </a:defRPr>
            </a:lvl5pPr>
            <a:lvl6pPr marL="457200" algn="l" rtl="0" fontAlgn="base">
              <a:spcBef>
                <a:spcPct val="0"/>
              </a:spcBef>
              <a:spcAft>
                <a:spcPct val="0"/>
              </a:spcAft>
              <a:defRPr sz="2400" b="1">
                <a:solidFill>
                  <a:schemeClr val="accent2"/>
                </a:solidFill>
                <a:latin typeface="Arial" charset="0"/>
              </a:defRPr>
            </a:lvl6pPr>
            <a:lvl7pPr marL="914400" algn="l" rtl="0" fontAlgn="base">
              <a:spcBef>
                <a:spcPct val="0"/>
              </a:spcBef>
              <a:spcAft>
                <a:spcPct val="0"/>
              </a:spcAft>
              <a:defRPr sz="2400" b="1">
                <a:solidFill>
                  <a:schemeClr val="accent2"/>
                </a:solidFill>
                <a:latin typeface="Arial" charset="0"/>
              </a:defRPr>
            </a:lvl7pPr>
            <a:lvl8pPr marL="1371600" algn="l" rtl="0" fontAlgn="base">
              <a:spcBef>
                <a:spcPct val="0"/>
              </a:spcBef>
              <a:spcAft>
                <a:spcPct val="0"/>
              </a:spcAft>
              <a:defRPr sz="2400" b="1">
                <a:solidFill>
                  <a:schemeClr val="accent2"/>
                </a:solidFill>
                <a:latin typeface="Arial" charset="0"/>
              </a:defRPr>
            </a:lvl8pPr>
            <a:lvl9pPr marL="1828800" algn="l" rtl="0" fontAlgn="base">
              <a:spcBef>
                <a:spcPct val="0"/>
              </a:spcBef>
              <a:spcAft>
                <a:spcPct val="0"/>
              </a:spcAft>
              <a:defRPr sz="2400" b="1">
                <a:solidFill>
                  <a:schemeClr val="accent2"/>
                </a:solidFill>
                <a:latin typeface="Arial" charset="0"/>
              </a:defRPr>
            </a:lvl9pPr>
          </a:lstStyle>
          <a:p>
            <a:pPr eaLnBrk="1" hangingPunct="1"/>
            <a:r>
              <a:rPr lang="en-US" kern="0"/>
              <a:t>Descent Rate Estimates</a:t>
            </a:r>
            <a:endParaRPr lang="en-US" kern="0" dirty="0"/>
          </a:p>
        </p:txBody>
      </p:sp>
      <p:sp>
        <p:nvSpPr>
          <p:cNvPr id="11" name="5-Point Star 10"/>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3031946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10" name="Rectangle 9"/>
          <p:cNvSpPr/>
          <p:nvPr/>
        </p:nvSpPr>
        <p:spPr>
          <a:xfrm>
            <a:off x="4267200" y="5181600"/>
            <a:ext cx="533400" cy="3810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29200" y="4800600"/>
            <a:ext cx="838200" cy="4572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pPr lvl="0"/>
            <a:r>
              <a:rPr lang="en-US" dirty="0">
                <a:solidFill>
                  <a:srgbClr val="333399"/>
                </a:solidFill>
              </a:rPr>
              <a:t>Descent Rate Estimates</a:t>
            </a:r>
            <a:endParaRPr lang="en-US" dirty="0"/>
          </a:p>
        </p:txBody>
      </p:sp>
      <p:sp>
        <p:nvSpPr>
          <p:cNvPr id="8" name="Content Placeholder 7"/>
          <p:cNvSpPr>
            <a:spLocks noGrp="1"/>
          </p:cNvSpPr>
          <p:nvPr>
            <p:ph idx="1"/>
          </p:nvPr>
        </p:nvSpPr>
        <p:spPr/>
        <p:txBody>
          <a:bodyPr/>
          <a:lstStyle/>
          <a:p>
            <a:pPr marL="0" indent="0" algn="ctr">
              <a:buNone/>
            </a:pPr>
            <a:r>
              <a:rPr lang="en-US" dirty="0" err="1"/>
              <a:t>Matlab</a:t>
            </a:r>
            <a:endParaRPr lang="en-US" dirty="0"/>
          </a:p>
          <a:p>
            <a:pPr marL="0" indent="0">
              <a:buNone/>
            </a:pPr>
            <a:r>
              <a:rPr lang="en-US" sz="2000" dirty="0"/>
              <a:t>Algorithm:</a:t>
            </a:r>
          </a:p>
          <a:p>
            <a:pPr lvl="1">
              <a:buFont typeface="Wingdings" panose="05000000000000000000" pitchFamily="2" charset="2"/>
              <a:buChar char="Ø"/>
            </a:pPr>
            <a:r>
              <a:rPr lang="en-US" sz="1800" b="0" dirty="0"/>
              <a:t>CD and CL values used to calculate Forces on differential segments of the blade</a:t>
            </a:r>
          </a:p>
          <a:p>
            <a:pPr lvl="1">
              <a:buFont typeface="Wingdings" panose="05000000000000000000" pitchFamily="2" charset="2"/>
              <a:buChar char="Ø"/>
            </a:pPr>
            <a:r>
              <a:rPr lang="en-US" sz="1800" b="0" dirty="0"/>
              <a:t>Forces are then integrated along the length of the blade</a:t>
            </a:r>
          </a:p>
          <a:p>
            <a:pPr lvl="1">
              <a:buFont typeface="Wingdings" panose="05000000000000000000" pitchFamily="2" charset="2"/>
              <a:buChar char="Ø"/>
            </a:pPr>
            <a:r>
              <a:rPr lang="en-US" sz="1800" b="0" dirty="0"/>
              <a:t>Forces are broken into Tangential (Rotational) and Vertical components</a:t>
            </a:r>
          </a:p>
          <a:p>
            <a:pPr lvl="1">
              <a:buFont typeface="Wingdings" panose="05000000000000000000" pitchFamily="2" charset="2"/>
              <a:buChar char="Ø"/>
            </a:pPr>
            <a:r>
              <a:rPr lang="en-US" sz="1800" b="0" dirty="0"/>
              <a:t>Vertical and Angular accelerations are computed</a:t>
            </a:r>
          </a:p>
          <a:p>
            <a:pPr lvl="1">
              <a:buFont typeface="Wingdings" panose="05000000000000000000" pitchFamily="2" charset="2"/>
              <a:buChar char="Ø"/>
            </a:pPr>
            <a:r>
              <a:rPr lang="en-US" sz="1800" b="0" dirty="0"/>
              <a:t>Velocities for the next time step are computed</a:t>
            </a:r>
          </a:p>
          <a:p>
            <a:pPr lvl="1">
              <a:buFont typeface="Wingdings" panose="05000000000000000000" pitchFamily="2" charset="2"/>
              <a:buChar char="Ø"/>
            </a:pPr>
            <a:r>
              <a:rPr lang="en-US" sz="1800" b="0" dirty="0"/>
              <a:t>Process is repeated until terminal velocity is reached</a:t>
            </a:r>
          </a:p>
          <a:p>
            <a:pPr marL="0" indent="0">
              <a:buNone/>
            </a:pPr>
            <a:endParaRPr lang="en-US" sz="2000" b="0" dirty="0"/>
          </a:p>
          <a:p>
            <a:pPr marL="0" indent="0">
              <a:buNone/>
            </a:pPr>
            <a:r>
              <a:rPr lang="en-US" sz="2000" dirty="0"/>
              <a:t>Output:</a:t>
            </a:r>
          </a:p>
          <a:p>
            <a:pPr lvl="1">
              <a:buFont typeface="Wingdings" panose="05000000000000000000" pitchFamily="2" charset="2"/>
              <a:buChar char="Ø"/>
            </a:pPr>
            <a:r>
              <a:rPr lang="en-US" sz="1800" b="0" dirty="0"/>
              <a:t>Approximate terminal velocity obtained </a:t>
            </a:r>
            <a:r>
              <a:rPr lang="en-US" sz="1800" b="1" dirty="0"/>
              <a:t>4.3 m/s</a:t>
            </a:r>
          </a:p>
          <a:p>
            <a:pPr lvl="1">
              <a:buFont typeface="Wingdings" panose="05000000000000000000" pitchFamily="2" charset="2"/>
              <a:buChar char="Ø"/>
            </a:pPr>
            <a:r>
              <a:rPr lang="en-US" sz="1800" b="0" dirty="0"/>
              <a:t>Time to reach terminal velocity: </a:t>
            </a:r>
            <a:r>
              <a:rPr lang="en-US" sz="1800" b="1" dirty="0"/>
              <a:t>18s</a:t>
            </a:r>
          </a:p>
        </p:txBody>
      </p:sp>
      <p:sp>
        <p:nvSpPr>
          <p:cNvPr id="2" name="Footer Placeholder 1"/>
          <p:cNvSpPr>
            <a:spLocks noGrp="1"/>
          </p:cNvSpPr>
          <p:nvPr>
            <p:ph type="ftr" sz="quarter" idx="11"/>
          </p:nvPr>
        </p:nvSpPr>
        <p:spPr/>
        <p:txBody>
          <a:bodyPr/>
          <a:lstStyle/>
          <a:p>
            <a:r>
              <a:rPr lang="en-US" dirty="0"/>
              <a:t>CanSat 2015 CDR:  Team 4996 (Phoenix)</a:t>
            </a:r>
          </a:p>
        </p:txBody>
      </p:sp>
      <p:sp>
        <p:nvSpPr>
          <p:cNvPr id="3" name="Slide Number Placeholder 2"/>
          <p:cNvSpPr>
            <a:spLocks noGrp="1"/>
          </p:cNvSpPr>
          <p:nvPr>
            <p:ph type="sldNum" sz="quarter" idx="12"/>
          </p:nvPr>
        </p:nvSpPr>
        <p:spPr/>
        <p:txBody>
          <a:bodyPr/>
          <a:lstStyle/>
          <a:p>
            <a:pPr>
              <a:defRPr/>
            </a:pPr>
            <a:fld id="{0D6194AF-2F2B-4D73-914C-3205BB6B86D4}" type="slidenum">
              <a:rPr lang="en-US" smtClean="0">
                <a:solidFill>
                  <a:srgbClr val="000000"/>
                </a:solidFill>
              </a:rPr>
              <a:pPr>
                <a:defRPr/>
              </a:pPr>
              <a:t>42</a:t>
            </a:fld>
            <a:endParaRPr lang="en-US" dirty="0">
              <a:solidFill>
                <a:srgbClr val="000000"/>
              </a:solidFill>
            </a:endParaRPr>
          </a:p>
        </p:txBody>
      </p:sp>
      <p:sp>
        <p:nvSpPr>
          <p:cNvPr id="11"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Patrick Guillaume</a:t>
            </a:r>
            <a:endParaRPr lang="en-US" sz="1000" dirty="0"/>
          </a:p>
        </p:txBody>
      </p:sp>
      <p:sp>
        <p:nvSpPr>
          <p:cNvPr id="13" name="5-Point Star 12"/>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886279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ftr"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29699" name="Rectangle 6"/>
          <p:cNvSpPr>
            <a:spLocks noGrp="1" noChangeArrowheads="1"/>
          </p:cNvSpPr>
          <p:nvPr>
            <p:ph type="sldNum"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EDD9253-69CA-4C96-B9FC-1681AD4A0982}" type="slidenum">
              <a:rPr lang="en-US"/>
              <a:pPr eaLnBrk="1" hangingPunct="1"/>
              <a:t>43</a:t>
            </a:fld>
            <a:endParaRPr lang="en-US" dirty="0"/>
          </a:p>
        </p:txBody>
      </p:sp>
      <p:sp>
        <p:nvSpPr>
          <p:cNvPr id="29700" name="Rectangle 4"/>
          <p:cNvSpPr>
            <a:spLocks noGrp="1" noChangeArrowheads="1"/>
          </p:cNvSpPr>
          <p:nvPr>
            <p:ph type="ctrTitle"/>
          </p:nvPr>
        </p:nvSpPr>
        <p:spPr/>
        <p:txBody>
          <a:bodyPr/>
          <a:lstStyle/>
          <a:p>
            <a:pPr eaLnBrk="1" hangingPunct="1"/>
            <a:r>
              <a:rPr lang="en-US" dirty="0"/>
              <a:t>Mechanical Subsystem Design</a:t>
            </a:r>
          </a:p>
        </p:txBody>
      </p:sp>
      <p:sp>
        <p:nvSpPr>
          <p:cNvPr id="29701" name="Rectangle 5"/>
          <p:cNvSpPr>
            <a:spLocks noGrp="1" noChangeArrowheads="1"/>
          </p:cNvSpPr>
          <p:nvPr>
            <p:ph type="subTitle" idx="1"/>
          </p:nvPr>
        </p:nvSpPr>
        <p:spPr/>
        <p:txBody>
          <a:bodyPr/>
          <a:lstStyle/>
          <a:p>
            <a:pPr eaLnBrk="1" hangingPunct="1"/>
            <a:r>
              <a:rPr lang="en-US" dirty="0"/>
              <a:t>Majlinda Malellari</a:t>
            </a:r>
          </a:p>
          <a:p>
            <a:pPr eaLnBrk="1" hangingPunct="1"/>
            <a:endParaRPr lang="en-US" dirty="0"/>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4005408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0723"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7EDDF39-1CCB-4945-893D-4E1B17348638}" type="slidenum">
              <a:rPr lang="en-US"/>
              <a:pPr eaLnBrk="1" hangingPunct="1"/>
              <a:t>44</a:t>
            </a:fld>
            <a:endParaRPr lang="en-US" dirty="0"/>
          </a:p>
        </p:txBody>
      </p:sp>
      <p:sp>
        <p:nvSpPr>
          <p:cNvPr id="30724" name="Rectangle 2"/>
          <p:cNvSpPr>
            <a:spLocks noGrp="1" noChangeArrowheads="1"/>
          </p:cNvSpPr>
          <p:nvPr>
            <p:ph type="title"/>
          </p:nvPr>
        </p:nvSpPr>
        <p:spPr>
          <a:xfrm>
            <a:off x="1828800" y="38100"/>
            <a:ext cx="5943600" cy="838200"/>
          </a:xfrm>
        </p:spPr>
        <p:txBody>
          <a:bodyPr/>
          <a:lstStyle/>
          <a:p>
            <a:pPr eaLnBrk="1" hangingPunct="1"/>
            <a:r>
              <a:rPr lang="en-US" dirty="0"/>
              <a:t>Mechanical Subsystem Overview</a:t>
            </a:r>
          </a:p>
        </p:txBody>
      </p:sp>
      <p:sp>
        <p:nvSpPr>
          <p:cNvPr id="3072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6520375" y="1539238"/>
            <a:ext cx="2362200" cy="4108817"/>
          </a:xfrm>
          <a:prstGeom prst="rect">
            <a:avLst/>
          </a:prstGeom>
          <a:noFill/>
        </p:spPr>
        <p:txBody>
          <a:bodyPr wrap="square" rtlCol="0">
            <a:spAutoFit/>
          </a:bodyPr>
          <a:lstStyle/>
          <a:p>
            <a:r>
              <a:rPr lang="en-US" b="1" u="sng" dirty="0"/>
              <a:t>Material Selection</a:t>
            </a:r>
          </a:p>
          <a:p>
            <a:endParaRPr lang="en-US" dirty="0"/>
          </a:p>
          <a:p>
            <a:pPr marL="285750" indent="-285750">
              <a:buFont typeface="Arial" panose="020B0604020202020204" pitchFamily="34" charset="0"/>
              <a:buChar char="•"/>
            </a:pPr>
            <a:r>
              <a:rPr lang="en-US" sz="1500" u="sng" dirty="0"/>
              <a:t>Container and Science Vehicle</a:t>
            </a:r>
            <a:r>
              <a:rPr lang="en-US" sz="1500" dirty="0"/>
              <a:t>: Kevlar and Fiberglass </a:t>
            </a:r>
          </a:p>
          <a:p>
            <a:pPr marL="285750" indent="-285750">
              <a:buFont typeface="Arial" panose="020B0604020202020204" pitchFamily="34" charset="0"/>
              <a:buChar char="•"/>
            </a:pPr>
            <a:endParaRPr lang="en-US" sz="1500" dirty="0"/>
          </a:p>
          <a:p>
            <a:endParaRPr lang="en-US" sz="1500" dirty="0"/>
          </a:p>
          <a:p>
            <a:pPr marL="285750" indent="-285750">
              <a:buFont typeface="Arial" panose="020B0604020202020204" pitchFamily="34" charset="0"/>
              <a:buChar char="•"/>
            </a:pPr>
            <a:r>
              <a:rPr lang="en-US" sz="1500" u="sng" dirty="0"/>
              <a:t>Hub and connectors</a:t>
            </a:r>
            <a:r>
              <a:rPr lang="en-US" sz="1500" dirty="0"/>
              <a:t>: Nylon and ABS plastic </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u="sng" dirty="0"/>
              <a:t>Egg Protection</a:t>
            </a:r>
            <a:r>
              <a:rPr lang="en-US" sz="1500" dirty="0"/>
              <a:t>: Cardboard </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u="sng" dirty="0"/>
              <a:t>Egg Protection Mat</a:t>
            </a:r>
            <a:r>
              <a:rPr lang="en-US" sz="1500" dirty="0"/>
              <a:t>: Polystyrene </a:t>
            </a:r>
          </a:p>
        </p:txBody>
      </p:sp>
      <p:pic>
        <p:nvPicPr>
          <p:cNvPr id="10"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246" y="1026660"/>
            <a:ext cx="2695575" cy="513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4547821" y="1295400"/>
            <a:ext cx="1243379"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5791200" y="1295400"/>
            <a:ext cx="0" cy="472440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H="1">
            <a:off x="4547821" y="6019800"/>
            <a:ext cx="1243380"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5878286" y="2817911"/>
            <a:ext cx="990599" cy="307777"/>
          </a:xfrm>
          <a:prstGeom prst="rect">
            <a:avLst/>
          </a:prstGeom>
          <a:noFill/>
        </p:spPr>
        <p:txBody>
          <a:bodyPr wrap="square" rtlCol="0">
            <a:spAutoFit/>
          </a:bodyPr>
          <a:lstStyle/>
          <a:p>
            <a:r>
              <a:rPr lang="en-US" sz="1400" dirty="0"/>
              <a:t>Container</a:t>
            </a:r>
          </a:p>
        </p:txBody>
      </p:sp>
      <p:cxnSp>
        <p:nvCxnSpPr>
          <p:cNvPr id="22" name="Straight Arrow Connector 21"/>
          <p:cNvCxnSpPr/>
          <p:nvPr/>
        </p:nvCxnSpPr>
        <p:spPr>
          <a:xfrm>
            <a:off x="5791200" y="2971800"/>
            <a:ext cx="152400"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30720" name="Straight Connector 30719"/>
          <p:cNvCxnSpPr/>
          <p:nvPr/>
        </p:nvCxnSpPr>
        <p:spPr>
          <a:xfrm>
            <a:off x="4343400" y="2438400"/>
            <a:ext cx="381000"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0727" name="Straight Connector 30726"/>
          <p:cNvCxnSpPr/>
          <p:nvPr/>
        </p:nvCxnSpPr>
        <p:spPr>
          <a:xfrm>
            <a:off x="4343400" y="5648055"/>
            <a:ext cx="381000"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0729" name="Straight Connector 30728"/>
          <p:cNvCxnSpPr/>
          <p:nvPr/>
        </p:nvCxnSpPr>
        <p:spPr>
          <a:xfrm>
            <a:off x="4724400" y="2438400"/>
            <a:ext cx="0" cy="3209655"/>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0731" name="Straight Arrow Connector 30730"/>
          <p:cNvCxnSpPr/>
          <p:nvPr/>
        </p:nvCxnSpPr>
        <p:spPr>
          <a:xfrm>
            <a:off x="4724400" y="3886200"/>
            <a:ext cx="228600"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30736" name="TextBox 30735"/>
          <p:cNvSpPr txBox="1"/>
          <p:nvPr/>
        </p:nvSpPr>
        <p:spPr>
          <a:xfrm>
            <a:off x="4838700" y="3624590"/>
            <a:ext cx="838200" cy="523220"/>
          </a:xfrm>
          <a:prstGeom prst="rect">
            <a:avLst/>
          </a:prstGeom>
          <a:noFill/>
        </p:spPr>
        <p:txBody>
          <a:bodyPr wrap="square" rtlCol="0">
            <a:spAutoFit/>
          </a:bodyPr>
          <a:lstStyle/>
          <a:p>
            <a:r>
              <a:rPr lang="en-US" sz="1400" dirty="0"/>
              <a:t>Science Vehicle</a:t>
            </a:r>
          </a:p>
        </p:txBody>
      </p:sp>
      <p:cxnSp>
        <p:nvCxnSpPr>
          <p:cNvPr id="30738" name="Straight Arrow Connector 30737"/>
          <p:cNvCxnSpPr/>
          <p:nvPr/>
        </p:nvCxnSpPr>
        <p:spPr>
          <a:xfrm>
            <a:off x="1447800" y="1539238"/>
            <a:ext cx="990600"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30740" name="TextBox 30739"/>
          <p:cNvSpPr txBox="1"/>
          <p:nvPr/>
        </p:nvSpPr>
        <p:spPr>
          <a:xfrm>
            <a:off x="54429" y="1385349"/>
            <a:ext cx="1600200" cy="307777"/>
          </a:xfrm>
          <a:prstGeom prst="rect">
            <a:avLst/>
          </a:prstGeom>
          <a:noFill/>
        </p:spPr>
        <p:txBody>
          <a:bodyPr wrap="square" rtlCol="0">
            <a:spAutoFit/>
          </a:bodyPr>
          <a:lstStyle/>
          <a:p>
            <a:r>
              <a:rPr lang="en-US" sz="1400" dirty="0"/>
              <a:t>Descent System</a:t>
            </a:r>
          </a:p>
        </p:txBody>
      </p:sp>
      <p:cxnSp>
        <p:nvCxnSpPr>
          <p:cNvPr id="30742" name="Straight Arrow Connector 30741"/>
          <p:cNvCxnSpPr/>
          <p:nvPr/>
        </p:nvCxnSpPr>
        <p:spPr>
          <a:xfrm>
            <a:off x="1447800" y="2971800"/>
            <a:ext cx="1524000"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30745" name="TextBox 30744"/>
          <p:cNvSpPr txBox="1"/>
          <p:nvPr/>
        </p:nvSpPr>
        <p:spPr>
          <a:xfrm>
            <a:off x="914400" y="2817911"/>
            <a:ext cx="914400" cy="307777"/>
          </a:xfrm>
          <a:prstGeom prst="rect">
            <a:avLst/>
          </a:prstGeom>
          <a:noFill/>
        </p:spPr>
        <p:txBody>
          <a:bodyPr wrap="square" rtlCol="0">
            <a:spAutoFit/>
          </a:bodyPr>
          <a:lstStyle/>
          <a:p>
            <a:r>
              <a:rPr lang="en-US" sz="1400" dirty="0"/>
              <a:t>PCB</a:t>
            </a:r>
          </a:p>
        </p:txBody>
      </p:sp>
      <p:cxnSp>
        <p:nvCxnSpPr>
          <p:cNvPr id="30747" name="Straight Arrow Connector 30746"/>
          <p:cNvCxnSpPr/>
          <p:nvPr/>
        </p:nvCxnSpPr>
        <p:spPr>
          <a:xfrm>
            <a:off x="1447800" y="3886200"/>
            <a:ext cx="1524000"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30748" name="TextBox 30747"/>
          <p:cNvSpPr txBox="1"/>
          <p:nvPr/>
        </p:nvSpPr>
        <p:spPr>
          <a:xfrm>
            <a:off x="228601" y="3732311"/>
            <a:ext cx="1393371" cy="307777"/>
          </a:xfrm>
          <a:prstGeom prst="rect">
            <a:avLst/>
          </a:prstGeom>
          <a:noFill/>
        </p:spPr>
        <p:txBody>
          <a:bodyPr wrap="square" rtlCol="0">
            <a:spAutoFit/>
          </a:bodyPr>
          <a:lstStyle/>
          <a:p>
            <a:r>
              <a:rPr lang="en-US" sz="1400" dirty="0"/>
              <a:t>Egg Protection</a:t>
            </a:r>
          </a:p>
        </p:txBody>
      </p:sp>
      <p:cxnSp>
        <p:nvCxnSpPr>
          <p:cNvPr id="30750" name="Straight Arrow Connector 30749"/>
          <p:cNvCxnSpPr/>
          <p:nvPr/>
        </p:nvCxnSpPr>
        <p:spPr>
          <a:xfrm>
            <a:off x="1447800" y="5029200"/>
            <a:ext cx="1752233"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1024" name="TextBox 1023"/>
          <p:cNvSpPr txBox="1"/>
          <p:nvPr/>
        </p:nvSpPr>
        <p:spPr>
          <a:xfrm>
            <a:off x="511629" y="4767590"/>
            <a:ext cx="1317171" cy="523220"/>
          </a:xfrm>
          <a:prstGeom prst="rect">
            <a:avLst/>
          </a:prstGeom>
          <a:noFill/>
        </p:spPr>
        <p:txBody>
          <a:bodyPr wrap="square" rtlCol="0">
            <a:spAutoFit/>
          </a:bodyPr>
          <a:lstStyle/>
          <a:p>
            <a:r>
              <a:rPr lang="en-US" sz="1400" dirty="0"/>
              <a:t>Release Mechanism</a:t>
            </a:r>
          </a:p>
        </p:txBody>
      </p:sp>
      <p:cxnSp>
        <p:nvCxnSpPr>
          <p:cNvPr id="1028" name="Straight Arrow Connector 1027"/>
          <p:cNvCxnSpPr/>
          <p:nvPr/>
        </p:nvCxnSpPr>
        <p:spPr>
          <a:xfrm>
            <a:off x="1447800" y="5562600"/>
            <a:ext cx="1219200"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1029" name="TextBox 1028"/>
          <p:cNvSpPr txBox="1"/>
          <p:nvPr/>
        </p:nvSpPr>
        <p:spPr>
          <a:xfrm>
            <a:off x="740228" y="5408711"/>
            <a:ext cx="859971" cy="307777"/>
          </a:xfrm>
          <a:prstGeom prst="rect">
            <a:avLst/>
          </a:prstGeom>
          <a:noFill/>
        </p:spPr>
        <p:txBody>
          <a:bodyPr wrap="square" rtlCol="0">
            <a:spAutoFit/>
          </a:bodyPr>
          <a:lstStyle/>
          <a:p>
            <a:r>
              <a:rPr lang="en-US" sz="1400" dirty="0"/>
              <a:t>Camera</a:t>
            </a:r>
          </a:p>
        </p:txBody>
      </p:sp>
      <p:cxnSp>
        <p:nvCxnSpPr>
          <p:cNvPr id="1031" name="Straight Arrow Connector 1030"/>
          <p:cNvCxnSpPr/>
          <p:nvPr/>
        </p:nvCxnSpPr>
        <p:spPr>
          <a:xfrm>
            <a:off x="1447800" y="2590800"/>
            <a:ext cx="1524000"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1032" name="TextBox 1031"/>
          <p:cNvSpPr txBox="1"/>
          <p:nvPr/>
        </p:nvSpPr>
        <p:spPr>
          <a:xfrm>
            <a:off x="174172" y="2436911"/>
            <a:ext cx="1545770" cy="307777"/>
          </a:xfrm>
          <a:prstGeom prst="rect">
            <a:avLst/>
          </a:prstGeom>
          <a:noFill/>
        </p:spPr>
        <p:txBody>
          <a:bodyPr wrap="square" rtlCol="0">
            <a:spAutoFit/>
          </a:bodyPr>
          <a:lstStyle/>
          <a:p>
            <a:r>
              <a:rPr lang="en-US" sz="1400" dirty="0"/>
              <a:t>Descent Mount</a:t>
            </a:r>
          </a:p>
        </p:txBody>
      </p:sp>
      <p:cxnSp>
        <p:nvCxnSpPr>
          <p:cNvPr id="1034" name="Straight Arrow Connector 1033"/>
          <p:cNvCxnSpPr/>
          <p:nvPr/>
        </p:nvCxnSpPr>
        <p:spPr>
          <a:xfrm>
            <a:off x="1447800" y="1143000"/>
            <a:ext cx="1676400"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1035" name="TextBox 1034"/>
          <p:cNvSpPr txBox="1"/>
          <p:nvPr/>
        </p:nvSpPr>
        <p:spPr>
          <a:xfrm>
            <a:off x="141515" y="989111"/>
            <a:ext cx="1426027" cy="307777"/>
          </a:xfrm>
          <a:prstGeom prst="rect">
            <a:avLst/>
          </a:prstGeom>
          <a:noFill/>
        </p:spPr>
        <p:txBody>
          <a:bodyPr wrap="square" rtlCol="0">
            <a:spAutoFit/>
          </a:bodyPr>
          <a:lstStyle/>
          <a:p>
            <a:r>
              <a:rPr lang="en-US" sz="1400" dirty="0"/>
              <a:t>Parachute Link</a:t>
            </a:r>
          </a:p>
        </p:txBody>
      </p:sp>
    </p:spTree>
    <p:extLst>
      <p:ext uri="{BB962C8B-B14F-4D97-AF65-F5344CB8AC3E}">
        <p14:creationId xmlns:p14="http://schemas.microsoft.com/office/powerpoint/2010/main" val="1106464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5181600" cy="838200"/>
          </a:xfrm>
        </p:spPr>
        <p:txBody>
          <a:bodyPr/>
          <a:lstStyle/>
          <a:p>
            <a:r>
              <a:rPr lang="en-US" dirty="0"/>
              <a:t>Mechanical Subsystem </a:t>
            </a:r>
            <a:br>
              <a:rPr lang="en-US" dirty="0"/>
            </a:br>
            <a:r>
              <a:rPr lang="en-US" dirty="0"/>
              <a:t>Changes Since PDR</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There were no changes made since the PDR</a:t>
            </a:r>
          </a:p>
        </p:txBody>
      </p:sp>
      <p:sp>
        <p:nvSpPr>
          <p:cNvPr id="4" name="Footer Placeholder 3"/>
          <p:cNvSpPr>
            <a:spLocks noGrp="1"/>
          </p:cNvSpPr>
          <p:nvPr>
            <p:ph type="ftr" sz="quarter" idx="11"/>
          </p:nvPr>
        </p:nvSpPr>
        <p:spPr/>
        <p:txBody>
          <a:bodyPr/>
          <a:lstStyle/>
          <a:p>
            <a:pPr>
              <a:defRPr/>
            </a:pPr>
            <a:r>
              <a:rPr lang="en-US" dirty="0" err="1"/>
              <a:t>CanSat</a:t>
            </a:r>
            <a:r>
              <a:rPr lang="en-US" dirty="0"/>
              <a:t> 2015 CDR:  Team 4996 (Phoenix)</a:t>
            </a:r>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45</a:t>
            </a:fld>
            <a:endParaRPr lang="en-US" dirty="0"/>
          </a:p>
        </p:txBody>
      </p:sp>
      <p:pic>
        <p:nvPicPr>
          <p:cNvPr id="6"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155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1747"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C319887-184A-4ED6-92C4-853B7189AE25}" type="slidenum">
              <a:rPr lang="en-US"/>
              <a:pPr eaLnBrk="1" hangingPunct="1"/>
              <a:t>46</a:t>
            </a:fld>
            <a:endParaRPr lang="en-US" dirty="0"/>
          </a:p>
        </p:txBody>
      </p:sp>
      <p:sp>
        <p:nvSpPr>
          <p:cNvPr id="31748" name="Rectangle 6"/>
          <p:cNvSpPr>
            <a:spLocks noGrp="1" noChangeArrowheads="1"/>
          </p:cNvSpPr>
          <p:nvPr>
            <p:ph type="title"/>
          </p:nvPr>
        </p:nvSpPr>
        <p:spPr>
          <a:xfrm>
            <a:off x="1813560" y="76200"/>
            <a:ext cx="4648200" cy="838200"/>
          </a:xfrm>
        </p:spPr>
        <p:txBody>
          <a:bodyPr/>
          <a:lstStyle/>
          <a:p>
            <a:pPr eaLnBrk="1" hangingPunct="1"/>
            <a:r>
              <a:rPr lang="en-US" dirty="0"/>
              <a:t>Mechanical Sub-System </a:t>
            </a:r>
            <a:br>
              <a:rPr lang="en-US" dirty="0"/>
            </a:br>
            <a:r>
              <a:rPr lang="en-US" dirty="0"/>
              <a:t>Requirements</a:t>
            </a:r>
          </a:p>
        </p:txBody>
      </p:sp>
      <p:sp>
        <p:nvSpPr>
          <p:cNvPr id="31751" name="Text Box 10"/>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graphicFrame>
        <p:nvGraphicFramePr>
          <p:cNvPr id="3" name="Content Placeholder 2"/>
          <p:cNvGraphicFramePr>
            <a:graphicFrameLocks noGrp="1"/>
          </p:cNvGraphicFramePr>
          <p:nvPr>
            <p:ph idx="1"/>
            <p:extLst/>
          </p:nvPr>
        </p:nvGraphicFramePr>
        <p:xfrm>
          <a:off x="228600" y="1066800"/>
          <a:ext cx="8686806" cy="5166360"/>
        </p:xfrm>
        <a:graphic>
          <a:graphicData uri="http://schemas.openxmlformats.org/drawingml/2006/table">
            <a:tbl>
              <a:tblPr firstRow="1" bandRow="1">
                <a:tableStyleId>{21E4AEA4-8DFA-4A89-87EB-49C32662AFE0}</a:tableStyleId>
              </a:tblPr>
              <a:tblGrid>
                <a:gridCol w="990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553206">
                  <a:extLst>
                    <a:ext uri="{9D8B030D-6E8A-4147-A177-3AD203B41FA5}">
                      <a16:colId xmlns:a16="http://schemas.microsoft.com/office/drawing/2014/main" val="20002"/>
                    </a:ext>
                  </a:extLst>
                </a:gridCol>
              </a:tblGrid>
              <a:tr h="370840">
                <a:tc>
                  <a:txBody>
                    <a:bodyPr/>
                    <a:lstStyle/>
                    <a:p>
                      <a:pPr algn="ctr"/>
                      <a:r>
                        <a:rPr lang="en-US" dirty="0"/>
                        <a:t>ID</a:t>
                      </a:r>
                    </a:p>
                  </a:txBody>
                  <a:tcPr>
                    <a:solidFill>
                      <a:schemeClr val="accent2">
                        <a:lumMod val="60000"/>
                        <a:lumOff val="40000"/>
                      </a:schemeClr>
                    </a:solidFill>
                  </a:tcPr>
                </a:tc>
                <a:tc>
                  <a:txBody>
                    <a:bodyPr/>
                    <a:lstStyle/>
                    <a:p>
                      <a:pPr algn="ctr"/>
                      <a:r>
                        <a:rPr lang="en-US" dirty="0"/>
                        <a:t>Req. NO</a:t>
                      </a:r>
                      <a:r>
                        <a:rPr lang="en-US" dirty="0">
                          <a:latin typeface="Arial"/>
                          <a:cs typeface="Arial"/>
                        </a:rPr>
                        <a:t>̊</a:t>
                      </a:r>
                      <a:endParaRPr lang="en-US" dirty="0"/>
                    </a:p>
                  </a:txBody>
                  <a:tcPr>
                    <a:solidFill>
                      <a:schemeClr val="accent2">
                        <a:lumMod val="60000"/>
                        <a:lumOff val="40000"/>
                      </a:schemeClr>
                    </a:solidFill>
                  </a:tcPr>
                </a:tc>
                <a:tc>
                  <a:txBody>
                    <a:bodyPr/>
                    <a:lstStyle/>
                    <a:p>
                      <a:pPr algn="ctr"/>
                      <a:r>
                        <a:rPr lang="en-US" dirty="0"/>
                        <a:t>Requirement </a:t>
                      </a:r>
                    </a:p>
                  </a:txBody>
                  <a:tcP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r>
                        <a:rPr lang="en-US" sz="1600" dirty="0"/>
                        <a:t>MSR-01</a:t>
                      </a:r>
                    </a:p>
                  </a:txBody>
                  <a:tcPr/>
                </a:tc>
                <a:tc>
                  <a:txBody>
                    <a:bodyPr/>
                    <a:lstStyle/>
                    <a:p>
                      <a:pPr algn="ctr"/>
                      <a:r>
                        <a:rPr lang="en-US" sz="1600" dirty="0"/>
                        <a:t>1</a:t>
                      </a:r>
                    </a:p>
                  </a:txBody>
                  <a:tcPr/>
                </a:tc>
                <a:tc>
                  <a:txBody>
                    <a:bodyPr/>
                    <a:lstStyle/>
                    <a:p>
                      <a:r>
                        <a:rPr lang="en-US" sz="1600" dirty="0"/>
                        <a:t>Complete mass of CanSat</a:t>
                      </a:r>
                      <a:r>
                        <a:rPr lang="en-US" sz="1600" baseline="0" dirty="0"/>
                        <a:t> will be 600 grams +/- 10 grams (without the egg)</a:t>
                      </a:r>
                      <a:endParaRPr lang="en-US" sz="1600" dirty="0"/>
                    </a:p>
                  </a:txBody>
                  <a:tcPr/>
                </a:tc>
                <a:extLst>
                  <a:ext uri="{0D108BD9-81ED-4DB2-BD59-A6C34878D82A}">
                    <a16:rowId xmlns:a16="http://schemas.microsoft.com/office/drawing/2014/main" val="10001"/>
                  </a:ext>
                </a:extLst>
              </a:tr>
              <a:tr h="370840">
                <a:tc>
                  <a:txBody>
                    <a:bodyPr/>
                    <a:lstStyle/>
                    <a:p>
                      <a:pPr algn="ctr"/>
                      <a:r>
                        <a:rPr lang="en-US" sz="1600" dirty="0"/>
                        <a:t>MSR-02</a:t>
                      </a:r>
                    </a:p>
                  </a:txBody>
                  <a:tcPr/>
                </a:tc>
                <a:tc>
                  <a:txBody>
                    <a:bodyPr/>
                    <a:lstStyle/>
                    <a:p>
                      <a:pPr algn="ctr"/>
                      <a:r>
                        <a:rPr lang="en-US" sz="1600" dirty="0"/>
                        <a:t>2-3</a:t>
                      </a:r>
                    </a:p>
                  </a:txBody>
                  <a:tcPr/>
                </a:tc>
                <a:tc>
                  <a:txBody>
                    <a:bodyPr/>
                    <a:lstStyle/>
                    <a:p>
                      <a:r>
                        <a:rPr lang="en-US" sz="1600" dirty="0">
                          <a:latin typeface="+mn-lt"/>
                          <a:cs typeface="Times New Roman" pitchFamily="18" charset="0"/>
                        </a:rPr>
                        <a:t>The Science Vehicle</a:t>
                      </a:r>
                      <a:r>
                        <a:rPr lang="en-US" sz="1600" baseline="0" dirty="0">
                          <a:latin typeface="+mn-lt"/>
                          <a:cs typeface="Times New Roman" pitchFamily="18" charset="0"/>
                        </a:rPr>
                        <a:t> </a:t>
                      </a:r>
                      <a:r>
                        <a:rPr lang="en-US" sz="1600" dirty="0">
                          <a:latin typeface="+mn-lt"/>
                          <a:cs typeface="Times New Roman" pitchFamily="18" charset="0"/>
                        </a:rPr>
                        <a:t>shall</a:t>
                      </a:r>
                      <a:r>
                        <a:rPr lang="en-US" sz="1600" baseline="0" dirty="0">
                          <a:latin typeface="+mn-lt"/>
                          <a:cs typeface="Times New Roman" pitchFamily="18" charset="0"/>
                        </a:rPr>
                        <a:t> </a:t>
                      </a:r>
                      <a:r>
                        <a:rPr lang="en-US" sz="1600" dirty="0">
                          <a:latin typeface="+mn-lt"/>
                          <a:cs typeface="Times New Roman" pitchFamily="18" charset="0"/>
                        </a:rPr>
                        <a:t>be completely contained in the container. The</a:t>
                      </a:r>
                      <a:r>
                        <a:rPr lang="en-US" sz="1600" baseline="0" dirty="0">
                          <a:latin typeface="+mn-lt"/>
                          <a:cs typeface="Times New Roman" pitchFamily="18" charset="0"/>
                        </a:rPr>
                        <a:t> container shall fit in the envelope of 125 mm x 310 mm. </a:t>
                      </a:r>
                      <a:endParaRPr lang="en-US" sz="1600" dirty="0">
                        <a:latin typeface="+mn-lt"/>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r>
                        <a:rPr lang="en-US" sz="1600" dirty="0"/>
                        <a:t>MSR-03</a:t>
                      </a:r>
                    </a:p>
                  </a:txBody>
                  <a:tcPr/>
                </a:tc>
                <a:tc>
                  <a:txBody>
                    <a:bodyPr/>
                    <a:lstStyle/>
                    <a:p>
                      <a:pPr algn="ctr"/>
                      <a:r>
                        <a:rPr lang="en-US" sz="1600" dirty="0"/>
                        <a:t>4-6</a:t>
                      </a:r>
                    </a:p>
                  </a:txBody>
                  <a:tcPr/>
                </a:tc>
                <a:tc>
                  <a:txBody>
                    <a:bodyPr/>
                    <a:lstStyle/>
                    <a:p>
                      <a:r>
                        <a:rPr lang="en-US" sz="1600" dirty="0"/>
                        <a:t>The container shall use a passive descent system (ex.</a:t>
                      </a:r>
                      <a:r>
                        <a:rPr lang="en-US" sz="1600" baseline="0" dirty="0"/>
                        <a:t> parachute</a:t>
                      </a:r>
                      <a:r>
                        <a:rPr lang="en-US" sz="1600" dirty="0"/>
                        <a:t>). No sharp edges</a:t>
                      </a:r>
                      <a:r>
                        <a:rPr lang="en-US" sz="1600" baseline="0" dirty="0"/>
                        <a:t> on the Container and the body shall be a florescent color.</a:t>
                      </a:r>
                      <a:endParaRPr lang="en-US" sz="1600" dirty="0"/>
                    </a:p>
                  </a:txBody>
                  <a:tcPr/>
                </a:tc>
                <a:extLst>
                  <a:ext uri="{0D108BD9-81ED-4DB2-BD59-A6C34878D82A}">
                    <a16:rowId xmlns:a16="http://schemas.microsoft.com/office/drawing/2014/main" val="10003"/>
                  </a:ext>
                </a:extLst>
              </a:tr>
              <a:tr h="558800">
                <a:tc>
                  <a:txBody>
                    <a:bodyPr/>
                    <a:lstStyle/>
                    <a:p>
                      <a:pPr algn="ctr"/>
                      <a:r>
                        <a:rPr lang="en-US" sz="1600" dirty="0"/>
                        <a:t>MSR-04</a:t>
                      </a:r>
                    </a:p>
                  </a:txBody>
                  <a:tcPr/>
                </a:tc>
                <a:tc>
                  <a:txBody>
                    <a:bodyPr/>
                    <a:lstStyle/>
                    <a:p>
                      <a:pPr algn="ctr"/>
                      <a:r>
                        <a:rPr lang="en-US" sz="1600" dirty="0"/>
                        <a:t>11</a:t>
                      </a:r>
                    </a:p>
                  </a:txBody>
                  <a:tcPr/>
                </a:tc>
                <a:tc>
                  <a:txBody>
                    <a:bodyPr/>
                    <a:lstStyle/>
                    <a:p>
                      <a:r>
                        <a:rPr lang="en-US" sz="1600" dirty="0"/>
                        <a:t>The</a:t>
                      </a:r>
                      <a:r>
                        <a:rPr lang="en-US" sz="1600" baseline="0" dirty="0"/>
                        <a:t> Science Vehicle shall use a auto-gyro recovery system. No fabric can be used between the blades. </a:t>
                      </a:r>
                      <a:endParaRPr lang="en-US" sz="1600" dirty="0"/>
                    </a:p>
                  </a:txBody>
                  <a:tcPr/>
                </a:tc>
                <a:extLst>
                  <a:ext uri="{0D108BD9-81ED-4DB2-BD59-A6C34878D82A}">
                    <a16:rowId xmlns:a16="http://schemas.microsoft.com/office/drawing/2014/main" val="10004"/>
                  </a:ext>
                </a:extLst>
              </a:tr>
              <a:tr h="370840">
                <a:tc>
                  <a:txBody>
                    <a:bodyPr/>
                    <a:lstStyle/>
                    <a:p>
                      <a:r>
                        <a:rPr lang="en-US" sz="1600" dirty="0"/>
                        <a:t>MSR-05</a:t>
                      </a:r>
                    </a:p>
                  </a:txBody>
                  <a:tcPr/>
                </a:tc>
                <a:tc>
                  <a:txBody>
                    <a:bodyPr/>
                    <a:lstStyle/>
                    <a:p>
                      <a:pPr algn="ctr"/>
                      <a:r>
                        <a:rPr lang="en-US" sz="1600" dirty="0"/>
                        <a:t>12-13</a:t>
                      </a:r>
                    </a:p>
                  </a:txBody>
                  <a:tcPr/>
                </a:tc>
                <a:tc>
                  <a:txBody>
                    <a:bodyPr/>
                    <a:lstStyle/>
                    <a:p>
                      <a:r>
                        <a:rPr lang="en-US" sz="1600" dirty="0"/>
                        <a:t>All</a:t>
                      </a:r>
                      <a:r>
                        <a:rPr lang="en-US" sz="1600" baseline="0" dirty="0"/>
                        <a:t> the descent control device attachment components shall survive 50 </a:t>
                      </a:r>
                      <a:r>
                        <a:rPr lang="en-US" sz="1600" baseline="0" dirty="0" err="1"/>
                        <a:t>Gs</a:t>
                      </a:r>
                      <a:r>
                        <a:rPr lang="en-US" sz="1600" baseline="0" dirty="0"/>
                        <a:t> od shock. </a:t>
                      </a:r>
                    </a:p>
                  </a:txBody>
                  <a:tcPr/>
                </a:tc>
                <a:extLst>
                  <a:ext uri="{0D108BD9-81ED-4DB2-BD59-A6C34878D82A}">
                    <a16:rowId xmlns:a16="http://schemas.microsoft.com/office/drawing/2014/main" val="10005"/>
                  </a:ext>
                </a:extLst>
              </a:tr>
              <a:tr h="370840">
                <a:tc>
                  <a:txBody>
                    <a:bodyPr/>
                    <a:lstStyle/>
                    <a:p>
                      <a:r>
                        <a:rPr lang="en-US" sz="1600" dirty="0"/>
                        <a:t>MSR-06</a:t>
                      </a:r>
                    </a:p>
                  </a:txBody>
                  <a:tcPr/>
                </a:tc>
                <a:tc>
                  <a:txBody>
                    <a:bodyPr/>
                    <a:lstStyle/>
                    <a:p>
                      <a:pPr algn="ctr"/>
                      <a:r>
                        <a:rPr lang="en-US" sz="1600" dirty="0"/>
                        <a:t>15-16</a:t>
                      </a:r>
                    </a:p>
                  </a:txBody>
                  <a:tcPr/>
                </a:tc>
                <a:tc>
                  <a:txBody>
                    <a:bodyPr/>
                    <a:lstStyle/>
                    <a:p>
                      <a:r>
                        <a:rPr lang="en-US" sz="1600" baseline="0" dirty="0"/>
                        <a:t>All the structures shall be built to survive 15 </a:t>
                      </a:r>
                      <a:r>
                        <a:rPr lang="en-US" sz="1600" baseline="0" dirty="0" err="1"/>
                        <a:t>Gs</a:t>
                      </a:r>
                      <a:r>
                        <a:rPr lang="en-US" sz="1600" baseline="0" dirty="0"/>
                        <a:t> acceleration, and 30 </a:t>
                      </a:r>
                      <a:r>
                        <a:rPr lang="en-US" sz="1600" baseline="0" dirty="0" err="1"/>
                        <a:t>Gs</a:t>
                      </a:r>
                      <a:r>
                        <a:rPr lang="en-US" sz="1600" baseline="0" dirty="0"/>
                        <a:t> of shock.</a:t>
                      </a:r>
                    </a:p>
                  </a:txBody>
                  <a:tcPr/>
                </a:tc>
                <a:extLst>
                  <a:ext uri="{0D108BD9-81ED-4DB2-BD59-A6C34878D82A}">
                    <a16:rowId xmlns:a16="http://schemas.microsoft.com/office/drawing/2014/main" val="10006"/>
                  </a:ext>
                </a:extLst>
              </a:tr>
              <a:tr h="370840">
                <a:tc>
                  <a:txBody>
                    <a:bodyPr/>
                    <a:lstStyle/>
                    <a:p>
                      <a:r>
                        <a:rPr lang="en-US" sz="1600" dirty="0"/>
                        <a:t>MSR-07</a:t>
                      </a:r>
                    </a:p>
                  </a:txBody>
                  <a:tcPr/>
                </a:tc>
                <a:tc>
                  <a:txBody>
                    <a:bodyPr/>
                    <a:lstStyle/>
                    <a:p>
                      <a:pPr algn="ctr"/>
                      <a:r>
                        <a:rPr lang="en-US" sz="1600" dirty="0"/>
                        <a:t>18</a:t>
                      </a:r>
                    </a:p>
                  </a:txBody>
                  <a:tcPr/>
                </a:tc>
                <a:tc>
                  <a:txBody>
                    <a:bodyPr/>
                    <a:lstStyle/>
                    <a:p>
                      <a:r>
                        <a:rPr lang="en-US" sz="1600" baseline="0" dirty="0"/>
                        <a:t>All mechanism shall be able to maintain their configuration under all forces.</a:t>
                      </a:r>
                    </a:p>
                  </a:txBody>
                  <a:tcPr/>
                </a:tc>
                <a:extLst>
                  <a:ext uri="{0D108BD9-81ED-4DB2-BD59-A6C34878D82A}">
                    <a16:rowId xmlns:a16="http://schemas.microsoft.com/office/drawing/2014/main" val="10007"/>
                  </a:ext>
                </a:extLst>
              </a:tr>
              <a:tr h="370840">
                <a:tc>
                  <a:txBody>
                    <a:bodyPr/>
                    <a:lstStyle/>
                    <a:p>
                      <a:r>
                        <a:rPr lang="en-US" sz="1600" dirty="0"/>
                        <a:t>MSR-08</a:t>
                      </a:r>
                    </a:p>
                  </a:txBody>
                  <a:tcPr/>
                </a:tc>
                <a:tc>
                  <a:txBody>
                    <a:bodyPr/>
                    <a:lstStyle/>
                    <a:p>
                      <a:pPr algn="ctr"/>
                      <a:r>
                        <a:rPr lang="en-US" sz="1600" dirty="0"/>
                        <a:t>19</a:t>
                      </a:r>
                    </a:p>
                  </a:txBody>
                  <a:tcPr/>
                </a:tc>
                <a:tc>
                  <a:txBody>
                    <a:bodyPr/>
                    <a:lstStyle/>
                    <a:p>
                      <a:r>
                        <a:rPr lang="en-US" sz="1600" baseline="0" dirty="0"/>
                        <a:t>No pyrotechnics or chemicals allowed.</a:t>
                      </a:r>
                    </a:p>
                  </a:txBody>
                  <a:tcPr/>
                </a:tc>
                <a:extLst>
                  <a:ext uri="{0D108BD9-81ED-4DB2-BD59-A6C34878D82A}">
                    <a16:rowId xmlns:a16="http://schemas.microsoft.com/office/drawing/2014/main" val="10008"/>
                  </a:ext>
                </a:extLst>
              </a:tr>
              <a:tr h="370840">
                <a:tc>
                  <a:txBody>
                    <a:bodyPr/>
                    <a:lstStyle/>
                    <a:p>
                      <a:r>
                        <a:rPr lang="en-US" sz="1600" dirty="0"/>
                        <a:t>MSR-09</a:t>
                      </a:r>
                    </a:p>
                  </a:txBody>
                  <a:tcPr/>
                </a:tc>
                <a:tc>
                  <a:txBody>
                    <a:bodyPr/>
                    <a:lstStyle/>
                    <a:p>
                      <a:pPr algn="ctr"/>
                      <a:r>
                        <a:rPr lang="en-US" sz="1600" dirty="0"/>
                        <a:t>31</a:t>
                      </a:r>
                    </a:p>
                  </a:txBody>
                  <a:tcPr/>
                </a:tc>
                <a:tc>
                  <a:txBody>
                    <a:bodyPr/>
                    <a:lstStyle/>
                    <a:p>
                      <a:r>
                        <a:rPr lang="en-US" sz="1600" baseline="0" dirty="0"/>
                        <a:t>Cost of the CanSat shall be under $1000.  </a:t>
                      </a:r>
                    </a:p>
                  </a:txBody>
                  <a:tcPr/>
                </a:tc>
                <a:extLst>
                  <a:ext uri="{0D108BD9-81ED-4DB2-BD59-A6C34878D82A}">
                    <a16:rowId xmlns:a16="http://schemas.microsoft.com/office/drawing/2014/main" val="10009"/>
                  </a:ext>
                </a:extLst>
              </a:tr>
            </a:tbl>
          </a:graphicData>
        </a:graphic>
      </p:graphicFrame>
      <p:pic>
        <p:nvPicPr>
          <p:cNvPr id="7"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761833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277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63AA532-EB8F-45DB-BBB2-8B68BF500833}" type="slidenum">
              <a:rPr lang="en-US"/>
              <a:pPr eaLnBrk="1" hangingPunct="1"/>
              <a:t>47</a:t>
            </a:fld>
            <a:endParaRPr lang="en-US" dirty="0"/>
          </a:p>
        </p:txBody>
      </p:sp>
      <p:sp>
        <p:nvSpPr>
          <p:cNvPr id="32772" name="Rectangle 2"/>
          <p:cNvSpPr>
            <a:spLocks noGrp="1" noChangeArrowheads="1"/>
          </p:cNvSpPr>
          <p:nvPr>
            <p:ph type="title"/>
          </p:nvPr>
        </p:nvSpPr>
        <p:spPr>
          <a:xfrm>
            <a:off x="1795462" y="60434"/>
            <a:ext cx="5943600" cy="838200"/>
          </a:xfrm>
        </p:spPr>
        <p:txBody>
          <a:bodyPr/>
          <a:lstStyle/>
          <a:p>
            <a:pPr eaLnBrk="1" hangingPunct="1"/>
            <a:r>
              <a:rPr lang="en-US" dirty="0"/>
              <a:t>Egg Protection Trade &amp; Selection</a:t>
            </a:r>
          </a:p>
        </p:txBody>
      </p:sp>
      <p:sp>
        <p:nvSpPr>
          <p:cNvPr id="3277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sp>
        <p:nvSpPr>
          <p:cNvPr id="8" name="5-Point Star 7"/>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graphicFrame>
        <p:nvGraphicFramePr>
          <p:cNvPr id="3" name="Table 2"/>
          <p:cNvGraphicFramePr>
            <a:graphicFrameLocks noGrp="1"/>
          </p:cNvGraphicFramePr>
          <p:nvPr>
            <p:extLst/>
          </p:nvPr>
        </p:nvGraphicFramePr>
        <p:xfrm>
          <a:off x="228601" y="1033751"/>
          <a:ext cx="8839199" cy="5149471"/>
        </p:xfrm>
        <a:graphic>
          <a:graphicData uri="http://schemas.openxmlformats.org/drawingml/2006/table">
            <a:tbl>
              <a:tblPr firstRow="1" bandRow="1">
                <a:tableStyleId>{5940675A-B579-460E-94D1-54222C63F5DA}</a:tableStyleId>
              </a:tblPr>
              <a:tblGrid>
                <a:gridCol w="1229801">
                  <a:extLst>
                    <a:ext uri="{9D8B030D-6E8A-4147-A177-3AD203B41FA5}">
                      <a16:colId xmlns:a16="http://schemas.microsoft.com/office/drawing/2014/main" val="20000"/>
                    </a:ext>
                  </a:extLst>
                </a:gridCol>
                <a:gridCol w="1229801">
                  <a:extLst>
                    <a:ext uri="{9D8B030D-6E8A-4147-A177-3AD203B41FA5}">
                      <a16:colId xmlns:a16="http://schemas.microsoft.com/office/drawing/2014/main" val="20001"/>
                    </a:ext>
                  </a:extLst>
                </a:gridCol>
                <a:gridCol w="768626">
                  <a:extLst>
                    <a:ext uri="{9D8B030D-6E8A-4147-A177-3AD203B41FA5}">
                      <a16:colId xmlns:a16="http://schemas.microsoft.com/office/drawing/2014/main" val="20002"/>
                    </a:ext>
                  </a:extLst>
                </a:gridCol>
                <a:gridCol w="1306665">
                  <a:extLst>
                    <a:ext uri="{9D8B030D-6E8A-4147-A177-3AD203B41FA5}">
                      <a16:colId xmlns:a16="http://schemas.microsoft.com/office/drawing/2014/main" val="20003"/>
                    </a:ext>
                  </a:extLst>
                </a:gridCol>
                <a:gridCol w="845487">
                  <a:extLst>
                    <a:ext uri="{9D8B030D-6E8A-4147-A177-3AD203B41FA5}">
                      <a16:colId xmlns:a16="http://schemas.microsoft.com/office/drawing/2014/main" val="20004"/>
                    </a:ext>
                  </a:extLst>
                </a:gridCol>
                <a:gridCol w="1152941">
                  <a:extLst>
                    <a:ext uri="{9D8B030D-6E8A-4147-A177-3AD203B41FA5}">
                      <a16:colId xmlns:a16="http://schemas.microsoft.com/office/drawing/2014/main" val="20005"/>
                    </a:ext>
                  </a:extLst>
                </a:gridCol>
                <a:gridCol w="922347">
                  <a:extLst>
                    <a:ext uri="{9D8B030D-6E8A-4147-A177-3AD203B41FA5}">
                      <a16:colId xmlns:a16="http://schemas.microsoft.com/office/drawing/2014/main" val="20006"/>
                    </a:ext>
                  </a:extLst>
                </a:gridCol>
                <a:gridCol w="1383531">
                  <a:extLst>
                    <a:ext uri="{9D8B030D-6E8A-4147-A177-3AD203B41FA5}">
                      <a16:colId xmlns:a16="http://schemas.microsoft.com/office/drawing/2014/main" val="20007"/>
                    </a:ext>
                  </a:extLst>
                </a:gridCol>
              </a:tblGrid>
              <a:tr h="1968881">
                <a:tc gridSpan="2">
                  <a:txBody>
                    <a:bodyPr/>
                    <a:lstStyle/>
                    <a:p>
                      <a:r>
                        <a:rPr lang="en-US" i="1" u="sng" dirty="0"/>
                        <a:t>Egg Protection (EP)</a:t>
                      </a:r>
                      <a:endParaRPr lang="en-US" dirty="0"/>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charset="0"/>
                          <a:cs typeface="Times New Roman" pitchFamily="18" charset="0"/>
                        </a:rPr>
                        <a:t> Egg is strongest when force is applied along higher vaulted arc</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charset="0"/>
                          <a:cs typeface="Times New Roman" pitchFamily="18" charset="0"/>
                        </a:rPr>
                        <a:t> Test using a statistical approach to determine best overall solution.</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charset="0"/>
                          <a:cs typeface="Times New Roman" pitchFamily="18" charset="0"/>
                        </a:rPr>
                        <a:t>We chose Polystyrene because it is easy to manufacture, and it is light weight. </a:t>
                      </a:r>
                    </a:p>
                    <a:p>
                      <a:endParaRPr lang="en-US" dirty="0"/>
                    </a:p>
                  </a:txBody>
                  <a:tcPr/>
                </a:tc>
                <a:tc hMerge="1">
                  <a:txBody>
                    <a:bodyPr/>
                    <a:lstStyle/>
                    <a:p>
                      <a:endParaRPr lang="en-US"/>
                    </a:p>
                  </a:txBody>
                  <a:tcPr/>
                </a:tc>
                <a:tc gridSpan="2">
                  <a:txBody>
                    <a:bodyPr/>
                    <a:lstStyle/>
                    <a:p>
                      <a:pPr algn="ctr"/>
                      <a:r>
                        <a:rPr lang="en-US" u="sng" dirty="0"/>
                        <a:t>Elastic Support</a:t>
                      </a:r>
                      <a:r>
                        <a:rPr lang="en-US" dirty="0"/>
                        <a:t> </a:t>
                      </a:r>
                    </a:p>
                  </a:txBody>
                  <a:tcPr/>
                </a:tc>
                <a:tc hMerge="1">
                  <a:txBody>
                    <a:bodyPr/>
                    <a:lstStyle/>
                    <a:p>
                      <a:endParaRPr lang="en-US"/>
                    </a:p>
                  </a:txBody>
                  <a:tcPr/>
                </a:tc>
                <a:tc gridSpan="2">
                  <a:txBody>
                    <a:bodyPr/>
                    <a:lstStyle/>
                    <a:p>
                      <a:pPr algn="ctr"/>
                      <a:r>
                        <a:rPr lang="en-US" u="sng" dirty="0"/>
                        <a:t>Oobleck</a:t>
                      </a:r>
                    </a:p>
                  </a:txBody>
                  <a:tcPr/>
                </a:tc>
                <a:tc hMerge="1">
                  <a:txBody>
                    <a:bodyPr/>
                    <a:lstStyle/>
                    <a:p>
                      <a:endParaRPr lang="en-US"/>
                    </a:p>
                  </a:txBody>
                  <a:tcPr/>
                </a:tc>
                <a:tc gridSpan="2">
                  <a:txBody>
                    <a:bodyPr/>
                    <a:lstStyle/>
                    <a:p>
                      <a:pPr algn="ctr"/>
                      <a:r>
                        <a:rPr lang="en-US" u="sng" dirty="0"/>
                        <a:t>Polystyrene</a:t>
                      </a:r>
                    </a:p>
                  </a:txBody>
                  <a:tcP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0"/>
                  </a:ext>
                </a:extLst>
              </a:tr>
              <a:tr h="3138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cs typeface="Times New Roman" pitchFamily="18" charset="0"/>
                        </a:rPr>
                        <a:t>Criteria</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cs typeface="Times New Roman" pitchFamily="18" charset="0"/>
                        </a:rPr>
                        <a:t>Weight</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Rating</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Reason</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Rating</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Reason</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Rating</a:t>
                      </a:r>
                    </a:p>
                  </a:txBody>
                  <a:tcPr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Reason</a:t>
                      </a:r>
                    </a:p>
                  </a:txBody>
                  <a:tcPr anchor="ctr" horzOverflow="overflow">
                    <a:solidFill>
                      <a:schemeClr val="accent2">
                        <a:lumMod val="40000"/>
                        <a:lumOff val="60000"/>
                      </a:schemeClr>
                    </a:solidFill>
                  </a:tcPr>
                </a:tc>
                <a:extLst>
                  <a:ext uri="{0D108BD9-81ED-4DB2-BD59-A6C34878D82A}">
                    <a16:rowId xmlns:a16="http://schemas.microsoft.com/office/drawing/2014/main" val="10001"/>
                  </a:ext>
                </a:extLst>
              </a:tr>
              <a:tr h="599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Integration</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30%</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3</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Suspended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fabric pouch</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2</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Requires water tight container</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4</a:t>
                      </a:r>
                    </a:p>
                  </a:txBody>
                  <a:tcPr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Egg crate foam cut to size</a:t>
                      </a:r>
                    </a:p>
                  </a:txBody>
                  <a:tcPr anchor="ctr" horzOverflow="overflow">
                    <a:solidFill>
                      <a:schemeClr val="accent2">
                        <a:lumMod val="40000"/>
                        <a:lumOff val="60000"/>
                      </a:schemeClr>
                    </a:solidFill>
                  </a:tcPr>
                </a:tc>
                <a:extLst>
                  <a:ext uri="{0D108BD9-81ED-4DB2-BD59-A6C34878D82A}">
                    <a16:rowId xmlns:a16="http://schemas.microsoft.com/office/drawing/2014/main" val="10002"/>
                  </a:ext>
                </a:extLst>
              </a:tr>
              <a:tr h="599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Damping Effect</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50%</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4</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Compresses egg along main arcs</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4</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Highly viscous</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4</a:t>
                      </a:r>
                    </a:p>
                  </a:txBody>
                  <a:tcPr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Spreads force over entire surface</a:t>
                      </a:r>
                    </a:p>
                  </a:txBody>
                  <a:tcPr anchor="ctr" horzOverflow="overflow">
                    <a:solidFill>
                      <a:schemeClr val="accent2">
                        <a:lumMod val="40000"/>
                        <a:lumOff val="60000"/>
                      </a:schemeClr>
                    </a:solidFill>
                  </a:tcPr>
                </a:tc>
                <a:extLst>
                  <a:ext uri="{0D108BD9-81ED-4DB2-BD59-A6C34878D82A}">
                    <a16:rowId xmlns:a16="http://schemas.microsoft.com/office/drawing/2014/main" val="10003"/>
                  </a:ext>
                </a:extLst>
              </a:tr>
              <a:tr h="599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Size/Mass</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20%</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4</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Lightweight fabric and elastic</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2</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charset="0"/>
                          <a:cs typeface="Arial" charset="0"/>
                        </a:rPr>
                        <a:t>Avg</a:t>
                      </a:r>
                      <a:r>
                        <a:rPr kumimoji="0" lang="en-US" sz="1200" b="0" i="0" u="none" strike="noStrike" cap="none" normalizeH="0" baseline="0" dirty="0">
                          <a:ln>
                            <a:noFill/>
                          </a:ln>
                          <a:solidFill>
                            <a:schemeClr val="tx1"/>
                          </a:solidFill>
                          <a:effectLst/>
                          <a:latin typeface="Arial" charset="0"/>
                          <a:cs typeface="Arial" charset="0"/>
                        </a:rPr>
                        <a:t> size,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very heavy</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4</a:t>
                      </a:r>
                    </a:p>
                  </a:txBody>
                  <a:tcPr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Large volume &amp; lightweight</a:t>
                      </a:r>
                    </a:p>
                  </a:txBody>
                  <a:tcPr anchor="ctr" horzOverflow="overflow">
                    <a:solidFill>
                      <a:schemeClr val="accent2">
                        <a:lumMod val="40000"/>
                        <a:lumOff val="60000"/>
                      </a:schemeClr>
                    </a:solidFill>
                  </a:tcPr>
                </a:tc>
                <a:extLst>
                  <a:ext uri="{0D108BD9-81ED-4DB2-BD59-A6C34878D82A}">
                    <a16:rowId xmlns:a16="http://schemas.microsoft.com/office/drawing/2014/main" val="10004"/>
                  </a:ext>
                </a:extLst>
              </a:tr>
              <a:tr h="3101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Total Score</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100%</a:t>
                      </a:r>
                    </a:p>
                  </a:txBody>
                  <a:tcPr anchor="ct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3.7</a:t>
                      </a:r>
                    </a:p>
                  </a:txBody>
                  <a:tcPr anchor="ctr" horzOverflow="overflow"/>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3.6</a:t>
                      </a:r>
                    </a:p>
                  </a:txBody>
                  <a:tcPr anchor="ctr" horzOverflow="overflow"/>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4</a:t>
                      </a:r>
                    </a:p>
                  </a:txBody>
                  <a:tcPr anchor="ctr" horzOverflow="overflow">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5"/>
                  </a:ext>
                </a:extLst>
              </a:tr>
              <a:tr h="2853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Rank</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cs typeface="Times New Roman" pitchFamily="18" charset="0"/>
                      </a:endParaRPr>
                    </a:p>
                  </a:txBody>
                  <a:tcPr anchor="ct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2</a:t>
                      </a:r>
                    </a:p>
                  </a:txBody>
                  <a:tcPr anchor="ctr" horzOverflow="overflow"/>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3</a:t>
                      </a:r>
                    </a:p>
                  </a:txBody>
                  <a:tcPr anchor="ctr" horzOverflow="overflow"/>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1</a:t>
                      </a:r>
                    </a:p>
                  </a:txBody>
                  <a:tcPr anchor="ctr" horzOverflow="overflow">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6"/>
                  </a:ext>
                </a:extLst>
              </a:tr>
              <a:tr h="3101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Decision</a:t>
                      </a: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Times New Roman" pitchFamily="18" charset="0"/>
                      </a:endParaRPr>
                    </a:p>
                  </a:txBody>
                  <a:tcPr anchor="ct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DECLINE</a:t>
                      </a:r>
                    </a:p>
                  </a:txBody>
                  <a:tcPr anchor="ctr" horzOverflow="overflow"/>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DECLINE</a:t>
                      </a:r>
                      <a:endParaRPr kumimoji="0" lang="en-US" sz="1200" b="0" i="0" u="none" strike="noStrike" cap="none" normalizeH="0" baseline="0">
                        <a:ln>
                          <a:noFill/>
                        </a:ln>
                        <a:solidFill>
                          <a:schemeClr val="tx1"/>
                        </a:solidFill>
                        <a:effectLst/>
                        <a:latin typeface="Arial" charset="0"/>
                        <a:cs typeface="Times New Roman" pitchFamily="18" charset="0"/>
                      </a:endParaRPr>
                    </a:p>
                  </a:txBody>
                  <a:tcPr anchor="ctr" horzOverflow="overflow"/>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ACCEPT</a:t>
                      </a:r>
                      <a:endParaRPr kumimoji="0" lang="en-US" sz="1200" b="0" i="0" u="none" strike="noStrike" cap="none" normalizeH="0" baseline="0" dirty="0">
                        <a:ln>
                          <a:noFill/>
                        </a:ln>
                        <a:solidFill>
                          <a:schemeClr val="tx1"/>
                        </a:solidFill>
                        <a:effectLst/>
                        <a:latin typeface="Arial" charset="0"/>
                        <a:cs typeface="Times New Roman" pitchFamily="18" charset="0"/>
                      </a:endParaRPr>
                    </a:p>
                  </a:txBody>
                  <a:tcPr anchor="ctr" horzOverflow="overflow">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2" name="Picture 9"/>
          <p:cNvPicPr>
            <a:picLocks noChangeAspect="1" noChangeArrowheads="1"/>
          </p:cNvPicPr>
          <p:nvPr/>
        </p:nvPicPr>
        <p:blipFill>
          <a:blip r:embed="rId3"/>
          <a:srcRect/>
          <a:stretch>
            <a:fillRect/>
          </a:stretch>
        </p:blipFill>
        <p:spPr bwMode="auto">
          <a:xfrm>
            <a:off x="5181600" y="1460500"/>
            <a:ext cx="1019175" cy="1371600"/>
          </a:xfrm>
          <a:prstGeom prst="rect">
            <a:avLst/>
          </a:prstGeom>
          <a:noFill/>
          <a:ln w="9525">
            <a:noFill/>
            <a:miter lim="800000"/>
            <a:headEnd/>
            <a:tailEnd/>
          </a:ln>
        </p:spPr>
      </p:pic>
      <p:pic>
        <p:nvPicPr>
          <p:cNvPr id="13" name="Picture 10"/>
          <p:cNvPicPr>
            <a:picLocks noChangeAspect="1" noChangeArrowheads="1"/>
          </p:cNvPicPr>
          <p:nvPr/>
        </p:nvPicPr>
        <p:blipFill>
          <a:blip r:embed="rId4"/>
          <a:srcRect/>
          <a:stretch>
            <a:fillRect/>
          </a:stretch>
        </p:blipFill>
        <p:spPr bwMode="auto">
          <a:xfrm>
            <a:off x="3224212" y="1463675"/>
            <a:ext cx="838200" cy="1384300"/>
          </a:xfrm>
          <a:prstGeom prst="rect">
            <a:avLst/>
          </a:prstGeom>
          <a:noFill/>
          <a:ln w="9525">
            <a:noFill/>
            <a:miter lim="800000"/>
            <a:headEnd/>
            <a:tailEnd/>
          </a:ln>
        </p:spPr>
      </p:pic>
      <p:pic>
        <p:nvPicPr>
          <p:cNvPr id="14" name="Picture 3"/>
          <p:cNvPicPr>
            <a:picLocks noChangeAspect="1" noChangeArrowheads="1"/>
          </p:cNvPicPr>
          <p:nvPr/>
        </p:nvPicPr>
        <p:blipFill>
          <a:blip r:embed="rId5"/>
          <a:srcRect/>
          <a:stretch>
            <a:fillRect/>
          </a:stretch>
        </p:blipFill>
        <p:spPr bwMode="auto">
          <a:xfrm>
            <a:off x="7467600" y="1460500"/>
            <a:ext cx="709612" cy="1371600"/>
          </a:xfrm>
          <a:prstGeom prst="rect">
            <a:avLst/>
          </a:prstGeom>
          <a:noFill/>
          <a:ln w="9525">
            <a:noFill/>
            <a:miter lim="800000"/>
            <a:headEnd/>
            <a:tailEnd/>
          </a:ln>
        </p:spPr>
      </p:pic>
    </p:spTree>
    <p:extLst>
      <p:ext uri="{BB962C8B-B14F-4D97-AF65-F5344CB8AC3E}">
        <p14:creationId xmlns:p14="http://schemas.microsoft.com/office/powerpoint/2010/main" val="1755221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379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0C15273-08FD-498C-8D9D-CA99F7838483}" type="slidenum">
              <a:rPr lang="en-US"/>
              <a:pPr eaLnBrk="1" hangingPunct="1"/>
              <a:t>48</a:t>
            </a:fld>
            <a:endParaRPr lang="en-US" dirty="0"/>
          </a:p>
        </p:txBody>
      </p:sp>
      <p:sp>
        <p:nvSpPr>
          <p:cNvPr id="33796" name="Rectangle 2"/>
          <p:cNvSpPr>
            <a:spLocks noGrp="1" noChangeArrowheads="1"/>
          </p:cNvSpPr>
          <p:nvPr>
            <p:ph type="title"/>
          </p:nvPr>
        </p:nvSpPr>
        <p:spPr>
          <a:xfrm>
            <a:off x="1866900" y="76200"/>
            <a:ext cx="5943600" cy="838200"/>
          </a:xfrm>
        </p:spPr>
        <p:txBody>
          <a:bodyPr/>
          <a:lstStyle/>
          <a:p>
            <a:pPr eaLnBrk="1" hangingPunct="1"/>
            <a:r>
              <a:rPr lang="en-US" dirty="0"/>
              <a:t>Mechanical Layout of Components Container: Trade &amp; Selection</a:t>
            </a:r>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pic>
        <p:nvPicPr>
          <p:cNvPr id="9"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graphicFrame>
        <p:nvGraphicFramePr>
          <p:cNvPr id="3" name="Table 2"/>
          <p:cNvGraphicFramePr>
            <a:graphicFrameLocks noGrp="1"/>
          </p:cNvGraphicFramePr>
          <p:nvPr>
            <p:extLst/>
          </p:nvPr>
        </p:nvGraphicFramePr>
        <p:xfrm>
          <a:off x="228600" y="1066800"/>
          <a:ext cx="8686800" cy="5242560"/>
        </p:xfrm>
        <a:graphic>
          <a:graphicData uri="http://schemas.openxmlformats.org/drawingml/2006/table">
            <a:tbl>
              <a:tblPr/>
              <a:tblGrid>
                <a:gridCol w="2214563">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833437">
                  <a:extLst>
                    <a:ext uri="{9D8B030D-6E8A-4147-A177-3AD203B41FA5}">
                      <a16:colId xmlns:a16="http://schemas.microsoft.com/office/drawing/2014/main" val="20002"/>
                    </a:ext>
                  </a:extLst>
                </a:gridCol>
                <a:gridCol w="1516063">
                  <a:extLst>
                    <a:ext uri="{9D8B030D-6E8A-4147-A177-3AD203B41FA5}">
                      <a16:colId xmlns:a16="http://schemas.microsoft.com/office/drawing/2014/main" val="20003"/>
                    </a:ext>
                  </a:extLst>
                </a:gridCol>
                <a:gridCol w="806450">
                  <a:extLst>
                    <a:ext uri="{9D8B030D-6E8A-4147-A177-3AD203B41FA5}">
                      <a16:colId xmlns:a16="http://schemas.microsoft.com/office/drawing/2014/main" val="20004"/>
                    </a:ext>
                  </a:extLst>
                </a:gridCol>
                <a:gridCol w="1906587">
                  <a:extLst>
                    <a:ext uri="{9D8B030D-6E8A-4147-A177-3AD203B41FA5}">
                      <a16:colId xmlns:a16="http://schemas.microsoft.com/office/drawing/2014/main" val="20005"/>
                    </a:ext>
                  </a:extLst>
                </a:gridCol>
              </a:tblGrid>
              <a:tr h="300038">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cs typeface="Times New Roman" pitchFamily="18" charset="0"/>
                        </a:rPr>
                        <a:t>Reentry Container Chassis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Times New Roman" pitchFamily="18" charset="0"/>
                        </a:rPr>
                        <a:t>Column &amp; Plate Frame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Times New Roman" pitchFamily="18" charset="0"/>
                        </a:rPr>
                        <a:t>Kevlar, Fiberglas &amp; Epoxy Structural Shell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rowSpan="2" hMerge="1">
                  <a:txBody>
                    <a:bodyPr/>
                    <a:lstStyle/>
                    <a:p>
                      <a:endParaRPr lang="en-US"/>
                    </a:p>
                  </a:txBody>
                  <a:tcPr/>
                </a:tc>
                <a:extLst>
                  <a:ext uri="{0D108BD9-81ED-4DB2-BD59-A6C34878D82A}">
                    <a16:rowId xmlns:a16="http://schemas.microsoft.com/office/drawing/2014/main" val="10000"/>
                  </a:ext>
                </a:extLst>
              </a:tr>
              <a:tr h="1439863">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-We chose this because: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cs typeface="Times New Roman" pitchFamily="18" charset="0"/>
                      </a:endParaRPr>
                    </a:p>
                    <a:p>
                      <a:pPr marL="57150" marR="0" lvl="0" indent="-5715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Arial" charset="0"/>
                          <a:cs typeface="Times New Roman" pitchFamily="18" charset="0"/>
                        </a:rPr>
                        <a:t>Primary structural support for </a:t>
                      </a:r>
                      <a:r>
                        <a:rPr kumimoji="0" lang="en-US" sz="1400" b="0" i="0" u="none" strike="noStrike" cap="none" normalizeH="0" baseline="0" dirty="0" err="1">
                          <a:ln>
                            <a:noFill/>
                          </a:ln>
                          <a:solidFill>
                            <a:schemeClr val="tx1"/>
                          </a:solidFill>
                          <a:effectLst/>
                          <a:latin typeface="Arial" charset="0"/>
                          <a:cs typeface="Times New Roman" pitchFamily="18" charset="0"/>
                        </a:rPr>
                        <a:t>CanSat</a:t>
                      </a:r>
                      <a:endParaRPr kumimoji="0" lang="en-US" sz="1400" b="0" i="0"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cs typeface="Times New Roman" pitchFamily="18" charset="0"/>
                      </a:endParaRPr>
                    </a:p>
                    <a:p>
                      <a:pPr marL="57150" marR="0" lvl="0" indent="-5715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Arial" charset="0"/>
                          <a:cs typeface="Times New Roman" pitchFamily="18" charset="0"/>
                        </a:rPr>
                        <a:t> Design requirements: impact resistant, workable,  lightweight, full enclosure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258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Criteria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2"/>
                  </a:ext>
                </a:extLst>
              </a:tr>
              <a:tr h="554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Workability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Columns  and plastic shell are easily made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OK for simple shapes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r h="3921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Impact Resistance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Columns deform, plastic is brittle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Kevlar and Fiberglas is impact resistant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4"/>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Size/Mass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Lightweight, multiple plates are heavy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Kevlar and Fiberglas is dense and has minimum thickness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5"/>
                  </a:ext>
                </a:extLst>
              </a:tr>
              <a:tr h="231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Total Score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6"/>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Rank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7"/>
                  </a:ext>
                </a:extLst>
              </a:tr>
              <a:tr h="180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Decision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Decline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Accept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8"/>
                  </a:ext>
                </a:extLst>
              </a:tr>
            </a:tbl>
          </a:graphicData>
        </a:graphic>
      </p:graphicFrame>
      <p:pic>
        <p:nvPicPr>
          <p:cNvPr id="12" name="Picture 4"/>
          <p:cNvPicPr>
            <a:picLocks noChangeAspect="1" noChangeArrowheads="1"/>
          </p:cNvPicPr>
          <p:nvPr/>
        </p:nvPicPr>
        <p:blipFill>
          <a:blip r:embed="rId3"/>
          <a:srcRect/>
          <a:stretch>
            <a:fillRect/>
          </a:stretch>
        </p:blipFill>
        <p:spPr bwMode="auto">
          <a:xfrm>
            <a:off x="4495800" y="1905000"/>
            <a:ext cx="1152525" cy="1295400"/>
          </a:xfrm>
          <a:prstGeom prst="rect">
            <a:avLst/>
          </a:prstGeom>
          <a:noFill/>
          <a:ln w="9525">
            <a:noFill/>
            <a:miter lim="800000"/>
            <a:headEnd/>
            <a:tailEnd/>
          </a:ln>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1857316"/>
            <a:ext cx="762000" cy="1390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034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379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0C15273-08FD-498C-8D9D-CA99F7838483}" type="slidenum">
              <a:rPr lang="en-US"/>
              <a:pPr eaLnBrk="1" hangingPunct="1"/>
              <a:t>49</a:t>
            </a:fld>
            <a:endParaRPr lang="en-US" dirty="0"/>
          </a:p>
        </p:txBody>
      </p:sp>
      <p:sp>
        <p:nvSpPr>
          <p:cNvPr id="33796" name="Rectangle 2"/>
          <p:cNvSpPr>
            <a:spLocks noGrp="1" noChangeArrowheads="1"/>
          </p:cNvSpPr>
          <p:nvPr>
            <p:ph type="title"/>
          </p:nvPr>
        </p:nvSpPr>
        <p:spPr>
          <a:xfrm>
            <a:off x="1866900" y="76200"/>
            <a:ext cx="5943600" cy="838200"/>
          </a:xfrm>
        </p:spPr>
        <p:txBody>
          <a:bodyPr/>
          <a:lstStyle/>
          <a:p>
            <a:pPr eaLnBrk="1" hangingPunct="1"/>
            <a:br>
              <a:rPr lang="en-US" dirty="0">
                <a:latin typeface="Times New Roman" pitchFamily="18" charset="0"/>
              </a:rPr>
            </a:br>
            <a:r>
              <a:rPr lang="en-US" dirty="0">
                <a:latin typeface="Times New Roman" pitchFamily="18" charset="0"/>
              </a:rPr>
              <a:t>Re-Entry Container Shell</a:t>
            </a:r>
            <a:br>
              <a:rPr lang="en-US" dirty="0">
                <a:latin typeface="Times New Roman" pitchFamily="18" charset="0"/>
              </a:rPr>
            </a:br>
            <a:endParaRPr lang="en-US" dirty="0"/>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pic>
        <p:nvPicPr>
          <p:cNvPr id="9"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229" y="1616266"/>
            <a:ext cx="2327558" cy="3640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1645835"/>
            <a:ext cx="205740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25679" y="5590401"/>
            <a:ext cx="3124200" cy="646331"/>
          </a:xfrm>
          <a:prstGeom prst="rect">
            <a:avLst/>
          </a:prstGeom>
          <a:noFill/>
        </p:spPr>
        <p:txBody>
          <a:bodyPr wrap="square" rtlCol="0">
            <a:spAutoFit/>
          </a:bodyPr>
          <a:lstStyle/>
          <a:p>
            <a:pPr algn="ctr"/>
            <a:r>
              <a:rPr lang="en-US" dirty="0"/>
              <a:t>Full View of Container (without paint) </a:t>
            </a:r>
          </a:p>
        </p:txBody>
      </p:sp>
      <p:sp>
        <p:nvSpPr>
          <p:cNvPr id="4" name="TextBox 3"/>
          <p:cNvSpPr txBox="1"/>
          <p:nvPr/>
        </p:nvSpPr>
        <p:spPr>
          <a:xfrm>
            <a:off x="5353050" y="5560611"/>
            <a:ext cx="2209800" cy="646331"/>
          </a:xfrm>
          <a:prstGeom prst="rect">
            <a:avLst/>
          </a:prstGeom>
          <a:noFill/>
        </p:spPr>
        <p:txBody>
          <a:bodyPr wrap="square" rtlCol="0">
            <a:spAutoFit/>
          </a:bodyPr>
          <a:lstStyle/>
          <a:p>
            <a:pPr algn="ctr"/>
            <a:r>
              <a:rPr lang="en-US" dirty="0"/>
              <a:t>Section View (without paint) </a:t>
            </a:r>
          </a:p>
        </p:txBody>
      </p:sp>
    </p:spTree>
    <p:extLst>
      <p:ext uri="{BB962C8B-B14F-4D97-AF65-F5344CB8AC3E}">
        <p14:creationId xmlns:p14="http://schemas.microsoft.com/office/powerpoint/2010/main" val="95930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pPr algn="ctr" eaLnBrk="1" hangingPunct="1"/>
            <a:r>
              <a:rPr lang="en-US" dirty="0"/>
              <a:t>Acronyms</a:t>
            </a:r>
          </a:p>
        </p:txBody>
      </p:sp>
      <p:sp>
        <p:nvSpPr>
          <p:cNvPr id="11" name="Content Placeholder 10"/>
          <p:cNvSpPr>
            <a:spLocks noGrp="1"/>
          </p:cNvSpPr>
          <p:nvPr>
            <p:ph sz="half" idx="1"/>
          </p:nvPr>
        </p:nvSpPr>
        <p:spPr/>
        <p:txBody>
          <a:bodyPr/>
          <a:lstStyle/>
          <a:p>
            <a:pPr lvl="0" eaLnBrk="1" hangingPunct="1"/>
            <a:r>
              <a:rPr lang="en-US" sz="1800" kern="1200" dirty="0">
                <a:solidFill>
                  <a:srgbClr val="000000"/>
                </a:solidFill>
                <a:latin typeface="Times New Roman" pitchFamily="18" charset="0"/>
                <a:cs typeface="Times New Roman" pitchFamily="18" charset="0"/>
              </a:rPr>
              <a:t>A</a:t>
            </a:r>
            <a:r>
              <a:rPr lang="en-US" sz="1800" b="0" kern="1200" dirty="0">
                <a:solidFill>
                  <a:srgbClr val="000000"/>
                </a:solidFill>
                <a:latin typeface="Times New Roman" pitchFamily="18" charset="0"/>
                <a:cs typeface="Times New Roman" pitchFamily="18" charset="0"/>
              </a:rPr>
              <a:t>– Analysis</a:t>
            </a:r>
          </a:p>
          <a:p>
            <a:pPr lvl="0" eaLnBrk="1" hangingPunct="1"/>
            <a:r>
              <a:rPr lang="en-US" sz="1800" kern="1200" dirty="0">
                <a:solidFill>
                  <a:srgbClr val="000000"/>
                </a:solidFill>
                <a:latin typeface="Times New Roman" pitchFamily="18" charset="0"/>
                <a:cs typeface="Times New Roman" pitchFamily="18" charset="0"/>
              </a:rPr>
              <a:t>CDR </a:t>
            </a:r>
            <a:r>
              <a:rPr lang="en-US" sz="1800" b="0" kern="1200" dirty="0">
                <a:solidFill>
                  <a:srgbClr val="000000"/>
                </a:solidFill>
                <a:latin typeface="Times New Roman" pitchFamily="18" charset="0"/>
                <a:cs typeface="Times New Roman" pitchFamily="18" charset="0"/>
              </a:rPr>
              <a:t>– Critical Design Review</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CONOP </a:t>
            </a:r>
            <a:r>
              <a:rPr lang="en-US" sz="1800" b="0" kern="1200" dirty="0">
                <a:solidFill>
                  <a:srgbClr val="000000"/>
                </a:solidFill>
                <a:latin typeface="Times New Roman" pitchFamily="18" charset="0"/>
                <a:cs typeface="Times New Roman" pitchFamily="18" charset="0"/>
              </a:rPr>
              <a:t>– Concept of Operations </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D</a:t>
            </a:r>
            <a:r>
              <a:rPr lang="en-US" sz="1800" b="0" kern="1200" dirty="0">
                <a:solidFill>
                  <a:srgbClr val="000000"/>
                </a:solidFill>
                <a:latin typeface="Times New Roman" pitchFamily="18" charset="0"/>
                <a:cs typeface="Times New Roman" pitchFamily="18" charset="0"/>
              </a:rPr>
              <a:t> – Demonstration</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DCS</a:t>
            </a:r>
            <a:r>
              <a:rPr lang="en-US" sz="1800" b="0" kern="1200" dirty="0">
                <a:solidFill>
                  <a:srgbClr val="000000"/>
                </a:solidFill>
                <a:latin typeface="Times New Roman" pitchFamily="18" charset="0"/>
                <a:cs typeface="Times New Roman" pitchFamily="18" charset="0"/>
              </a:rPr>
              <a:t> – Descent Control System</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FSW</a:t>
            </a:r>
            <a:r>
              <a:rPr lang="en-US" sz="1800" b="0" kern="1200" dirty="0">
                <a:solidFill>
                  <a:srgbClr val="000000"/>
                </a:solidFill>
                <a:latin typeface="Times New Roman" pitchFamily="18" charset="0"/>
                <a:cs typeface="Times New Roman" pitchFamily="18" charset="0"/>
              </a:rPr>
              <a:t> – Flight Software</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GCS</a:t>
            </a:r>
            <a:r>
              <a:rPr lang="en-US" sz="1800" b="0" kern="1200" dirty="0">
                <a:solidFill>
                  <a:srgbClr val="000000"/>
                </a:solidFill>
                <a:latin typeface="Times New Roman" pitchFamily="18" charset="0"/>
                <a:cs typeface="Times New Roman" pitchFamily="18" charset="0"/>
              </a:rPr>
              <a:t> – Ground Control Station</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HW </a:t>
            </a:r>
            <a:r>
              <a:rPr lang="en-US" sz="1800" b="0" kern="1200" dirty="0">
                <a:solidFill>
                  <a:srgbClr val="000000"/>
                </a:solidFill>
                <a:latin typeface="Times New Roman" pitchFamily="18" charset="0"/>
                <a:cs typeface="Times New Roman" pitchFamily="18" charset="0"/>
              </a:rPr>
              <a:t>– Hardware</a:t>
            </a:r>
            <a:endParaRPr lang="en-US" sz="1800" kern="1200" dirty="0">
              <a:solidFill>
                <a:srgbClr val="000000"/>
              </a:solidFill>
              <a:latin typeface="Times New Roman" pitchFamily="18" charset="0"/>
              <a:cs typeface="Times New Roman" pitchFamily="18" charset="0"/>
            </a:endParaRP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HWR</a:t>
            </a:r>
            <a:r>
              <a:rPr lang="en-US" sz="1800" b="0" kern="1200" dirty="0">
                <a:solidFill>
                  <a:srgbClr val="000000"/>
                </a:solidFill>
                <a:latin typeface="Times New Roman" pitchFamily="18" charset="0"/>
                <a:cs typeface="Times New Roman" pitchFamily="18" charset="0"/>
              </a:rPr>
              <a:t> – Hardware Review</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I</a:t>
            </a:r>
            <a:r>
              <a:rPr lang="en-US" sz="1800" b="0" kern="1200" dirty="0">
                <a:solidFill>
                  <a:srgbClr val="000000"/>
                </a:solidFill>
                <a:latin typeface="Times New Roman" pitchFamily="18" charset="0"/>
                <a:cs typeface="Times New Roman" pitchFamily="18" charset="0"/>
              </a:rPr>
              <a:t> – Inspection</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LCO</a:t>
            </a:r>
            <a:r>
              <a:rPr lang="en-US" sz="1800" b="0" kern="1200" dirty="0">
                <a:solidFill>
                  <a:srgbClr val="000000"/>
                </a:solidFill>
                <a:latin typeface="Times New Roman" pitchFamily="18" charset="0"/>
                <a:cs typeface="Times New Roman" pitchFamily="18" charset="0"/>
              </a:rPr>
              <a:t> – Launch Control Officer</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PDR </a:t>
            </a:r>
            <a:r>
              <a:rPr lang="en-US" sz="1800" b="0" kern="1200" dirty="0">
                <a:solidFill>
                  <a:srgbClr val="000000"/>
                </a:solidFill>
                <a:latin typeface="Times New Roman" pitchFamily="18" charset="0"/>
                <a:cs typeface="Times New Roman" pitchFamily="18" charset="0"/>
              </a:rPr>
              <a:t>– Preliminary Design Review</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PFB</a:t>
            </a:r>
            <a:r>
              <a:rPr lang="en-US" sz="1800" b="0" kern="1200" dirty="0">
                <a:solidFill>
                  <a:srgbClr val="000000"/>
                </a:solidFill>
                <a:latin typeface="Times New Roman" pitchFamily="18" charset="0"/>
                <a:cs typeface="Times New Roman" pitchFamily="18" charset="0"/>
              </a:rPr>
              <a:t> –</a:t>
            </a:r>
            <a:r>
              <a:rPr lang="en-US" sz="1800" kern="1200" dirty="0">
                <a:solidFill>
                  <a:srgbClr val="000000"/>
                </a:solidFill>
                <a:latin typeface="Times New Roman" pitchFamily="18" charset="0"/>
                <a:cs typeface="Times New Roman" pitchFamily="18" charset="0"/>
              </a:rPr>
              <a:t> </a:t>
            </a:r>
            <a:r>
              <a:rPr lang="en-US" sz="1800" b="0" kern="1200" dirty="0">
                <a:solidFill>
                  <a:srgbClr val="000000"/>
                </a:solidFill>
                <a:latin typeface="Times New Roman" pitchFamily="18" charset="0"/>
                <a:cs typeface="Times New Roman" pitchFamily="18" charset="0"/>
              </a:rPr>
              <a:t>Pre Flight Briefing</a:t>
            </a:r>
            <a:endParaRPr lang="en-US" sz="1800" kern="1200" dirty="0">
              <a:solidFill>
                <a:srgbClr val="000000"/>
              </a:solidFill>
              <a:latin typeface="Times New Roman" pitchFamily="18" charset="0"/>
              <a:cs typeface="Times New Roman" pitchFamily="18" charset="0"/>
            </a:endParaRP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PFR</a:t>
            </a:r>
            <a:r>
              <a:rPr lang="en-US" sz="1800" b="0" kern="1200" dirty="0">
                <a:solidFill>
                  <a:srgbClr val="000000"/>
                </a:solidFill>
                <a:latin typeface="Times New Roman" pitchFamily="18" charset="0"/>
                <a:cs typeface="Times New Roman" pitchFamily="18" charset="0"/>
              </a:rPr>
              <a:t> –</a:t>
            </a:r>
            <a:r>
              <a:rPr lang="en-US" sz="1800" kern="1200" dirty="0">
                <a:solidFill>
                  <a:srgbClr val="000000"/>
                </a:solidFill>
                <a:latin typeface="Times New Roman" pitchFamily="18" charset="0"/>
                <a:cs typeface="Times New Roman" pitchFamily="18" charset="0"/>
              </a:rPr>
              <a:t> </a:t>
            </a:r>
            <a:r>
              <a:rPr lang="en-US" sz="1800" b="0" kern="1200" dirty="0">
                <a:solidFill>
                  <a:srgbClr val="000000"/>
                </a:solidFill>
                <a:latin typeface="Times New Roman" pitchFamily="18" charset="0"/>
                <a:cs typeface="Times New Roman" pitchFamily="18" charset="0"/>
              </a:rPr>
              <a:t>Post Flight Review</a:t>
            </a:r>
            <a:endParaRPr lang="en-US" sz="1800" kern="1200" dirty="0">
              <a:solidFill>
                <a:srgbClr val="000000"/>
              </a:solidFill>
              <a:latin typeface="Times New Roman" pitchFamily="18" charset="0"/>
              <a:cs typeface="Times New Roman" pitchFamily="18" charset="0"/>
            </a:endParaRP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RSO</a:t>
            </a:r>
            <a:r>
              <a:rPr lang="en-US" sz="1800" b="0" kern="1200" dirty="0">
                <a:solidFill>
                  <a:srgbClr val="000000"/>
                </a:solidFill>
                <a:latin typeface="Times New Roman" pitchFamily="18" charset="0"/>
                <a:cs typeface="Times New Roman" pitchFamily="18" charset="0"/>
              </a:rPr>
              <a:t> –</a:t>
            </a:r>
            <a:r>
              <a:rPr lang="en-US" sz="1800" kern="1200" dirty="0">
                <a:solidFill>
                  <a:srgbClr val="000000"/>
                </a:solidFill>
                <a:latin typeface="Times New Roman" pitchFamily="18" charset="0"/>
                <a:cs typeface="Times New Roman" pitchFamily="18" charset="0"/>
              </a:rPr>
              <a:t>  </a:t>
            </a:r>
            <a:r>
              <a:rPr lang="en-US" sz="1800" b="0" kern="1200" dirty="0">
                <a:solidFill>
                  <a:srgbClr val="000000"/>
                </a:solidFill>
                <a:latin typeface="Times New Roman" pitchFamily="18" charset="0"/>
                <a:cs typeface="Times New Roman" pitchFamily="18" charset="0"/>
              </a:rPr>
              <a:t>Range Safety Officer</a:t>
            </a:r>
            <a:endParaRPr lang="en-US" sz="1800" kern="1200" dirty="0">
              <a:solidFill>
                <a:srgbClr val="000000"/>
              </a:solidFill>
              <a:latin typeface="Times New Roman" pitchFamily="18" charset="0"/>
              <a:cs typeface="Times New Roman" pitchFamily="18" charset="0"/>
            </a:endParaRPr>
          </a:p>
          <a:p>
            <a:pPr lvl="0" eaLnBrk="1" hangingPunct="1">
              <a:buNone/>
            </a:pPr>
            <a:endParaRPr lang="en-US" sz="1800" kern="1200" dirty="0">
              <a:solidFill>
                <a:srgbClr val="000000"/>
              </a:solidFill>
              <a:latin typeface="Times New Roman" pitchFamily="18" charset="0"/>
              <a:cs typeface="Times New Roman" pitchFamily="18" charset="0"/>
            </a:endParaRPr>
          </a:p>
          <a:p>
            <a:endParaRPr lang="en-US" dirty="0"/>
          </a:p>
        </p:txBody>
      </p:sp>
      <p:sp>
        <p:nvSpPr>
          <p:cNvPr id="12" name="Content Placeholder 11"/>
          <p:cNvSpPr>
            <a:spLocks noGrp="1"/>
          </p:cNvSpPr>
          <p:nvPr>
            <p:ph sz="half" idx="2"/>
          </p:nvPr>
        </p:nvSpPr>
        <p:spPr/>
        <p:txBody>
          <a:bodyPr/>
          <a:lstStyle/>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SOE</a:t>
            </a:r>
            <a:r>
              <a:rPr lang="en-US" sz="1800" b="0" kern="1200" dirty="0">
                <a:solidFill>
                  <a:srgbClr val="000000"/>
                </a:solidFill>
                <a:latin typeface="Times New Roman" pitchFamily="18" charset="0"/>
                <a:cs typeface="Times New Roman" pitchFamily="18" charset="0"/>
              </a:rPr>
              <a:t> – Sequence of Events</a:t>
            </a:r>
            <a:endParaRPr lang="en-US" sz="1800" kern="1200" dirty="0">
              <a:solidFill>
                <a:srgbClr val="000000"/>
              </a:solidFill>
              <a:latin typeface="Times New Roman" pitchFamily="18" charset="0"/>
              <a:cs typeface="Times New Roman" pitchFamily="18" charset="0"/>
            </a:endParaRP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T</a:t>
            </a:r>
            <a:r>
              <a:rPr lang="en-US" sz="1800" b="0" kern="1200" dirty="0">
                <a:solidFill>
                  <a:srgbClr val="000000"/>
                </a:solidFill>
                <a:latin typeface="Times New Roman" pitchFamily="18" charset="0"/>
                <a:cs typeface="Times New Roman" pitchFamily="18" charset="0"/>
              </a:rPr>
              <a:t> –</a:t>
            </a:r>
            <a:r>
              <a:rPr lang="en-US" sz="1800" kern="1200" dirty="0">
                <a:solidFill>
                  <a:srgbClr val="000000"/>
                </a:solidFill>
                <a:latin typeface="Times New Roman" pitchFamily="18" charset="0"/>
                <a:cs typeface="Times New Roman" pitchFamily="18" charset="0"/>
              </a:rPr>
              <a:t> </a:t>
            </a:r>
            <a:r>
              <a:rPr lang="en-US" sz="1800" b="0" kern="1200" dirty="0">
                <a:solidFill>
                  <a:srgbClr val="000000"/>
                </a:solidFill>
                <a:latin typeface="Times New Roman" pitchFamily="18" charset="0"/>
                <a:cs typeface="Times New Roman" pitchFamily="18" charset="0"/>
              </a:rPr>
              <a:t>Test</a:t>
            </a: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TBD </a:t>
            </a:r>
            <a:r>
              <a:rPr lang="en-US" sz="1800" b="0" kern="1200" dirty="0">
                <a:solidFill>
                  <a:srgbClr val="000000"/>
                </a:solidFill>
                <a:latin typeface="Times New Roman" pitchFamily="18" charset="0"/>
                <a:cs typeface="Times New Roman" pitchFamily="18" charset="0"/>
              </a:rPr>
              <a:t>– To Be Determined</a:t>
            </a:r>
            <a:endParaRPr lang="en-US" sz="1800" kern="1200" dirty="0">
              <a:solidFill>
                <a:srgbClr val="000000"/>
              </a:solidFill>
              <a:latin typeface="Times New Roman" pitchFamily="18" charset="0"/>
              <a:cs typeface="Times New Roman" pitchFamily="18" charset="0"/>
            </a:endParaRP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TBR </a:t>
            </a:r>
            <a:r>
              <a:rPr lang="en-US" sz="1800" b="0" kern="1200" dirty="0">
                <a:solidFill>
                  <a:srgbClr val="000000"/>
                </a:solidFill>
                <a:latin typeface="Times New Roman" pitchFamily="18" charset="0"/>
                <a:cs typeface="Times New Roman" pitchFamily="18" charset="0"/>
              </a:rPr>
              <a:t>– To Be Resolved</a:t>
            </a:r>
            <a:endParaRPr lang="en-US" sz="1800" kern="1200" dirty="0">
              <a:solidFill>
                <a:srgbClr val="000000"/>
              </a:solidFill>
              <a:latin typeface="Times New Roman" pitchFamily="18" charset="0"/>
              <a:cs typeface="Times New Roman" pitchFamily="18" charset="0"/>
            </a:endParaRPr>
          </a:p>
          <a:p>
            <a:pPr marL="285750" lvl="0" indent="-285750" eaLnBrk="1" hangingPunct="1">
              <a:buFont typeface="Arial" panose="020B0604020202020204" pitchFamily="34" charset="0"/>
              <a:buChar char="•"/>
            </a:pPr>
            <a:r>
              <a:rPr lang="en-US" sz="1800" kern="1200" dirty="0">
                <a:solidFill>
                  <a:srgbClr val="000000"/>
                </a:solidFill>
                <a:latin typeface="Times New Roman" pitchFamily="18" charset="0"/>
                <a:cs typeface="Times New Roman" pitchFamily="18" charset="0"/>
              </a:rPr>
              <a:t>VM </a:t>
            </a:r>
            <a:r>
              <a:rPr lang="en-US" sz="1800" b="0" kern="1200" dirty="0">
                <a:solidFill>
                  <a:srgbClr val="000000"/>
                </a:solidFill>
                <a:latin typeface="Times New Roman" pitchFamily="18" charset="0"/>
                <a:cs typeface="Times New Roman" pitchFamily="18" charset="0"/>
              </a:rPr>
              <a:t>– Verification method</a:t>
            </a:r>
            <a:endParaRPr lang="en-US" sz="1800" kern="1200" dirty="0">
              <a:solidFill>
                <a:srgbClr val="000000"/>
              </a:solidFill>
              <a:latin typeface="Times New Roman" pitchFamily="18" charset="0"/>
              <a:cs typeface="Times New Roman" pitchFamily="18" charset="0"/>
            </a:endParaRPr>
          </a:p>
          <a:p>
            <a:endParaRPr lang="en-US" dirty="0"/>
          </a:p>
        </p:txBody>
      </p:sp>
      <p:sp>
        <p:nvSpPr>
          <p:cNvPr id="6146"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147"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E7FFB2A-F663-429A-B236-40EA5E47480B}" type="slidenum">
              <a:rPr lang="en-US"/>
              <a:pPr eaLnBrk="1" hangingPunct="1"/>
              <a:t>5</a:t>
            </a:fld>
            <a:endParaRPr lang="en-US" dirty="0"/>
          </a:p>
        </p:txBody>
      </p:sp>
      <p:sp>
        <p:nvSpPr>
          <p:cNvPr id="6150"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379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0C15273-08FD-498C-8D9D-CA99F7838483}" type="slidenum">
              <a:rPr lang="en-US"/>
              <a:pPr eaLnBrk="1" hangingPunct="1"/>
              <a:t>50</a:t>
            </a:fld>
            <a:endParaRPr lang="en-US" dirty="0"/>
          </a:p>
        </p:txBody>
      </p:sp>
      <p:sp>
        <p:nvSpPr>
          <p:cNvPr id="33796" name="Rectangle 2"/>
          <p:cNvSpPr>
            <a:spLocks noGrp="1" noChangeArrowheads="1"/>
          </p:cNvSpPr>
          <p:nvPr>
            <p:ph type="title"/>
          </p:nvPr>
        </p:nvSpPr>
        <p:spPr>
          <a:xfrm>
            <a:off x="1866900" y="76200"/>
            <a:ext cx="5943600" cy="838200"/>
          </a:xfrm>
        </p:spPr>
        <p:txBody>
          <a:bodyPr/>
          <a:lstStyle/>
          <a:p>
            <a:pPr eaLnBrk="1" hangingPunct="1"/>
            <a:r>
              <a:rPr lang="en-US" dirty="0"/>
              <a:t>Mechanical Layout of Components Science Vehicle: Trade &amp; Selection</a:t>
            </a:r>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pic>
        <p:nvPicPr>
          <p:cNvPr id="9"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graphicFrame>
        <p:nvGraphicFramePr>
          <p:cNvPr id="4" name="Table 3"/>
          <p:cNvGraphicFramePr>
            <a:graphicFrameLocks noGrp="1"/>
          </p:cNvGraphicFramePr>
          <p:nvPr>
            <p:extLst/>
          </p:nvPr>
        </p:nvGraphicFramePr>
        <p:xfrm>
          <a:off x="228600" y="1066800"/>
          <a:ext cx="8763000" cy="5430659"/>
        </p:xfrm>
        <a:graphic>
          <a:graphicData uri="http://schemas.openxmlformats.org/drawingml/2006/table">
            <a:tbl>
              <a:tblPr/>
              <a:tblGrid>
                <a:gridCol w="2304642">
                  <a:extLst>
                    <a:ext uri="{9D8B030D-6E8A-4147-A177-3AD203B41FA5}">
                      <a16:colId xmlns:a16="http://schemas.microsoft.com/office/drawing/2014/main" val="20000"/>
                    </a:ext>
                  </a:extLst>
                </a:gridCol>
                <a:gridCol w="1465525">
                  <a:extLst>
                    <a:ext uri="{9D8B030D-6E8A-4147-A177-3AD203B41FA5}">
                      <a16:colId xmlns:a16="http://schemas.microsoft.com/office/drawing/2014/main" val="20001"/>
                    </a:ext>
                  </a:extLst>
                </a:gridCol>
                <a:gridCol w="927887">
                  <a:extLst>
                    <a:ext uri="{9D8B030D-6E8A-4147-A177-3AD203B41FA5}">
                      <a16:colId xmlns:a16="http://schemas.microsoft.com/office/drawing/2014/main" val="20002"/>
                    </a:ext>
                  </a:extLst>
                </a:gridCol>
                <a:gridCol w="1656461">
                  <a:extLst>
                    <a:ext uri="{9D8B030D-6E8A-4147-A177-3AD203B41FA5}">
                      <a16:colId xmlns:a16="http://schemas.microsoft.com/office/drawing/2014/main" val="20003"/>
                    </a:ext>
                  </a:extLst>
                </a:gridCol>
                <a:gridCol w="926212">
                  <a:extLst>
                    <a:ext uri="{9D8B030D-6E8A-4147-A177-3AD203B41FA5}">
                      <a16:colId xmlns:a16="http://schemas.microsoft.com/office/drawing/2014/main" val="20004"/>
                    </a:ext>
                  </a:extLst>
                </a:gridCol>
                <a:gridCol w="1482273">
                  <a:extLst>
                    <a:ext uri="{9D8B030D-6E8A-4147-A177-3AD203B41FA5}">
                      <a16:colId xmlns:a16="http://schemas.microsoft.com/office/drawing/2014/main" val="20005"/>
                    </a:ext>
                  </a:extLst>
                </a:gridCol>
              </a:tblGrid>
              <a:tr h="74485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cs typeface="Times New Roman" pitchFamily="18" charset="0"/>
                        </a:rPr>
                        <a:t>Science Payload Chassis (shape)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Times New Roman" pitchFamily="18" charset="0"/>
                        </a:rPr>
                        <a:t>Hexagonal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Times New Roman" pitchFamily="18" charset="0"/>
                        </a:rPr>
                        <a:t>Cylindrical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rowSpan="2" hMerge="1">
                  <a:txBody>
                    <a:bodyPr/>
                    <a:lstStyle/>
                    <a:p>
                      <a:endParaRPr lang="en-US"/>
                    </a:p>
                  </a:txBody>
                  <a:tcPr/>
                </a:tc>
                <a:extLst>
                  <a:ext uri="{0D108BD9-81ED-4DB2-BD59-A6C34878D82A}">
                    <a16:rowId xmlns:a16="http://schemas.microsoft.com/office/drawing/2014/main" val="10000"/>
                  </a:ext>
                </a:extLst>
              </a:tr>
              <a:tr h="1276847">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cs typeface="Times New Roman" pitchFamily="18" charset="0"/>
                        </a:rPr>
                        <a:t> </a:t>
                      </a:r>
                      <a:r>
                        <a:rPr kumimoji="0" lang="en-US" sz="1400" b="0" i="0" u="none" strike="noStrike" cap="none" normalizeH="0" baseline="0" dirty="0">
                          <a:ln>
                            <a:noFill/>
                          </a:ln>
                          <a:solidFill>
                            <a:schemeClr val="tx1"/>
                          </a:solidFill>
                          <a:effectLst/>
                          <a:latin typeface="Arial" charset="0"/>
                          <a:cs typeface="Times New Roman" pitchFamily="18" charset="0"/>
                        </a:rPr>
                        <a:t>W</a:t>
                      </a:r>
                      <a:r>
                        <a:rPr kumimoji="0" lang="en-US" sz="1400" b="0" i="0" u="none" strike="noStrike" cap="none" normalizeH="0" baseline="0">
                          <a:ln>
                            <a:noFill/>
                          </a:ln>
                          <a:solidFill>
                            <a:schemeClr val="tx1"/>
                          </a:solidFill>
                          <a:effectLst/>
                          <a:latin typeface="Arial" charset="0"/>
                          <a:cs typeface="Times New Roman" pitchFamily="18" charset="0"/>
                        </a:rPr>
                        <a:t>e </a:t>
                      </a:r>
                      <a:r>
                        <a:rPr kumimoji="0" lang="en-US" sz="1400" b="0" i="0" u="none" strike="noStrike" cap="none" normalizeH="0" baseline="0" dirty="0">
                          <a:ln>
                            <a:noFill/>
                          </a:ln>
                          <a:solidFill>
                            <a:schemeClr val="tx1"/>
                          </a:solidFill>
                          <a:effectLst/>
                          <a:latin typeface="Arial" charset="0"/>
                          <a:cs typeface="Times New Roman" pitchFamily="18" charset="0"/>
                        </a:rPr>
                        <a:t>chose this because it will:</a:t>
                      </a:r>
                    </a:p>
                    <a:p>
                      <a:pPr marL="742950" marR="0" lvl="1" indent="-285750" algn="l" defTabSz="914400" rtl="0" eaLnBrk="1" fontAlgn="base" latinLnBrk="0" hangingPunct="1">
                        <a:lnSpc>
                          <a:spcPct val="100000"/>
                        </a:lnSpc>
                        <a:spcBef>
                          <a:spcPct val="0"/>
                        </a:spcBef>
                        <a:spcAft>
                          <a:spcPct val="0"/>
                        </a:spcAft>
                        <a:buClrTx/>
                        <a:buSzTx/>
                        <a:buFontTx/>
                        <a:buChar char="–"/>
                        <a:tabLst/>
                      </a:pPr>
                      <a:r>
                        <a:rPr kumimoji="0" lang="en-US" sz="1400" b="1" i="0" u="none" strike="noStrike" cap="none" normalizeH="0" baseline="0" dirty="0">
                          <a:ln>
                            <a:noFill/>
                          </a:ln>
                          <a:solidFill>
                            <a:schemeClr val="tx1"/>
                          </a:solidFill>
                          <a:effectLst/>
                          <a:latin typeface="Arial" charset="0"/>
                          <a:cs typeface="Times New Roman" pitchFamily="18" charset="0"/>
                        </a:rPr>
                        <a:t>Increase aerodynamic effect</a:t>
                      </a:r>
                    </a:p>
                    <a:p>
                      <a:pPr marL="742950" marR="0" lvl="1" indent="-285750" algn="l" defTabSz="914400" rtl="0" eaLnBrk="1" fontAlgn="base" latinLnBrk="0" hangingPunct="1">
                        <a:lnSpc>
                          <a:spcPct val="100000"/>
                        </a:lnSpc>
                        <a:spcBef>
                          <a:spcPct val="0"/>
                        </a:spcBef>
                        <a:spcAft>
                          <a:spcPct val="0"/>
                        </a:spcAft>
                        <a:buClrTx/>
                        <a:buSzTx/>
                        <a:buFontTx/>
                        <a:buChar char="–"/>
                        <a:tabLst/>
                      </a:pPr>
                      <a:r>
                        <a:rPr kumimoji="0" lang="en-US" sz="1400" b="1" i="0" u="none" strike="noStrike" cap="none" normalizeH="0" baseline="0" dirty="0">
                          <a:ln>
                            <a:noFill/>
                          </a:ln>
                          <a:solidFill>
                            <a:schemeClr val="tx1"/>
                          </a:solidFill>
                          <a:effectLst/>
                          <a:latin typeface="Arial" charset="0"/>
                          <a:cs typeface="Times New Roman" pitchFamily="18" charset="0"/>
                        </a:rPr>
                        <a:t>Utilize maximum spacing for components</a:t>
                      </a:r>
                    </a:p>
                    <a:p>
                      <a:pPr marL="742950" marR="0" lvl="1" indent="-285750" algn="l" defTabSz="914400" rtl="0" eaLnBrk="1" fontAlgn="base" latinLnBrk="0" hangingPunct="1">
                        <a:lnSpc>
                          <a:spcPct val="100000"/>
                        </a:lnSpc>
                        <a:spcBef>
                          <a:spcPct val="0"/>
                        </a:spcBef>
                        <a:spcAft>
                          <a:spcPct val="0"/>
                        </a:spcAft>
                        <a:buClrTx/>
                        <a:buSzTx/>
                        <a:buFontTx/>
                        <a:buChar char="–"/>
                        <a:tabLst/>
                      </a:pPr>
                      <a:r>
                        <a:rPr kumimoji="0" lang="en-US" sz="1400" b="1" i="0" u="none" strike="noStrike" cap="none" normalizeH="0" baseline="0" dirty="0">
                          <a:ln>
                            <a:noFill/>
                          </a:ln>
                          <a:solidFill>
                            <a:schemeClr val="tx1"/>
                          </a:solidFill>
                          <a:effectLst/>
                          <a:latin typeface="Arial" charset="0"/>
                          <a:cs typeface="Times New Roman" pitchFamily="18" charset="0"/>
                        </a:rPr>
                        <a:t>Circular shape provides less stress </a:t>
                      </a:r>
                      <a:r>
                        <a:rPr kumimoji="0" lang="en-US" sz="1400" b="1" i="0" u="none" strike="noStrike" cap="none" normalizeH="0" baseline="0" dirty="0" err="1">
                          <a:ln>
                            <a:noFill/>
                          </a:ln>
                          <a:solidFill>
                            <a:schemeClr val="tx1"/>
                          </a:solidFill>
                          <a:effectLst/>
                          <a:latin typeface="Arial" charset="0"/>
                          <a:cs typeface="Times New Roman" pitchFamily="18" charset="0"/>
                        </a:rPr>
                        <a:t>conentration</a:t>
                      </a:r>
                      <a:r>
                        <a:rPr kumimoji="0" lang="en-US" sz="1400" b="1" i="0" u="none" strike="noStrike" cap="none" normalizeH="0" baseline="0" dirty="0">
                          <a:ln>
                            <a:noFill/>
                          </a:ln>
                          <a:solidFill>
                            <a:schemeClr val="tx1"/>
                          </a:solidFill>
                          <a:effectLst/>
                          <a:latin typeface="Arial" charset="0"/>
                          <a:cs typeface="Times New Roman" pitchFamily="18"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3305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Criteria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2"/>
                  </a:ext>
                </a:extLst>
              </a:tr>
              <a:tr h="5363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Strength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Stress concentrates on edges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Cylindrical shape dissipates stress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r h="68008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Drag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Arial" charset="0"/>
                          <a:cs typeface="Arial" charset="0"/>
                        </a:rPr>
                        <a:t>Fluent simulation shows no differences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Fluent simulation shows no differences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4"/>
                  </a:ext>
                </a:extLst>
              </a:tr>
              <a:tr h="485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Component Spacing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More spacing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Reasonable  attachment on curved surfaces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5"/>
                  </a:ext>
                </a:extLst>
              </a:tr>
              <a:tr h="3305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Total Score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3.7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6"/>
                  </a:ext>
                </a:extLst>
              </a:tr>
              <a:tr h="3289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Rank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7"/>
                  </a:ext>
                </a:extLst>
              </a:tr>
              <a:tr h="4675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Decision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DECLINE</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ACCEPT </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8"/>
                  </a:ext>
                </a:extLst>
              </a:tr>
            </a:tbl>
          </a:graphicData>
        </a:graphic>
      </p:graphicFrame>
      <p:pic>
        <p:nvPicPr>
          <p:cNvPr id="16" name="Picture 66" descr="payload"/>
          <p:cNvPicPr>
            <a:picLocks noChangeAspect="1" noChangeArrowheads="1"/>
          </p:cNvPicPr>
          <p:nvPr/>
        </p:nvPicPr>
        <p:blipFill>
          <a:blip r:embed="rId3"/>
          <a:srcRect/>
          <a:stretch>
            <a:fillRect/>
          </a:stretch>
        </p:blipFill>
        <p:spPr bwMode="auto">
          <a:xfrm>
            <a:off x="4876800" y="1647825"/>
            <a:ext cx="649288" cy="1371600"/>
          </a:xfrm>
          <a:prstGeom prst="rect">
            <a:avLst/>
          </a:prstGeom>
          <a:noFill/>
          <a:ln w="9525">
            <a:noFill/>
            <a:miter lim="800000"/>
            <a:headEnd/>
            <a:tailEnd/>
          </a:ln>
        </p:spPr>
      </p:pic>
      <p:pic>
        <p:nvPicPr>
          <p:cNvPr id="2051" name="Picture 3" descr="C:\Users\Majlinda\Desktop\Cap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1647825"/>
            <a:ext cx="609600" cy="138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631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379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0C15273-08FD-498C-8D9D-CA99F7838483}" type="slidenum">
              <a:rPr lang="en-US"/>
              <a:pPr eaLnBrk="1" hangingPunct="1"/>
              <a:t>51</a:t>
            </a:fld>
            <a:endParaRPr lang="en-US" dirty="0"/>
          </a:p>
        </p:txBody>
      </p:sp>
      <p:sp>
        <p:nvSpPr>
          <p:cNvPr id="33796" name="Rectangle 2"/>
          <p:cNvSpPr>
            <a:spLocks noGrp="1" noChangeArrowheads="1"/>
          </p:cNvSpPr>
          <p:nvPr>
            <p:ph type="title"/>
          </p:nvPr>
        </p:nvSpPr>
        <p:spPr>
          <a:xfrm>
            <a:off x="1866900" y="76200"/>
            <a:ext cx="5943600" cy="838200"/>
          </a:xfrm>
        </p:spPr>
        <p:txBody>
          <a:bodyPr/>
          <a:lstStyle/>
          <a:p>
            <a:pPr eaLnBrk="1" hangingPunct="1"/>
            <a:br>
              <a:rPr lang="en-US" dirty="0">
                <a:latin typeface="Times New Roman" pitchFamily="18" charset="0"/>
              </a:rPr>
            </a:br>
            <a:r>
              <a:rPr lang="en-US" dirty="0">
                <a:latin typeface="Times New Roman" pitchFamily="18" charset="0"/>
              </a:rPr>
              <a:t>Science Payload Shell</a:t>
            </a:r>
            <a:br>
              <a:rPr lang="en-US" dirty="0">
                <a:latin typeface="Times New Roman" pitchFamily="18" charset="0"/>
              </a:rPr>
            </a:br>
            <a:endParaRPr lang="en-US" dirty="0"/>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pic>
        <p:nvPicPr>
          <p:cNvPr id="9"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2" name="TextBox 1"/>
          <p:cNvSpPr txBox="1"/>
          <p:nvPr/>
        </p:nvSpPr>
        <p:spPr>
          <a:xfrm>
            <a:off x="1295400" y="5943600"/>
            <a:ext cx="2667000" cy="381000"/>
          </a:xfrm>
          <a:prstGeom prst="rect">
            <a:avLst/>
          </a:prstGeom>
          <a:noFill/>
        </p:spPr>
        <p:txBody>
          <a:bodyPr wrap="square" rtlCol="0">
            <a:spAutoFit/>
          </a:bodyPr>
          <a:lstStyle/>
          <a:p>
            <a:pPr algn="ctr"/>
            <a:r>
              <a:rPr lang="en-US" dirty="0"/>
              <a:t>Science Vehicle </a:t>
            </a:r>
          </a:p>
        </p:txBody>
      </p:sp>
      <p:sp>
        <p:nvSpPr>
          <p:cNvPr id="3" name="TextBox 2"/>
          <p:cNvSpPr txBox="1"/>
          <p:nvPr/>
        </p:nvSpPr>
        <p:spPr>
          <a:xfrm>
            <a:off x="5167312" y="5678269"/>
            <a:ext cx="2438400" cy="646331"/>
          </a:xfrm>
          <a:prstGeom prst="rect">
            <a:avLst/>
          </a:prstGeom>
          <a:noFill/>
        </p:spPr>
        <p:txBody>
          <a:bodyPr wrap="square" rtlCol="0">
            <a:spAutoFit/>
          </a:bodyPr>
          <a:lstStyle/>
          <a:p>
            <a:pPr algn="ctr"/>
            <a:r>
              <a:rPr lang="en-US" dirty="0"/>
              <a:t>Science Vehicle (Section view)</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7" y="1253217"/>
            <a:ext cx="2762997" cy="439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7" y="1253218"/>
            <a:ext cx="257175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1659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795462" y="76200"/>
            <a:ext cx="5943600" cy="838200"/>
          </a:xfrm>
        </p:spPr>
        <p:txBody>
          <a:bodyPr/>
          <a:lstStyle/>
          <a:p>
            <a:pPr eaLnBrk="1" hangingPunct="1"/>
            <a:r>
              <a:rPr lang="en-US" dirty="0"/>
              <a:t>Mechanical Layout of Components Release Mechanism: Trade &amp; Selection</a:t>
            </a:r>
          </a:p>
        </p:txBody>
      </p:sp>
      <p:sp>
        <p:nvSpPr>
          <p:cNvPr id="3686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68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6C2BB0-688C-4BC5-8241-711996056E76}" type="slidenum">
              <a:rPr lang="en-US" smtClean="0"/>
              <a:pPr eaLnBrk="1" hangingPunct="1"/>
              <a:t>52</a:t>
            </a:fld>
            <a:endParaRPr lang="en-US" dirty="0"/>
          </a:p>
        </p:txBody>
      </p:sp>
      <p:sp>
        <p:nvSpPr>
          <p:cNvPr id="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pic>
        <p:nvPicPr>
          <p:cNvPr id="7" name="Picture 2" descr="C:\Users\Rocket Rob\Desktop\club logo\Club Logo small wide.jpg"/>
          <p:cNvPicPr>
            <a:picLocks noChangeAspect="1" noChangeArrowheads="1"/>
          </p:cNvPicPr>
          <p:nvPr/>
        </p:nvPicPr>
        <p:blipFill>
          <a:blip r:embed="rId3"/>
          <a:srcRect/>
          <a:stretch>
            <a:fillRect/>
          </a:stretch>
        </p:blipFill>
        <p:spPr bwMode="auto">
          <a:xfrm>
            <a:off x="0" y="0"/>
            <a:ext cx="1828800" cy="914400"/>
          </a:xfrm>
          <a:prstGeom prst="rect">
            <a:avLst/>
          </a:prstGeom>
          <a:noFill/>
          <a:ln w="9525">
            <a:noFill/>
            <a:miter lim="800000"/>
            <a:headEnd/>
            <a:tailEnd/>
          </a:ln>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1990724"/>
            <a:ext cx="2514600" cy="2222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990724"/>
            <a:ext cx="2497874" cy="2200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3482" y="4744820"/>
            <a:ext cx="2664519" cy="646331"/>
          </a:xfrm>
          <a:prstGeom prst="rect">
            <a:avLst/>
          </a:prstGeom>
          <a:noFill/>
        </p:spPr>
        <p:txBody>
          <a:bodyPr wrap="square" rtlCol="0">
            <a:spAutoFit/>
          </a:bodyPr>
          <a:lstStyle/>
          <a:p>
            <a:pPr algn="ctr"/>
            <a:r>
              <a:rPr lang="en-US" dirty="0"/>
              <a:t>Retracted (detach from container)</a:t>
            </a:r>
          </a:p>
        </p:txBody>
      </p:sp>
      <p:sp>
        <p:nvSpPr>
          <p:cNvPr id="5" name="TextBox 4"/>
          <p:cNvSpPr txBox="1"/>
          <p:nvPr/>
        </p:nvSpPr>
        <p:spPr>
          <a:xfrm>
            <a:off x="3429000" y="4700350"/>
            <a:ext cx="2497873" cy="646331"/>
          </a:xfrm>
          <a:prstGeom prst="rect">
            <a:avLst/>
          </a:prstGeom>
          <a:noFill/>
        </p:spPr>
        <p:txBody>
          <a:bodyPr wrap="square" rtlCol="0">
            <a:spAutoFit/>
          </a:bodyPr>
          <a:lstStyle/>
          <a:p>
            <a:pPr algn="ctr"/>
            <a:r>
              <a:rPr lang="en-US" dirty="0"/>
              <a:t>Enforced (connected to the container)</a:t>
            </a:r>
          </a:p>
        </p:txBody>
      </p:sp>
      <p:sp>
        <p:nvSpPr>
          <p:cNvPr id="2" name="TextBox 1"/>
          <p:cNvSpPr txBox="1"/>
          <p:nvPr/>
        </p:nvSpPr>
        <p:spPr>
          <a:xfrm>
            <a:off x="511630" y="1371600"/>
            <a:ext cx="2002970" cy="369332"/>
          </a:xfrm>
          <a:prstGeom prst="rect">
            <a:avLst/>
          </a:prstGeom>
          <a:noFill/>
        </p:spPr>
        <p:txBody>
          <a:bodyPr wrap="square" rtlCol="0">
            <a:spAutoFit/>
          </a:bodyPr>
          <a:lstStyle/>
          <a:p>
            <a:r>
              <a:rPr lang="en-US" dirty="0"/>
              <a:t>Pivot Release </a:t>
            </a:r>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1" y="2505095"/>
            <a:ext cx="2647951" cy="1400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696076" y="4744820"/>
            <a:ext cx="2057400" cy="646331"/>
          </a:xfrm>
          <a:prstGeom prst="rect">
            <a:avLst/>
          </a:prstGeom>
          <a:noFill/>
        </p:spPr>
        <p:txBody>
          <a:bodyPr wrap="square" rtlCol="0">
            <a:spAutoFit/>
          </a:bodyPr>
          <a:lstStyle/>
          <a:p>
            <a:r>
              <a:rPr lang="en-US" dirty="0"/>
              <a:t>Release without support plate </a:t>
            </a:r>
          </a:p>
        </p:txBody>
      </p:sp>
      <p:sp>
        <p:nvSpPr>
          <p:cNvPr id="15" name="5-Point Star 14"/>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6555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779063" y="76200"/>
            <a:ext cx="5943600" cy="838200"/>
          </a:xfrm>
        </p:spPr>
        <p:txBody>
          <a:bodyPr/>
          <a:lstStyle/>
          <a:p>
            <a:pPr eaLnBrk="1" hangingPunct="1"/>
            <a:r>
              <a:rPr lang="en-US" dirty="0"/>
              <a:t>Mechanical Layout of Components Release Mechanism: Trade &amp; Selection</a:t>
            </a:r>
          </a:p>
        </p:txBody>
      </p:sp>
      <p:sp>
        <p:nvSpPr>
          <p:cNvPr id="3686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68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6C2BB0-688C-4BC5-8241-711996056E76}" type="slidenum">
              <a:rPr lang="en-US" smtClean="0"/>
              <a:pPr eaLnBrk="1" hangingPunct="1"/>
              <a:t>53</a:t>
            </a:fld>
            <a:endParaRPr lang="en-US" dirty="0"/>
          </a:p>
        </p:txBody>
      </p:sp>
      <p:sp>
        <p:nvSpPr>
          <p:cNvPr id="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pic>
        <p:nvPicPr>
          <p:cNvPr id="7"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8" name="TextBox 7"/>
          <p:cNvSpPr txBox="1"/>
          <p:nvPr/>
        </p:nvSpPr>
        <p:spPr>
          <a:xfrm>
            <a:off x="554089" y="1376362"/>
            <a:ext cx="4114800" cy="381000"/>
          </a:xfrm>
          <a:prstGeom prst="rect">
            <a:avLst/>
          </a:prstGeom>
          <a:noFill/>
        </p:spPr>
        <p:txBody>
          <a:bodyPr wrap="square" rtlCol="0">
            <a:spAutoFit/>
          </a:bodyPr>
          <a:lstStyle/>
          <a:p>
            <a:r>
              <a:rPr lang="en-US" dirty="0"/>
              <a:t>Claw Release </a:t>
            </a:r>
          </a:p>
        </p:txBody>
      </p:sp>
      <p:pic>
        <p:nvPicPr>
          <p:cNvPr id="4098" name="Picture 2" descr="C:\Users\Majlinda\Desktop\Captur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7" y="1981200"/>
            <a:ext cx="2362200" cy="30856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66775" y="5562600"/>
            <a:ext cx="2867025" cy="369332"/>
          </a:xfrm>
          <a:prstGeom prst="rect">
            <a:avLst/>
          </a:prstGeom>
          <a:noFill/>
        </p:spPr>
        <p:txBody>
          <a:bodyPr wrap="square" rtlCol="0">
            <a:spAutoFit/>
          </a:bodyPr>
          <a:lstStyle/>
          <a:p>
            <a:pPr algn="ctr"/>
            <a:r>
              <a:rPr lang="en-US" dirty="0"/>
              <a:t>Closed	</a:t>
            </a:r>
          </a:p>
        </p:txBody>
      </p:sp>
      <p:sp>
        <p:nvSpPr>
          <p:cNvPr id="3" name="TextBox 2"/>
          <p:cNvSpPr txBox="1"/>
          <p:nvPr/>
        </p:nvSpPr>
        <p:spPr>
          <a:xfrm>
            <a:off x="4953000" y="5410200"/>
            <a:ext cx="2925230" cy="369332"/>
          </a:xfrm>
          <a:prstGeom prst="rect">
            <a:avLst/>
          </a:prstGeom>
          <a:noFill/>
        </p:spPr>
        <p:txBody>
          <a:bodyPr wrap="square" rtlCol="0">
            <a:spAutoFit/>
          </a:bodyPr>
          <a:lstStyle/>
          <a:p>
            <a:pPr algn="ctr"/>
            <a:r>
              <a:rPr lang="en-US" dirty="0"/>
              <a:t>Open</a:t>
            </a: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889" y="1981200"/>
            <a:ext cx="3075545" cy="2919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0669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795462" y="76200"/>
            <a:ext cx="5943600" cy="838200"/>
          </a:xfrm>
        </p:spPr>
        <p:txBody>
          <a:bodyPr/>
          <a:lstStyle/>
          <a:p>
            <a:pPr eaLnBrk="1" hangingPunct="1"/>
            <a:r>
              <a:rPr lang="en-US" dirty="0"/>
              <a:t>Mechanical Layout of Components Release Mechanism: Trade &amp; Selection</a:t>
            </a:r>
          </a:p>
        </p:txBody>
      </p:sp>
      <p:sp>
        <p:nvSpPr>
          <p:cNvPr id="3686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68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6C2BB0-688C-4BC5-8241-711996056E76}" type="slidenum">
              <a:rPr lang="en-US" smtClean="0"/>
              <a:pPr eaLnBrk="1" hangingPunct="1"/>
              <a:t>54</a:t>
            </a:fld>
            <a:endParaRPr lang="en-US" dirty="0"/>
          </a:p>
        </p:txBody>
      </p:sp>
      <p:sp>
        <p:nvSpPr>
          <p:cNvPr id="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a:t>
            </a:r>
          </a:p>
        </p:txBody>
      </p:sp>
      <p:pic>
        <p:nvPicPr>
          <p:cNvPr id="7"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graphicFrame>
        <p:nvGraphicFramePr>
          <p:cNvPr id="4" name="Table 3"/>
          <p:cNvGraphicFramePr>
            <a:graphicFrameLocks noGrp="1"/>
          </p:cNvGraphicFramePr>
          <p:nvPr>
            <p:extLst/>
          </p:nvPr>
        </p:nvGraphicFramePr>
        <p:xfrm>
          <a:off x="228600" y="1066800"/>
          <a:ext cx="8686800" cy="5257802"/>
        </p:xfrm>
        <a:graphic>
          <a:graphicData uri="http://schemas.openxmlformats.org/drawingml/2006/table">
            <a:tbl>
              <a:tblPr/>
              <a:tblGrid>
                <a:gridCol w="2284602">
                  <a:extLst>
                    <a:ext uri="{9D8B030D-6E8A-4147-A177-3AD203B41FA5}">
                      <a16:colId xmlns:a16="http://schemas.microsoft.com/office/drawing/2014/main" val="20000"/>
                    </a:ext>
                  </a:extLst>
                </a:gridCol>
                <a:gridCol w="1452781">
                  <a:extLst>
                    <a:ext uri="{9D8B030D-6E8A-4147-A177-3AD203B41FA5}">
                      <a16:colId xmlns:a16="http://schemas.microsoft.com/office/drawing/2014/main" val="20001"/>
                    </a:ext>
                  </a:extLst>
                </a:gridCol>
                <a:gridCol w="919818">
                  <a:extLst>
                    <a:ext uri="{9D8B030D-6E8A-4147-A177-3AD203B41FA5}">
                      <a16:colId xmlns:a16="http://schemas.microsoft.com/office/drawing/2014/main" val="20002"/>
                    </a:ext>
                  </a:extLst>
                </a:gridCol>
                <a:gridCol w="1642057">
                  <a:extLst>
                    <a:ext uri="{9D8B030D-6E8A-4147-A177-3AD203B41FA5}">
                      <a16:colId xmlns:a16="http://schemas.microsoft.com/office/drawing/2014/main" val="20003"/>
                    </a:ext>
                  </a:extLst>
                </a:gridCol>
                <a:gridCol w="918158">
                  <a:extLst>
                    <a:ext uri="{9D8B030D-6E8A-4147-A177-3AD203B41FA5}">
                      <a16:colId xmlns:a16="http://schemas.microsoft.com/office/drawing/2014/main" val="20004"/>
                    </a:ext>
                  </a:extLst>
                </a:gridCol>
                <a:gridCol w="1469384">
                  <a:extLst>
                    <a:ext uri="{9D8B030D-6E8A-4147-A177-3AD203B41FA5}">
                      <a16:colId xmlns:a16="http://schemas.microsoft.com/office/drawing/2014/main" val="20005"/>
                    </a:ext>
                  </a:extLst>
                </a:gridCol>
              </a:tblGrid>
              <a:tr h="31238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Release Mechanism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Claw Lock</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Pivot Release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rowSpan="2" hMerge="1">
                  <a:txBody>
                    <a:bodyPr/>
                    <a:lstStyle/>
                    <a:p>
                      <a:endParaRPr lang="en-US"/>
                    </a:p>
                  </a:txBody>
                  <a:tcPr/>
                </a:tc>
                <a:extLst>
                  <a:ext uri="{0D108BD9-81ED-4DB2-BD59-A6C34878D82A}">
                    <a16:rowId xmlns:a16="http://schemas.microsoft.com/office/drawing/2014/main" val="10000"/>
                  </a:ext>
                </a:extLst>
              </a:tr>
              <a:tr h="1093341">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charset="0"/>
                          <a:cs typeface="Times New Roman" pitchFamily="18" charset="0"/>
                        </a:rPr>
                        <a:t> We chose this because: </a:t>
                      </a:r>
                    </a:p>
                    <a:p>
                      <a:pPr marL="742950" marR="0" lvl="1" indent="-285750" algn="l"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charset="0"/>
                          <a:cs typeface="Times New Roman" pitchFamily="18" charset="0"/>
                        </a:rPr>
                        <a:t>Simple &amp; Efficient</a:t>
                      </a:r>
                    </a:p>
                    <a:p>
                      <a:pPr marL="742950" marR="0" lvl="1" indent="-285750" algn="l"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charset="0"/>
                          <a:cs typeface="Times New Roman" pitchFamily="18" charset="0"/>
                        </a:rPr>
                        <a:t>Easy to mount and compact</a:t>
                      </a:r>
                    </a:p>
                    <a:p>
                      <a:pPr marL="742950" marR="0" lvl="1" indent="-28575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Times New Roman" pitchFamily="18" charset="0"/>
                      </a:endParaRPr>
                    </a:p>
                    <a:p>
                      <a:pPr marL="742950" marR="0" lvl="1" indent="-28575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65600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Description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Servo triggered in combination with spring load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Servo Triggered, linkage connection within mechanism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2"/>
                  </a:ext>
                </a:extLst>
              </a:tr>
              <a:tr h="3075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Criteria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r h="468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Simplicity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Many parts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Many parts.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4"/>
                  </a:ext>
                </a:extLst>
              </a:tr>
              <a:tr h="8434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Easy to Manufacture and Feasibility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Few parts to manufactures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Few parts will be manufactured, most parts will be purchased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5"/>
                  </a:ext>
                </a:extLst>
              </a:tr>
              <a:tr h="6560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Component Spacing &amp; Placement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Hard to mount servo and the overall mechanism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Servo mounted on fiberglass plate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6"/>
                  </a:ext>
                </a:extLst>
              </a:tr>
              <a:tr h="32702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Total Score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3.70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7"/>
                  </a:ext>
                </a:extLst>
              </a:tr>
              <a:tr h="3123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Rank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Times New Roman" pitchFamily="18"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8"/>
                  </a:ext>
                </a:extLst>
              </a:tr>
              <a:tr h="2811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Decision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DECLINE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ACCEPT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pic>
        <p:nvPicPr>
          <p:cNvPr id="13" name="Picture 2" descr="C:\Users\Majlinda\Desktop\Capture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8223" y="1409559"/>
            <a:ext cx="762000" cy="9953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1447800"/>
            <a:ext cx="1066800" cy="942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5-Point Star 10"/>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9161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p:cNvSpPr>
            <a:spLocks noGrp="1"/>
          </p:cNvSpPr>
          <p:nvPr>
            <p:ph type="title"/>
          </p:nvPr>
        </p:nvSpPr>
        <p:spPr>
          <a:xfrm>
            <a:off x="1828800" y="0"/>
            <a:ext cx="5943600" cy="838200"/>
          </a:xfrm>
        </p:spPr>
        <p:txBody>
          <a:bodyPr/>
          <a:lstStyle/>
          <a:p>
            <a:pPr eaLnBrk="1" hangingPunct="1"/>
            <a:r>
              <a:rPr lang="en-US" dirty="0"/>
              <a:t>Material Selections </a:t>
            </a:r>
            <a:br>
              <a:rPr lang="en-US" dirty="0"/>
            </a:br>
            <a:r>
              <a:rPr lang="en-US" dirty="0"/>
              <a:t>for Descent System: Rotor Hub</a:t>
            </a:r>
          </a:p>
        </p:txBody>
      </p:sp>
      <p:sp>
        <p:nvSpPr>
          <p:cNvPr id="4" name="Footer Placeholder 3"/>
          <p:cNvSpPr>
            <a:spLocks noGrp="1"/>
          </p:cNvSpPr>
          <p:nvPr>
            <p:ph type="ftr" sz="quarter" idx="11"/>
          </p:nvPr>
        </p:nvSpPr>
        <p:spPr/>
        <p:txBody>
          <a:bodyPr/>
          <a:lstStyle/>
          <a:p>
            <a:pPr>
              <a:defRPr/>
            </a:pPr>
            <a:r>
              <a:rPr lang="en-US" dirty="0"/>
              <a:t>CanSat 2015 CDR:  Team 4996 (Phoenix)</a:t>
            </a:r>
          </a:p>
        </p:txBody>
      </p:sp>
      <p:sp>
        <p:nvSpPr>
          <p:cNvPr id="5" name="Slide Number Placeholder 4"/>
          <p:cNvSpPr>
            <a:spLocks noGrp="1"/>
          </p:cNvSpPr>
          <p:nvPr>
            <p:ph type="sldNum" sz="quarter" idx="12"/>
          </p:nvPr>
        </p:nvSpPr>
        <p:spPr/>
        <p:txBody>
          <a:bodyPr/>
          <a:lstStyle/>
          <a:p>
            <a:pPr>
              <a:defRPr/>
            </a:pPr>
            <a:fld id="{38C20C3B-AA5D-4579-BD6D-2E462907092B}" type="slidenum">
              <a:rPr lang="en-US" smtClean="0"/>
              <a:pPr>
                <a:defRPr/>
              </a:pPr>
              <a:t>55</a:t>
            </a:fld>
            <a:endParaRPr lang="en-US" dirty="0"/>
          </a:p>
        </p:txBody>
      </p:sp>
      <p:pic>
        <p:nvPicPr>
          <p:cNvPr id="6"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10"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Times New Roman" pitchFamily="18" charset="0"/>
                <a:cs typeface="Times New Roman" pitchFamily="18" charset="0"/>
              </a:rPr>
              <a:t>: </a:t>
            </a:r>
            <a:r>
              <a:rPr lang="en-US" sz="1000" dirty="0"/>
              <a:t>Majlinda Malellari</a:t>
            </a:r>
          </a:p>
        </p:txBody>
      </p:sp>
      <p:graphicFrame>
        <p:nvGraphicFramePr>
          <p:cNvPr id="2" name="Table 1"/>
          <p:cNvGraphicFramePr>
            <a:graphicFrameLocks noGrp="1"/>
          </p:cNvGraphicFramePr>
          <p:nvPr>
            <p:extLst/>
          </p:nvPr>
        </p:nvGraphicFramePr>
        <p:xfrm>
          <a:off x="228600" y="1066800"/>
          <a:ext cx="8686801" cy="5159377"/>
        </p:xfrm>
        <a:graphic>
          <a:graphicData uri="http://schemas.openxmlformats.org/drawingml/2006/table">
            <a:tbl>
              <a:tblPr/>
              <a:tblGrid>
                <a:gridCol w="22352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746126">
                  <a:extLst>
                    <a:ext uri="{9D8B030D-6E8A-4147-A177-3AD203B41FA5}">
                      <a16:colId xmlns:a16="http://schemas.microsoft.com/office/drawing/2014/main" val="20004"/>
                    </a:ext>
                  </a:extLst>
                </a:gridCol>
                <a:gridCol w="1844675">
                  <a:extLst>
                    <a:ext uri="{9D8B030D-6E8A-4147-A177-3AD203B41FA5}">
                      <a16:colId xmlns:a16="http://schemas.microsoft.com/office/drawing/2014/main" val="20005"/>
                    </a:ext>
                  </a:extLst>
                </a:gridCol>
              </a:tblGrid>
              <a:tr h="4111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Times New Roman" pitchFamily="18" charset="0"/>
                        </a:rPr>
                        <a:t>Rotor Hub Material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j-lt"/>
                          <a:cs typeface="Times New Roman" pitchFamily="18" charset="0"/>
                        </a:rPr>
                        <a:t>Aluminum</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j-lt"/>
                          <a:cs typeface="Times New Roman" pitchFamily="18" charset="0"/>
                        </a:rPr>
                        <a:t>Nylon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j-lt"/>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rowSpan="2" hMerge="1">
                  <a:txBody>
                    <a:bodyPr/>
                    <a:lstStyle/>
                    <a:p>
                      <a:endParaRPr lang="en-US"/>
                    </a:p>
                  </a:txBody>
                  <a:tcPr/>
                </a:tc>
                <a:extLst>
                  <a:ext uri="{0D108BD9-81ED-4DB2-BD59-A6C34878D82A}">
                    <a16:rowId xmlns:a16="http://schemas.microsoft.com/office/drawing/2014/main" val="10000"/>
                  </a:ext>
                </a:extLst>
              </a:tr>
              <a:tr h="1931988">
                <a:tc gridSpan="2">
                  <a:txBody>
                    <a:bodyPr/>
                    <a:lstStyle/>
                    <a:p>
                      <a:pPr marL="57150" marR="0" lvl="0" indent="-5715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mj-lt"/>
                          <a:cs typeface="Times New Roman" pitchFamily="18" charset="0"/>
                        </a:rPr>
                        <a:t> Primary attachment point for the blades of the Autorotation Subsystem</a:t>
                      </a:r>
                    </a:p>
                    <a:p>
                      <a:pPr marL="57150" marR="0" lvl="0" indent="-57150" algn="l" defTabSz="914400" rtl="0" eaLnBrk="1" fontAlgn="base" latinLnBrk="0" hangingPunct="1">
                        <a:lnSpc>
                          <a:spcPct val="100000"/>
                        </a:lnSpc>
                        <a:spcBef>
                          <a:spcPct val="0"/>
                        </a:spcBef>
                        <a:spcAft>
                          <a:spcPct val="0"/>
                        </a:spcAft>
                        <a:buClrTx/>
                        <a:buSzTx/>
                        <a:buFontTx/>
                        <a:buChar char="•"/>
                        <a:tabLst/>
                      </a:pPr>
                      <a:endParaRPr kumimoji="0" lang="en-US" sz="1400" b="0" i="0" u="none" strike="noStrike" cap="none" normalizeH="0" baseline="0" dirty="0">
                        <a:ln>
                          <a:noFill/>
                        </a:ln>
                        <a:solidFill>
                          <a:schemeClr val="tx1"/>
                        </a:solidFill>
                        <a:effectLst/>
                        <a:latin typeface="+mj-lt"/>
                        <a:cs typeface="Times New Roman" pitchFamily="18" charset="0"/>
                      </a:endParaRPr>
                    </a:p>
                    <a:p>
                      <a:pPr marL="57150" marR="0" lvl="0" indent="-5715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mj-lt"/>
                          <a:cs typeface="Times New Roman" pitchFamily="18" charset="0"/>
                        </a:rPr>
                        <a:t>Must accommodate four blades and fit within a cylinder of 130mm diameter</a:t>
                      </a:r>
                    </a:p>
                    <a:p>
                      <a:pPr marL="57150" marR="0" lvl="0" indent="-5715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j-lt"/>
                        <a:cs typeface="Times New Roman" pitchFamily="18" charset="0"/>
                      </a:endParaRPr>
                    </a:p>
                    <a:p>
                      <a:pPr marL="57150" marR="0" lvl="0" indent="-5715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mj-lt"/>
                          <a:cs typeface="Times New Roman" pitchFamily="18" charset="0"/>
                        </a:rPr>
                        <a:t>Design requirements:  impact resistant,  strong, workable,  lightweight,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385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mj-lt"/>
                          <a:cs typeface="Times New Roman" pitchFamily="18" charset="0"/>
                        </a:rPr>
                        <a:t>Criteria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mj-lt"/>
                          <a:cs typeface="Times New Roman" pitchFamily="18" charset="0"/>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mj-lt"/>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mj-lt"/>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mj-lt"/>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mj-lt"/>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2"/>
                  </a:ext>
                </a:extLst>
              </a:tr>
              <a:tr h="4460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mj-lt"/>
                          <a:cs typeface="Times New Roman" pitchFamily="18" charset="0"/>
                        </a:rPr>
                        <a:t>Workability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mj-lt"/>
                          <a:cs typeface="Times New Roman" pitchFamily="18"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More easily machined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Susceptible to breakage during machining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r h="5064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mj-lt"/>
                          <a:cs typeface="Times New Roman" pitchFamily="18" charset="0"/>
                        </a:rPr>
                        <a:t>Strength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mj-lt"/>
                          <a:cs typeface="Times New Roman" pitchFamily="18" charset="0"/>
                        </a:rPr>
                        <a:t>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Low chance of plastic deformation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Very strong, but less than aluminum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4"/>
                  </a:ext>
                </a:extLst>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mj-lt"/>
                          <a:cs typeface="Times New Roman" pitchFamily="18" charset="0"/>
                        </a:rPr>
                        <a:t>Size/Mass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mj-lt"/>
                          <a:cs typeface="Times New Roman" pitchFamily="18"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Very dense, heavy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Lightweight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5"/>
                  </a:ext>
                </a:extLst>
              </a:tr>
              <a:tr h="355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mj-lt"/>
                          <a:cs typeface="Times New Roman" pitchFamily="18" charset="0"/>
                        </a:rPr>
                        <a:t>Total Score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mj-lt"/>
                          <a:cs typeface="Times New Roman" pitchFamily="18"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3.3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6"/>
                  </a:ext>
                </a:extLst>
              </a:tr>
              <a:tr h="355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mj-lt"/>
                          <a:cs typeface="Times New Roman" pitchFamily="18" charset="0"/>
                        </a:rPr>
                        <a:t>Rank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Times New Roman" pitchFamily="18"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7"/>
                  </a:ext>
                </a:extLst>
              </a:tr>
              <a:tr h="355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mj-lt"/>
                          <a:cs typeface="Times New Roman" pitchFamily="18" charset="0"/>
                        </a:rPr>
                        <a:t>Decision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Times New Roman" pitchFamily="18" charset="0"/>
                        </a:rPr>
                        <a:t>Decline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mj-lt"/>
                          <a:cs typeface="Times New Roman" pitchFamily="18" charset="0"/>
                        </a:rPr>
                        <a:t>Accept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8"/>
                  </a:ext>
                </a:extLst>
              </a:tr>
            </a:tbl>
          </a:graphicData>
        </a:graphic>
      </p:graphicFrame>
      <p:pic>
        <p:nvPicPr>
          <p:cNvPr id="2050" name="Picture 2" descr="C:\Users\Majlinda\Desktop\25mm-Aluminum-Kart-Brake-Rotor-Hub-NE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1676400"/>
            <a:ext cx="16256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3700" y="1600200"/>
            <a:ext cx="1676400" cy="1548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6920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p:cNvSpPr>
            <a:spLocks noGrp="1"/>
          </p:cNvSpPr>
          <p:nvPr>
            <p:ph type="title"/>
          </p:nvPr>
        </p:nvSpPr>
        <p:spPr>
          <a:xfrm>
            <a:off x="1828800" y="0"/>
            <a:ext cx="5943600" cy="838200"/>
          </a:xfrm>
        </p:spPr>
        <p:txBody>
          <a:bodyPr/>
          <a:lstStyle/>
          <a:p>
            <a:pPr eaLnBrk="1" hangingPunct="1"/>
            <a:r>
              <a:rPr lang="en-US" dirty="0"/>
              <a:t>Material Selections </a:t>
            </a:r>
            <a:br>
              <a:rPr lang="en-US" dirty="0"/>
            </a:br>
            <a:r>
              <a:rPr lang="en-US" dirty="0"/>
              <a:t>for Descent System: Blade Material</a:t>
            </a:r>
          </a:p>
        </p:txBody>
      </p:sp>
      <p:sp>
        <p:nvSpPr>
          <p:cNvPr id="4" name="Footer Placeholder 3"/>
          <p:cNvSpPr>
            <a:spLocks noGrp="1"/>
          </p:cNvSpPr>
          <p:nvPr>
            <p:ph type="ftr" sz="quarter" idx="11"/>
          </p:nvPr>
        </p:nvSpPr>
        <p:spPr/>
        <p:txBody>
          <a:bodyPr/>
          <a:lstStyle/>
          <a:p>
            <a:pPr>
              <a:defRPr/>
            </a:pPr>
            <a:r>
              <a:rPr lang="en-US" dirty="0"/>
              <a:t>CanSat 2015 CDR:  Team 4996 (Phoenix)</a:t>
            </a:r>
          </a:p>
        </p:txBody>
      </p:sp>
      <p:sp>
        <p:nvSpPr>
          <p:cNvPr id="5" name="Slide Number Placeholder 4"/>
          <p:cNvSpPr>
            <a:spLocks noGrp="1"/>
          </p:cNvSpPr>
          <p:nvPr>
            <p:ph type="sldNum" sz="quarter" idx="12"/>
          </p:nvPr>
        </p:nvSpPr>
        <p:spPr/>
        <p:txBody>
          <a:bodyPr/>
          <a:lstStyle/>
          <a:p>
            <a:pPr>
              <a:defRPr/>
            </a:pPr>
            <a:fld id="{38C20C3B-AA5D-4579-BD6D-2E462907092B}" type="slidenum">
              <a:rPr lang="en-US" smtClean="0"/>
              <a:pPr>
                <a:defRPr/>
              </a:pPr>
              <a:t>56</a:t>
            </a:fld>
            <a:endParaRPr lang="en-US" dirty="0"/>
          </a:p>
        </p:txBody>
      </p:sp>
      <p:pic>
        <p:nvPicPr>
          <p:cNvPr id="6"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10"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mn-lt"/>
                <a:cs typeface="Times New Roman" pitchFamily="18" charset="0"/>
              </a:rPr>
              <a:t>: </a:t>
            </a:r>
            <a:r>
              <a:rPr lang="en-US" sz="1000" dirty="0">
                <a:latin typeface="+mn-lt"/>
              </a:rPr>
              <a:t>Majlinda Malellari</a:t>
            </a:r>
          </a:p>
        </p:txBody>
      </p:sp>
      <p:graphicFrame>
        <p:nvGraphicFramePr>
          <p:cNvPr id="3" name="Table 2"/>
          <p:cNvGraphicFramePr>
            <a:graphicFrameLocks noGrp="1"/>
          </p:cNvGraphicFramePr>
          <p:nvPr>
            <p:extLst/>
          </p:nvPr>
        </p:nvGraphicFramePr>
        <p:xfrm>
          <a:off x="204787" y="914400"/>
          <a:ext cx="8686801" cy="5485392"/>
        </p:xfrm>
        <a:graphic>
          <a:graphicData uri="http://schemas.openxmlformats.org/drawingml/2006/table">
            <a:tbl>
              <a:tblPr/>
              <a:tblGrid>
                <a:gridCol w="2293036">
                  <a:extLst>
                    <a:ext uri="{9D8B030D-6E8A-4147-A177-3AD203B41FA5}">
                      <a16:colId xmlns:a16="http://schemas.microsoft.com/office/drawing/2014/main" val="20000"/>
                    </a:ext>
                  </a:extLst>
                </a:gridCol>
                <a:gridCol w="1161941">
                  <a:extLst>
                    <a:ext uri="{9D8B030D-6E8A-4147-A177-3AD203B41FA5}">
                      <a16:colId xmlns:a16="http://schemas.microsoft.com/office/drawing/2014/main" val="20001"/>
                    </a:ext>
                  </a:extLst>
                </a:gridCol>
                <a:gridCol w="1159885">
                  <a:extLst>
                    <a:ext uri="{9D8B030D-6E8A-4147-A177-3AD203B41FA5}">
                      <a16:colId xmlns:a16="http://schemas.microsoft.com/office/drawing/2014/main" val="20002"/>
                    </a:ext>
                  </a:extLst>
                </a:gridCol>
                <a:gridCol w="1569137">
                  <a:extLst>
                    <a:ext uri="{9D8B030D-6E8A-4147-A177-3AD203B41FA5}">
                      <a16:colId xmlns:a16="http://schemas.microsoft.com/office/drawing/2014/main" val="20003"/>
                    </a:ext>
                  </a:extLst>
                </a:gridCol>
                <a:gridCol w="923383">
                  <a:extLst>
                    <a:ext uri="{9D8B030D-6E8A-4147-A177-3AD203B41FA5}">
                      <a16:colId xmlns:a16="http://schemas.microsoft.com/office/drawing/2014/main" val="20004"/>
                    </a:ext>
                  </a:extLst>
                </a:gridCol>
                <a:gridCol w="1579419">
                  <a:extLst>
                    <a:ext uri="{9D8B030D-6E8A-4147-A177-3AD203B41FA5}">
                      <a16:colId xmlns:a16="http://schemas.microsoft.com/office/drawing/2014/main" val="20005"/>
                    </a:ext>
                  </a:extLst>
                </a:gridCol>
              </a:tblGrid>
              <a:tr h="750716">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cs typeface="Times New Roman" pitchFamily="18" charset="0"/>
                        </a:rPr>
                        <a:t>Blade System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cs typeface="Times New Roman" pitchFamily="18" charset="0"/>
                        </a:rPr>
                        <a:t>305 Polyurethane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cs typeface="Times New Roman" pitchFamily="18" charset="0"/>
                        </a:rPr>
                        <a:t>Carbon Fiber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mn-lt"/>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rowSpan="2" hMerge="1">
                  <a:txBody>
                    <a:bodyPr/>
                    <a:lstStyle/>
                    <a:p>
                      <a:endParaRPr lang="en-US"/>
                    </a:p>
                  </a:txBody>
                  <a:tcPr/>
                </a:tc>
                <a:extLst>
                  <a:ext uri="{0D108BD9-81ED-4DB2-BD59-A6C34878D82A}">
                    <a16:rowId xmlns:a16="http://schemas.microsoft.com/office/drawing/2014/main" val="10000"/>
                  </a:ext>
                </a:extLst>
              </a:tr>
              <a:tr h="1231174">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mn-lt"/>
                          <a:cs typeface="Times New Roman" pitchFamily="18" charset="0"/>
                        </a:rPr>
                        <a:t> Hollow Carbon Fiber material. Strong and light.</a:t>
                      </a:r>
                    </a:p>
                    <a:p>
                      <a:pPr marL="0" marR="0" lvl="0" indent="0" algn="l" defTabSz="914400" rtl="0" eaLnBrk="1" fontAlgn="base" latinLnBrk="0" hangingPunct="1">
                        <a:lnSpc>
                          <a:spcPct val="100000"/>
                        </a:lnSpc>
                        <a:spcBef>
                          <a:spcPct val="0"/>
                        </a:spcBef>
                        <a:spcAft>
                          <a:spcPct val="0"/>
                        </a:spcAft>
                        <a:buClrTx/>
                        <a:buSzTx/>
                        <a:buFontTx/>
                        <a:buChar char="•"/>
                        <a:tabLst/>
                      </a:pPr>
                      <a:endParaRPr kumimoji="0" lang="en-US" sz="1400" b="0" i="0" u="none" strike="noStrike" cap="none" normalizeH="0" baseline="0" dirty="0">
                        <a:ln>
                          <a:noFill/>
                        </a:ln>
                        <a:solidFill>
                          <a:schemeClr val="tx1"/>
                        </a:solidFill>
                        <a:effectLst/>
                        <a:latin typeface="+mn-lt"/>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mn-lt"/>
                          <a:cs typeface="Times New Roman" pitchFamily="18" charset="0"/>
                        </a:rPr>
                        <a:t> Test using a statistical approach to determine best overall solution.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3603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Times New Roman" pitchFamily="18" charset="0"/>
                        </a:rPr>
                        <a:t>Criteria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Times New Roman" pitchFamily="18" charset="0"/>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2"/>
                  </a:ext>
                </a:extLst>
              </a:tr>
              <a:tr h="5552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Times New Roman" pitchFamily="18" charset="0"/>
                        </a:rPr>
                        <a:t>Rigidity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Times New Roman" pitchFamily="18"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Test result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US" sz="1400" dirty="0">
                          <a:latin typeface="+mn-lt"/>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algn="ctr"/>
                      <a:r>
                        <a:rPr lang="en-US" sz="1400" dirty="0">
                          <a:latin typeface="+mn-lt"/>
                        </a:rPr>
                        <a:t>Reasonable</a:t>
                      </a:r>
                      <a:r>
                        <a:rPr lang="en-US" sz="1400" baseline="0" dirty="0">
                          <a:latin typeface="+mn-lt"/>
                        </a:rPr>
                        <a:t> rigidity and high heat tolerance </a:t>
                      </a:r>
                      <a:endParaRPr lang="en-US" sz="1400" dirty="0">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r h="4778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Times New Roman" pitchFamily="18" charset="0"/>
                        </a:rPr>
                        <a:t>Density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Times New Roman" pitchFamily="18"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Test result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US" sz="1400" dirty="0">
                          <a:latin typeface="+mn-lt"/>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algn="ctr"/>
                      <a:r>
                        <a:rPr lang="en-US" sz="1400" dirty="0">
                          <a:latin typeface="+mn-lt"/>
                        </a:rPr>
                        <a:t>Good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4"/>
                  </a:ext>
                </a:extLst>
              </a:tr>
              <a:tr h="4300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Times New Roman" pitchFamily="18" charset="0"/>
                        </a:rPr>
                        <a:t>Yield Strength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Times New Roman" pitchFamily="18"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Test result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US" sz="1400" dirty="0">
                          <a:latin typeface="+mn-lt"/>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algn="ctr"/>
                      <a:r>
                        <a:rPr lang="en-US" sz="1400" dirty="0">
                          <a:latin typeface="+mn-lt"/>
                        </a:rPr>
                        <a:t>Good</a:t>
                      </a:r>
                      <a:r>
                        <a:rPr lang="en-US" sz="1400" baseline="0" dirty="0">
                          <a:latin typeface="+mn-lt"/>
                        </a:rPr>
                        <a:t> </a:t>
                      </a:r>
                      <a:r>
                        <a:rPr lang="en-US" sz="1400" dirty="0">
                          <a:latin typeface="+mn-lt"/>
                        </a:rPr>
                        <a:t>Tensile strength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5"/>
                  </a:ext>
                </a:extLst>
              </a:tr>
              <a:tr h="3603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Times New Roman" pitchFamily="18" charset="0"/>
                        </a:rPr>
                        <a:t>Size/Mass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Times New Roman" pitchFamily="18"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US" sz="1400" dirty="0">
                          <a:latin typeface="+mn-lt"/>
                        </a:rPr>
                        <a:t>Heavy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algn="ctr"/>
                      <a:r>
                        <a:rPr lang="en-US" sz="1400" dirty="0">
                          <a:latin typeface="+mn-lt"/>
                        </a:rPr>
                        <a:t>Light Weight</a:t>
                      </a:r>
                      <a:r>
                        <a:rPr lang="en-US" sz="1400" baseline="0" dirty="0">
                          <a:latin typeface="+mn-lt"/>
                        </a:rPr>
                        <a:t> </a:t>
                      </a:r>
                      <a:endParaRPr lang="en-US" sz="1400" dirty="0">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6"/>
                  </a:ext>
                </a:extLst>
              </a:tr>
              <a:tr h="3603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Times New Roman" pitchFamily="18" charset="0"/>
                        </a:rPr>
                        <a:t>Total Score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Times New Roman" pitchFamily="18"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7"/>
                  </a:ext>
                </a:extLst>
              </a:tr>
              <a:tr h="3603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Times New Roman" pitchFamily="18" charset="0"/>
                        </a:rPr>
                        <a:t>Rank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Times New Roman" pitchFamily="18"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8"/>
                  </a:ext>
                </a:extLst>
              </a:tr>
              <a:tr h="2139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Times New Roman" pitchFamily="18" charset="0"/>
                        </a:rPr>
                        <a:t>Decision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Times New Roman" pitchFamily="18" charset="0"/>
                        </a:rPr>
                        <a:t>Decline</a:t>
                      </a:r>
                      <a:endParaRPr kumimoji="0" lang="en-US" sz="1400" b="0" i="0" u="none" strike="noStrike" cap="none" normalizeH="0" baseline="0" dirty="0">
                        <a:ln>
                          <a:noFill/>
                        </a:ln>
                        <a:solidFill>
                          <a:schemeClr val="tx1"/>
                        </a:solidFill>
                        <a:effectLst/>
                        <a:latin typeface="+mn-lt"/>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Times New Roman" pitchFamily="18" charset="0"/>
                        </a:rPr>
                        <a:t>Accept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pic>
        <p:nvPicPr>
          <p:cNvPr id="11" name="Picture 2" descr="https://encrypted-tbn0.gstatic.com/images?q=tbn:ANd9GcTgiM1Vc-gnyEvyDBRlhHU6dzraLzb6oqF3d2PcVV7C8_naUhljKg"/>
          <p:cNvPicPr>
            <a:picLocks noChangeAspect="1" noChangeArrowheads="1"/>
          </p:cNvPicPr>
          <p:nvPr/>
        </p:nvPicPr>
        <p:blipFill>
          <a:blip r:embed="rId3" cstate="print"/>
          <a:srcRect/>
          <a:stretch>
            <a:fillRect/>
          </a:stretch>
        </p:blipFill>
        <p:spPr bwMode="auto">
          <a:xfrm>
            <a:off x="4343400" y="1528762"/>
            <a:ext cx="1295400" cy="12954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1528762"/>
            <a:ext cx="1143000" cy="1329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989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lgn="ctr" eaLnBrk="1" hangingPunct="1"/>
            <a:r>
              <a:rPr lang="en-US" dirty="0"/>
              <a:t>Material Selections </a:t>
            </a:r>
            <a:br>
              <a:rPr lang="en-US" dirty="0"/>
            </a:br>
            <a:r>
              <a:rPr lang="en-US" dirty="0"/>
              <a:t>Payload &amp; Container Shells</a:t>
            </a:r>
          </a:p>
        </p:txBody>
      </p:sp>
      <p:sp>
        <p:nvSpPr>
          <p:cNvPr id="5" name="Content Placeholder 4"/>
          <p:cNvSpPr>
            <a:spLocks noGrp="1"/>
          </p:cNvSpPr>
          <p:nvPr>
            <p:ph sz="half" idx="1"/>
          </p:nvPr>
        </p:nvSpPr>
        <p:spPr/>
        <p:txBody>
          <a:bodyPr/>
          <a:lstStyle/>
          <a:p>
            <a:pPr marL="0" lvl="0" indent="0" eaLnBrk="1" hangingPunct="1">
              <a:spcBef>
                <a:spcPct val="50000"/>
              </a:spcBef>
              <a:buNone/>
            </a:pPr>
            <a:r>
              <a:rPr lang="en-US" sz="1800" kern="1200" dirty="0">
                <a:solidFill>
                  <a:srgbClr val="000000"/>
                </a:solidFill>
                <a:latin typeface="Arial" charset="0"/>
              </a:rPr>
              <a:t>Material: Resin enforced Kevlar and Fiberglas Fabric</a:t>
            </a:r>
          </a:p>
          <a:p>
            <a:pPr marL="0" lvl="0" indent="0" eaLnBrk="1" hangingPunct="1">
              <a:spcBef>
                <a:spcPct val="50000"/>
              </a:spcBef>
              <a:buNone/>
            </a:pPr>
            <a:endParaRPr lang="en-US" sz="1800" kern="1200" dirty="0">
              <a:solidFill>
                <a:srgbClr val="000000"/>
              </a:solidFill>
              <a:latin typeface="Arial" charset="0"/>
            </a:endParaRPr>
          </a:p>
          <a:p>
            <a:pPr marL="0" lvl="0" indent="0" eaLnBrk="1" hangingPunct="1">
              <a:spcBef>
                <a:spcPct val="50000"/>
              </a:spcBef>
              <a:buNone/>
            </a:pPr>
            <a:r>
              <a:rPr lang="en-US" sz="1800" b="0" kern="1200" dirty="0">
                <a:solidFill>
                  <a:srgbClr val="000000"/>
                </a:solidFill>
                <a:latin typeface="Arial" charset="0"/>
              </a:rPr>
              <a:t>Reasons: </a:t>
            </a:r>
          </a:p>
          <a:p>
            <a:pPr marL="285750" lvl="0" indent="-285750" eaLnBrk="1" hangingPunct="1">
              <a:spcBef>
                <a:spcPct val="50000"/>
              </a:spcBef>
              <a:buFont typeface="Arial" panose="020B0604020202020204" pitchFamily="34" charset="0"/>
              <a:buChar char="•"/>
            </a:pPr>
            <a:r>
              <a:rPr lang="en-US" sz="1800" b="0" kern="1200" dirty="0">
                <a:solidFill>
                  <a:srgbClr val="000000"/>
                </a:solidFill>
                <a:latin typeface="Arial" charset="0"/>
              </a:rPr>
              <a:t>Light weight</a:t>
            </a:r>
          </a:p>
          <a:p>
            <a:pPr marL="285750" lvl="0" indent="-285750" eaLnBrk="1" hangingPunct="1">
              <a:spcBef>
                <a:spcPct val="50000"/>
              </a:spcBef>
              <a:buFont typeface="Arial" panose="020B0604020202020204" pitchFamily="34" charset="0"/>
              <a:buChar char="•"/>
            </a:pPr>
            <a:r>
              <a:rPr lang="en-US" sz="1800" b="0" kern="1200" dirty="0">
                <a:solidFill>
                  <a:srgbClr val="000000"/>
                </a:solidFill>
                <a:latin typeface="Arial" charset="0"/>
              </a:rPr>
              <a:t>Shock force resistance, durability and strength due to woven composition of Kevlar fabric and its high strength to weight ratio</a:t>
            </a:r>
          </a:p>
          <a:p>
            <a:pPr marL="285750" lvl="0" indent="-285750" eaLnBrk="1" hangingPunct="1">
              <a:spcBef>
                <a:spcPct val="50000"/>
              </a:spcBef>
              <a:buFont typeface="Arial" panose="020B0604020202020204" pitchFamily="34" charset="0"/>
              <a:buChar char="•"/>
            </a:pPr>
            <a:r>
              <a:rPr lang="en-US" sz="1800" b="0" kern="1200" dirty="0">
                <a:solidFill>
                  <a:srgbClr val="000000"/>
                </a:solidFill>
                <a:latin typeface="Arial" charset="0"/>
              </a:rPr>
              <a:t>Resin reinforced</a:t>
            </a:r>
          </a:p>
          <a:p>
            <a:endParaRPr lang="en-US" dirty="0"/>
          </a:p>
        </p:txBody>
      </p:sp>
      <p:pic>
        <p:nvPicPr>
          <p:cNvPr id="9" name="Content Placeholder 8"/>
          <p:cNvPicPr>
            <a:picLocks noGrp="1" noChangeAspect="1"/>
          </p:cNvPicPr>
          <p:nvPr>
            <p:ph sz="half" idx="2"/>
          </p:nvPr>
        </p:nvPicPr>
        <p:blipFill>
          <a:blip r:embed="rId2"/>
          <a:stretch>
            <a:fillRect/>
          </a:stretch>
        </p:blipFill>
        <p:spPr>
          <a:xfrm>
            <a:off x="4800600" y="1419289"/>
            <a:ext cx="1847248" cy="3273836"/>
          </a:xfrm>
          <a:prstGeom prst="rect">
            <a:avLst/>
          </a:prstGeom>
        </p:spPr>
      </p:pic>
      <p:sp>
        <p:nvSpPr>
          <p:cNvPr id="3686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368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6C2BB0-688C-4BC5-8241-711996056E76}" type="slidenum">
              <a:rPr lang="en-US" smtClean="0"/>
              <a:pPr eaLnBrk="1" hangingPunct="1"/>
              <a:t>57</a:t>
            </a:fld>
            <a:endParaRPr lang="en-US" dirty="0"/>
          </a:p>
        </p:txBody>
      </p:sp>
      <p:sp>
        <p:nvSpPr>
          <p:cNvPr id="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Majlinda Malellari </a:t>
            </a:r>
          </a:p>
        </p:txBody>
      </p:sp>
      <p:pic>
        <p:nvPicPr>
          <p:cNvPr id="7" name="Picture 2" descr="C:\Users\Rocket Rob\Desktop\club logo\Club Logo small wide.jpg"/>
          <p:cNvPicPr>
            <a:picLocks noChangeAspect="1" noChangeArrowheads="1"/>
          </p:cNvPicPr>
          <p:nvPr/>
        </p:nvPicPr>
        <p:blipFill>
          <a:blip r:embed="rId3" cstate="print"/>
          <a:srcRect/>
          <a:stretch>
            <a:fillRect/>
          </a:stretch>
        </p:blipFill>
        <p:spPr bwMode="auto">
          <a:xfrm>
            <a:off x="0" y="0"/>
            <a:ext cx="1828800" cy="914400"/>
          </a:xfrm>
          <a:prstGeom prst="rect">
            <a:avLst/>
          </a:prstGeom>
          <a:noFill/>
          <a:ln w="9525">
            <a:noFill/>
            <a:miter lim="800000"/>
            <a:headEnd/>
            <a:tailEnd/>
          </a:ln>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6224" y="1405299"/>
            <a:ext cx="1932345" cy="3287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043543" y="4828682"/>
            <a:ext cx="1184940" cy="369332"/>
          </a:xfrm>
          <a:prstGeom prst="rect">
            <a:avLst/>
          </a:prstGeom>
        </p:spPr>
        <p:txBody>
          <a:bodyPr wrap="none">
            <a:spAutoFit/>
          </a:bodyPr>
          <a:lstStyle/>
          <a:p>
            <a:pPr algn="ctr">
              <a:spcBef>
                <a:spcPct val="50000"/>
              </a:spcBef>
            </a:pPr>
            <a:r>
              <a:rPr lang="en-US" i="1" dirty="0">
                <a:solidFill>
                  <a:srgbClr val="000000"/>
                </a:solidFill>
              </a:rPr>
              <a:t>Container</a:t>
            </a:r>
          </a:p>
        </p:txBody>
      </p:sp>
      <p:sp>
        <p:nvSpPr>
          <p:cNvPr id="11" name="Rectangle 10"/>
          <p:cNvSpPr/>
          <p:nvPr/>
        </p:nvSpPr>
        <p:spPr>
          <a:xfrm>
            <a:off x="7233284" y="4828682"/>
            <a:ext cx="1018227" cy="369332"/>
          </a:xfrm>
          <a:prstGeom prst="rect">
            <a:avLst/>
          </a:prstGeom>
        </p:spPr>
        <p:txBody>
          <a:bodyPr wrap="none">
            <a:spAutoFit/>
          </a:bodyPr>
          <a:lstStyle/>
          <a:p>
            <a:r>
              <a:rPr lang="en-US" i="1" dirty="0">
                <a:solidFill>
                  <a:srgbClr val="000000"/>
                </a:solidFill>
              </a:rPr>
              <a:t>Payload</a:t>
            </a:r>
            <a:endParaRPr lang="en-US" dirty="0"/>
          </a:p>
        </p:txBody>
      </p:sp>
    </p:spTree>
    <p:extLst>
      <p:ext uri="{BB962C8B-B14F-4D97-AF65-F5344CB8AC3E}">
        <p14:creationId xmlns:p14="http://schemas.microsoft.com/office/powerpoint/2010/main" val="1189261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2C616D75-D769-4901-AE67-A80762B1EFCA}" type="slidenum">
              <a:rPr lang="en-US" sz="1000">
                <a:solidFill>
                  <a:srgbClr val="000000"/>
                </a:solidFill>
              </a:rPr>
              <a:pPr algn="r"/>
              <a:t>58</a:t>
            </a:fld>
            <a:endParaRPr lang="en-US" sz="1000">
              <a:solidFill>
                <a:srgbClr val="000000"/>
              </a:solidFill>
            </a:endParaRPr>
          </a:p>
        </p:txBody>
      </p:sp>
      <p:sp>
        <p:nvSpPr>
          <p:cNvPr id="175107" name="Rectangle 2"/>
          <p:cNvSpPr>
            <a:spLocks noGrp="1" noChangeArrowheads="1"/>
          </p:cNvSpPr>
          <p:nvPr>
            <p:ph type="title"/>
          </p:nvPr>
        </p:nvSpPr>
        <p:spPr>
          <a:xfrm>
            <a:off x="1752600" y="38100"/>
            <a:ext cx="5943600" cy="838200"/>
          </a:xfrm>
        </p:spPr>
        <p:txBody>
          <a:bodyPr/>
          <a:lstStyle/>
          <a:p>
            <a:pPr eaLnBrk="1" hangingPunct="1"/>
            <a:r>
              <a:rPr lang="en-US" dirty="0"/>
              <a:t>Container - Payload Interface</a:t>
            </a:r>
          </a:p>
        </p:txBody>
      </p:sp>
      <p:sp>
        <p:nvSpPr>
          <p:cNvPr id="2" name="Footer Placeholder 1"/>
          <p:cNvSpPr>
            <a:spLocks noGrp="1"/>
          </p:cNvSpPr>
          <p:nvPr>
            <p:ph type="ftr" sz="quarter" idx="11"/>
          </p:nvPr>
        </p:nvSpPr>
        <p:spPr/>
        <p:txBody>
          <a:bodyPr/>
          <a:lstStyle/>
          <a:p>
            <a:pPr>
              <a:defRPr/>
            </a:pPr>
            <a:r>
              <a:rPr lang="en-US" dirty="0"/>
              <a:t>CanSat 2015 CDR:  Team 4996 (Phoenix)</a:t>
            </a:r>
          </a:p>
        </p:txBody>
      </p:sp>
      <p:sp>
        <p:nvSpPr>
          <p:cNvPr id="3" name="Slide Number Placeholder 2"/>
          <p:cNvSpPr>
            <a:spLocks noGrp="1"/>
          </p:cNvSpPr>
          <p:nvPr>
            <p:ph type="sldNum" sz="quarter" idx="12"/>
          </p:nvPr>
        </p:nvSpPr>
        <p:spPr/>
        <p:txBody>
          <a:bodyPr/>
          <a:lstStyle/>
          <a:p>
            <a:pPr>
              <a:defRPr/>
            </a:pPr>
            <a:fld id="{38C20C3B-AA5D-4579-BD6D-2E462907092B}" type="slidenum">
              <a:rPr lang="en-US" smtClean="0"/>
              <a:pPr>
                <a:defRPr/>
              </a:pPr>
              <a:t>58</a:t>
            </a:fld>
            <a:endParaRPr lang="en-US" dirty="0"/>
          </a:p>
        </p:txBody>
      </p:sp>
      <p:sp>
        <p:nvSpPr>
          <p:cNvPr id="175108"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latin typeface="+mn-lt"/>
                <a:cs typeface="Times New Roman" pitchFamily="18" charset="0"/>
              </a:rPr>
              <a:t>Presenter: </a:t>
            </a:r>
            <a:r>
              <a:rPr lang="en-US" sz="1000" dirty="0">
                <a:latin typeface="+mn-lt"/>
              </a:rPr>
              <a:t>Majlinda Malellari</a:t>
            </a:r>
          </a:p>
        </p:txBody>
      </p:sp>
      <p:pic>
        <p:nvPicPr>
          <p:cNvPr id="10" name="Picture 2" descr="C:\Users\Rocket Rob\Desktop\club logo\Club Logo small wide.jpg"/>
          <p:cNvPicPr>
            <a:picLocks noChangeAspect="1" noChangeArrowheads="1"/>
          </p:cNvPicPr>
          <p:nvPr/>
        </p:nvPicPr>
        <p:blipFill>
          <a:blip r:embed="rId3"/>
          <a:srcRect/>
          <a:stretch>
            <a:fillRect/>
          </a:stretch>
        </p:blipFill>
        <p:spPr bwMode="auto">
          <a:xfrm>
            <a:off x="0" y="0"/>
            <a:ext cx="1828800" cy="914400"/>
          </a:xfrm>
          <a:prstGeom prst="rect">
            <a:avLst/>
          </a:prstGeom>
          <a:noFill/>
          <a:ln w="9525">
            <a:noFill/>
            <a:miter lim="800000"/>
            <a:headEnd/>
            <a:tailEnd/>
          </a:ln>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962" y="1676400"/>
            <a:ext cx="5386388"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a:off x="7010400" y="4648200"/>
            <a:ext cx="990600" cy="0"/>
          </a:xfrm>
          <a:prstGeom prst="straightConnector1">
            <a:avLst/>
          </a:prstGeom>
          <a:ln>
            <a:solidFill>
              <a:srgbClr val="00B050"/>
            </a:solidFill>
            <a:tailEnd type="arrow"/>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8001000" y="4495800"/>
            <a:ext cx="895350" cy="338554"/>
          </a:xfrm>
          <a:prstGeom prst="rect">
            <a:avLst/>
          </a:prstGeom>
          <a:noFill/>
        </p:spPr>
        <p:txBody>
          <a:bodyPr wrap="square" rtlCol="0">
            <a:spAutoFit/>
          </a:bodyPr>
          <a:lstStyle/>
          <a:p>
            <a:r>
              <a:rPr lang="en-US" sz="1600" i="1" u="sng" dirty="0"/>
              <a:t>Servo</a:t>
            </a:r>
          </a:p>
        </p:txBody>
      </p:sp>
      <p:cxnSp>
        <p:nvCxnSpPr>
          <p:cNvPr id="14" name="Straight Arrow Connector 13"/>
          <p:cNvCxnSpPr/>
          <p:nvPr/>
        </p:nvCxnSpPr>
        <p:spPr>
          <a:xfrm>
            <a:off x="5943600" y="1981200"/>
            <a:ext cx="381000" cy="762000"/>
          </a:xfrm>
          <a:prstGeom prst="straightConnector1">
            <a:avLst/>
          </a:prstGeom>
          <a:ln>
            <a:solidFill>
              <a:srgbClr val="00B050"/>
            </a:solidFill>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H="1">
            <a:off x="5410200" y="1981200"/>
            <a:ext cx="533400" cy="1638300"/>
          </a:xfrm>
          <a:prstGeom prst="straightConnector1">
            <a:avLst/>
          </a:prstGeom>
          <a:ln>
            <a:solidFill>
              <a:srgbClr val="00B050"/>
            </a:solidFill>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266134" y="1676400"/>
            <a:ext cx="1354931" cy="338554"/>
          </a:xfrm>
          <a:prstGeom prst="rect">
            <a:avLst/>
          </a:prstGeom>
          <a:noFill/>
        </p:spPr>
        <p:txBody>
          <a:bodyPr wrap="square" rtlCol="0">
            <a:spAutoFit/>
          </a:bodyPr>
          <a:lstStyle/>
          <a:p>
            <a:r>
              <a:rPr lang="en-US" sz="1600" i="1" u="sng" dirty="0"/>
              <a:t>Link Couples</a:t>
            </a:r>
          </a:p>
        </p:txBody>
      </p:sp>
      <p:cxnSp>
        <p:nvCxnSpPr>
          <p:cNvPr id="19" name="Straight Arrow Connector 18"/>
          <p:cNvCxnSpPr/>
          <p:nvPr/>
        </p:nvCxnSpPr>
        <p:spPr>
          <a:xfrm>
            <a:off x="4191000" y="2743200"/>
            <a:ext cx="0" cy="1219200"/>
          </a:xfrm>
          <a:prstGeom prst="straightConnector1">
            <a:avLst/>
          </a:prstGeom>
          <a:ln>
            <a:solidFill>
              <a:srgbClr val="00B050"/>
            </a:solidFill>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3810000" y="2358509"/>
            <a:ext cx="762000" cy="338554"/>
          </a:xfrm>
          <a:prstGeom prst="rect">
            <a:avLst/>
          </a:prstGeom>
          <a:noFill/>
        </p:spPr>
        <p:txBody>
          <a:bodyPr wrap="square" rtlCol="0">
            <a:spAutoFit/>
          </a:bodyPr>
          <a:lstStyle/>
          <a:p>
            <a:r>
              <a:rPr lang="en-US" sz="1600" i="1" u="sng" dirty="0"/>
              <a:t>Arm </a:t>
            </a:r>
          </a:p>
        </p:txBody>
      </p:sp>
      <p:sp>
        <p:nvSpPr>
          <p:cNvPr id="21" name="TextBox 20"/>
          <p:cNvSpPr txBox="1"/>
          <p:nvPr/>
        </p:nvSpPr>
        <p:spPr>
          <a:xfrm>
            <a:off x="228600" y="1090642"/>
            <a:ext cx="3052762" cy="4770537"/>
          </a:xfrm>
          <a:prstGeom prst="rect">
            <a:avLst/>
          </a:prstGeom>
          <a:noFill/>
        </p:spPr>
        <p:txBody>
          <a:bodyPr wrap="square" rtlCol="0">
            <a:spAutoFit/>
          </a:bodyPr>
          <a:lstStyle/>
          <a:p>
            <a:pPr marL="285750" indent="-285750">
              <a:buFont typeface="Courier New" panose="02070309020205020404" pitchFamily="49" charset="0"/>
              <a:buChar char="o"/>
            </a:pPr>
            <a:r>
              <a:rPr lang="en-US" sz="1600" u="sng" dirty="0"/>
              <a:t>Servo</a:t>
            </a:r>
            <a:r>
              <a:rPr lang="en-US" sz="1600" dirty="0"/>
              <a:t> will be attached into a </a:t>
            </a:r>
            <a:r>
              <a:rPr lang="en-US" sz="1600" i="1" dirty="0"/>
              <a:t>fiberglass plate</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u="sng" dirty="0"/>
              <a:t>Arms</a:t>
            </a:r>
            <a:r>
              <a:rPr lang="en-US" sz="1600" dirty="0"/>
              <a:t> will be pushing into the inner surface of container as the servo is originally placed into right position</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As the servo is being triggered the Arms will retract inside the Science Vehicle allowing it to detach itself from the container and separate for descent</a:t>
            </a:r>
          </a:p>
          <a:p>
            <a:endParaRPr lang="en-US" sz="1600" dirty="0"/>
          </a:p>
          <a:p>
            <a:pPr marL="285750" indent="-285750">
              <a:buFont typeface="Wingdings" panose="05000000000000000000" pitchFamily="2" charset="2"/>
              <a:buChar char="§"/>
            </a:pPr>
            <a:r>
              <a:rPr lang="en-US" sz="1600" u="sng" dirty="0">
                <a:solidFill>
                  <a:srgbClr val="FF0000"/>
                </a:solidFill>
              </a:rPr>
              <a:t>Note:</a:t>
            </a:r>
            <a:r>
              <a:rPr lang="en-US" sz="1600" dirty="0"/>
              <a:t> Support plate for the release mechanism is not included</a:t>
            </a:r>
          </a:p>
        </p:txBody>
      </p:sp>
      <p:cxnSp>
        <p:nvCxnSpPr>
          <p:cNvPr id="23" name="Straight Arrow Connector 22"/>
          <p:cNvCxnSpPr/>
          <p:nvPr/>
        </p:nvCxnSpPr>
        <p:spPr>
          <a:xfrm>
            <a:off x="7391400" y="1491734"/>
            <a:ext cx="0" cy="866775"/>
          </a:xfrm>
          <a:prstGeom prst="straightConnector1">
            <a:avLst/>
          </a:prstGeom>
          <a:ln>
            <a:solidFill>
              <a:srgbClr val="00B050"/>
            </a:solidFill>
            <a:tailEnd type="arrow"/>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6896100" y="1186934"/>
            <a:ext cx="990600" cy="338554"/>
          </a:xfrm>
          <a:prstGeom prst="rect">
            <a:avLst/>
          </a:prstGeom>
          <a:noFill/>
        </p:spPr>
        <p:txBody>
          <a:bodyPr wrap="square" rtlCol="0">
            <a:spAutoFit/>
          </a:bodyPr>
          <a:lstStyle/>
          <a:p>
            <a:r>
              <a:rPr lang="en-US" sz="1600" i="1" u="sng" dirty="0"/>
              <a:t>Arm Cap</a:t>
            </a:r>
          </a:p>
        </p:txBody>
      </p:sp>
      <p:sp>
        <p:nvSpPr>
          <p:cNvPr id="22" name="5-Point Star 21"/>
          <p:cNvSpPr/>
          <p:nvPr/>
        </p:nvSpPr>
        <p:spPr>
          <a:xfrm>
            <a:off x="8610600" y="762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2166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2C616D75-D769-4901-AE67-A80762B1EFCA}" type="slidenum">
              <a:rPr lang="en-US" sz="1000">
                <a:solidFill>
                  <a:srgbClr val="000000"/>
                </a:solidFill>
              </a:rPr>
              <a:pPr algn="r"/>
              <a:t>59</a:t>
            </a:fld>
            <a:endParaRPr lang="en-US" sz="1000">
              <a:solidFill>
                <a:srgbClr val="000000"/>
              </a:solidFill>
            </a:endParaRPr>
          </a:p>
        </p:txBody>
      </p:sp>
      <p:sp>
        <p:nvSpPr>
          <p:cNvPr id="175107" name="Rectangle 2"/>
          <p:cNvSpPr>
            <a:spLocks noGrp="1" noChangeArrowheads="1"/>
          </p:cNvSpPr>
          <p:nvPr>
            <p:ph type="title"/>
          </p:nvPr>
        </p:nvSpPr>
        <p:spPr>
          <a:xfrm>
            <a:off x="1752600" y="38100"/>
            <a:ext cx="5943600" cy="838200"/>
          </a:xfrm>
        </p:spPr>
        <p:txBody>
          <a:bodyPr/>
          <a:lstStyle/>
          <a:p>
            <a:pPr eaLnBrk="1" hangingPunct="1"/>
            <a:r>
              <a:rPr lang="en-US" dirty="0"/>
              <a:t>Container - Payload Interface Cont’d</a:t>
            </a:r>
          </a:p>
        </p:txBody>
      </p:sp>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
        <p:nvSpPr>
          <p:cNvPr id="3" name="Slide Number Placeholder 2"/>
          <p:cNvSpPr>
            <a:spLocks noGrp="1"/>
          </p:cNvSpPr>
          <p:nvPr>
            <p:ph type="sldNum" sz="quarter" idx="12"/>
          </p:nvPr>
        </p:nvSpPr>
        <p:spPr/>
        <p:txBody>
          <a:bodyPr/>
          <a:lstStyle/>
          <a:p>
            <a:pPr>
              <a:defRPr/>
            </a:pPr>
            <a:fld id="{38C20C3B-AA5D-4579-BD6D-2E462907092B}" type="slidenum">
              <a:rPr lang="en-US" smtClean="0"/>
              <a:pPr>
                <a:defRPr/>
              </a:pPr>
              <a:t>59</a:t>
            </a:fld>
            <a:endParaRPr lang="en-US" dirty="0"/>
          </a:p>
        </p:txBody>
      </p:sp>
      <p:sp>
        <p:nvSpPr>
          <p:cNvPr id="175108"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Times New Roman" pitchFamily="18" charset="0"/>
                <a:cs typeface="Times New Roman" pitchFamily="18" charset="0"/>
              </a:rPr>
              <a:t>: </a:t>
            </a:r>
            <a:r>
              <a:rPr lang="en-US" sz="1000" dirty="0"/>
              <a:t>Majlinda Malellari</a:t>
            </a:r>
          </a:p>
        </p:txBody>
      </p:sp>
      <p:pic>
        <p:nvPicPr>
          <p:cNvPr id="10"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391" y="1649049"/>
            <a:ext cx="6019800" cy="2881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V="1">
            <a:off x="1066800" y="1892724"/>
            <a:ext cx="685800" cy="1"/>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76200" y="1570406"/>
            <a:ext cx="1447800" cy="646331"/>
          </a:xfrm>
          <a:prstGeom prst="rect">
            <a:avLst/>
          </a:prstGeom>
          <a:noFill/>
        </p:spPr>
        <p:txBody>
          <a:bodyPr wrap="square" rtlCol="0">
            <a:spAutoFit/>
          </a:bodyPr>
          <a:lstStyle/>
          <a:p>
            <a:r>
              <a:rPr lang="en-US" sz="1200" dirty="0"/>
              <a:t>Container wall (wireframe display)</a:t>
            </a:r>
          </a:p>
        </p:txBody>
      </p:sp>
      <p:cxnSp>
        <p:nvCxnSpPr>
          <p:cNvPr id="14" name="Straight Arrow Connector 13"/>
          <p:cNvCxnSpPr/>
          <p:nvPr/>
        </p:nvCxnSpPr>
        <p:spPr>
          <a:xfrm>
            <a:off x="1066800" y="3733800"/>
            <a:ext cx="1219200" cy="0"/>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extBox 14"/>
          <p:cNvSpPr txBox="1"/>
          <p:nvPr/>
        </p:nvSpPr>
        <p:spPr>
          <a:xfrm>
            <a:off x="-76200" y="3410634"/>
            <a:ext cx="1371600" cy="646331"/>
          </a:xfrm>
          <a:prstGeom prst="rect">
            <a:avLst/>
          </a:prstGeom>
          <a:noFill/>
        </p:spPr>
        <p:txBody>
          <a:bodyPr wrap="square" rtlCol="0">
            <a:spAutoFit/>
          </a:bodyPr>
          <a:lstStyle/>
          <a:p>
            <a:r>
              <a:rPr lang="en-US" sz="1200" dirty="0"/>
              <a:t>Science Vehicle wall (wireframe display)</a:t>
            </a:r>
          </a:p>
        </p:txBody>
      </p:sp>
      <p:cxnSp>
        <p:nvCxnSpPr>
          <p:cNvPr id="17" name="Straight Arrow Connector 16"/>
          <p:cNvCxnSpPr/>
          <p:nvPr/>
        </p:nvCxnSpPr>
        <p:spPr>
          <a:xfrm>
            <a:off x="1066800" y="2742221"/>
            <a:ext cx="1447800" cy="0"/>
          </a:xfrm>
          <a:prstGeom prst="straightConnector1">
            <a:avLst/>
          </a:prstGeom>
          <a:ln>
            <a:solidFill>
              <a:srgbClr val="FF0000"/>
            </a:solidFill>
            <a:tailEnd type="arrow"/>
          </a:ln>
        </p:spPr>
        <p:style>
          <a:lnRef idx="2">
            <a:schemeClr val="accent4"/>
          </a:lnRef>
          <a:fillRef idx="0">
            <a:schemeClr val="accent4"/>
          </a:fillRef>
          <a:effectRef idx="1">
            <a:schemeClr val="accent4"/>
          </a:effectRef>
          <a:fontRef idx="minor">
            <a:schemeClr val="tx1"/>
          </a:fontRef>
        </p:style>
      </p:cxnSp>
      <p:sp>
        <p:nvSpPr>
          <p:cNvPr id="18" name="TextBox 17"/>
          <p:cNvSpPr txBox="1"/>
          <p:nvPr/>
        </p:nvSpPr>
        <p:spPr>
          <a:xfrm>
            <a:off x="-76200" y="2443254"/>
            <a:ext cx="1371600" cy="646331"/>
          </a:xfrm>
          <a:prstGeom prst="rect">
            <a:avLst/>
          </a:prstGeom>
          <a:noFill/>
        </p:spPr>
        <p:txBody>
          <a:bodyPr wrap="square" rtlCol="0">
            <a:spAutoFit/>
          </a:bodyPr>
          <a:lstStyle/>
          <a:p>
            <a:r>
              <a:rPr lang="en-US" sz="1200" i="1" u="sng" dirty="0"/>
              <a:t>Slot </a:t>
            </a:r>
          </a:p>
          <a:p>
            <a:r>
              <a:rPr lang="en-US" sz="1200" dirty="0"/>
              <a:t>(for reinforcing plate)</a:t>
            </a:r>
          </a:p>
        </p:txBody>
      </p:sp>
      <p:cxnSp>
        <p:nvCxnSpPr>
          <p:cNvPr id="20" name="Straight Arrow Connector 19"/>
          <p:cNvCxnSpPr/>
          <p:nvPr/>
        </p:nvCxnSpPr>
        <p:spPr>
          <a:xfrm flipH="1" flipV="1">
            <a:off x="4724400" y="3216355"/>
            <a:ext cx="2672695" cy="656883"/>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22" name="TextBox 21"/>
          <p:cNvSpPr txBox="1"/>
          <p:nvPr/>
        </p:nvSpPr>
        <p:spPr>
          <a:xfrm>
            <a:off x="7397095" y="3734738"/>
            <a:ext cx="1143000" cy="276999"/>
          </a:xfrm>
          <a:prstGeom prst="rect">
            <a:avLst/>
          </a:prstGeom>
          <a:noFill/>
        </p:spPr>
        <p:txBody>
          <a:bodyPr wrap="square" rtlCol="0">
            <a:spAutoFit/>
          </a:bodyPr>
          <a:lstStyle/>
          <a:p>
            <a:r>
              <a:rPr lang="en-US" sz="1200" dirty="0"/>
              <a:t>Servo</a:t>
            </a:r>
          </a:p>
        </p:txBody>
      </p:sp>
      <p:cxnSp>
        <p:nvCxnSpPr>
          <p:cNvPr id="26" name="Elbow Connector 25"/>
          <p:cNvCxnSpPr/>
          <p:nvPr/>
        </p:nvCxnSpPr>
        <p:spPr>
          <a:xfrm rot="10800000" flipV="1">
            <a:off x="6781800" y="1624058"/>
            <a:ext cx="990600" cy="444926"/>
          </a:xfrm>
          <a:prstGeom prst="bentConnector3">
            <a:avLst/>
          </a:prstGeom>
          <a:ln>
            <a:solidFill>
              <a:srgbClr val="FF0000"/>
            </a:solidFill>
            <a:tailEnd type="arrow"/>
          </a:ln>
        </p:spPr>
        <p:style>
          <a:lnRef idx="2">
            <a:schemeClr val="accent4"/>
          </a:lnRef>
          <a:fillRef idx="0">
            <a:schemeClr val="accent4"/>
          </a:fillRef>
          <a:effectRef idx="1">
            <a:schemeClr val="accent4"/>
          </a:effectRef>
          <a:fontRef idx="minor">
            <a:schemeClr val="tx1"/>
          </a:fontRef>
        </p:style>
      </p:cxnSp>
      <p:sp>
        <p:nvSpPr>
          <p:cNvPr id="28" name="TextBox 27"/>
          <p:cNvSpPr txBox="1"/>
          <p:nvPr/>
        </p:nvSpPr>
        <p:spPr>
          <a:xfrm>
            <a:off x="7734300" y="1284236"/>
            <a:ext cx="1409700" cy="830997"/>
          </a:xfrm>
          <a:prstGeom prst="rect">
            <a:avLst/>
          </a:prstGeom>
          <a:noFill/>
        </p:spPr>
        <p:txBody>
          <a:bodyPr wrap="square" rtlCol="0">
            <a:spAutoFit/>
          </a:bodyPr>
          <a:lstStyle/>
          <a:p>
            <a:r>
              <a:rPr lang="en-US" sz="1200" i="1" u="sng" dirty="0"/>
              <a:t>Arm support </a:t>
            </a:r>
            <a:r>
              <a:rPr lang="en-US" sz="1200" dirty="0"/>
              <a:t>attached to the inner wall of container </a:t>
            </a:r>
          </a:p>
        </p:txBody>
      </p:sp>
      <p:cxnSp>
        <p:nvCxnSpPr>
          <p:cNvPr id="30" name="Elbow Connector 29"/>
          <p:cNvCxnSpPr/>
          <p:nvPr/>
        </p:nvCxnSpPr>
        <p:spPr>
          <a:xfrm rot="10800000">
            <a:off x="6237009" y="2324098"/>
            <a:ext cx="1371600" cy="228600"/>
          </a:xfrm>
          <a:prstGeom prst="bentConnector3">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4100" name="TextBox 4099"/>
          <p:cNvSpPr txBox="1"/>
          <p:nvPr/>
        </p:nvSpPr>
        <p:spPr>
          <a:xfrm>
            <a:off x="7620000" y="2238364"/>
            <a:ext cx="1524000" cy="646331"/>
          </a:xfrm>
          <a:prstGeom prst="rect">
            <a:avLst/>
          </a:prstGeom>
          <a:noFill/>
        </p:spPr>
        <p:txBody>
          <a:bodyPr wrap="square" rtlCol="0">
            <a:spAutoFit/>
          </a:bodyPr>
          <a:lstStyle/>
          <a:p>
            <a:r>
              <a:rPr lang="en-US" sz="1200" i="1" u="sng" dirty="0"/>
              <a:t>Arm support </a:t>
            </a:r>
            <a:r>
              <a:rPr lang="en-US" sz="1200" dirty="0"/>
              <a:t>attached to the wall of Payload</a:t>
            </a:r>
          </a:p>
        </p:txBody>
      </p:sp>
      <p:cxnSp>
        <p:nvCxnSpPr>
          <p:cNvPr id="4104" name="Straight Arrow Connector 4103"/>
          <p:cNvCxnSpPr/>
          <p:nvPr/>
        </p:nvCxnSpPr>
        <p:spPr>
          <a:xfrm>
            <a:off x="5943600" y="1447800"/>
            <a:ext cx="0" cy="768937"/>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4105" name="TextBox 4104"/>
          <p:cNvSpPr txBox="1"/>
          <p:nvPr/>
        </p:nvSpPr>
        <p:spPr>
          <a:xfrm>
            <a:off x="5715000" y="1145736"/>
            <a:ext cx="654180" cy="276999"/>
          </a:xfrm>
          <a:prstGeom prst="rect">
            <a:avLst/>
          </a:prstGeom>
          <a:noFill/>
        </p:spPr>
        <p:txBody>
          <a:bodyPr wrap="square" rtlCol="0">
            <a:spAutoFit/>
          </a:bodyPr>
          <a:lstStyle/>
          <a:p>
            <a:r>
              <a:rPr lang="en-US" sz="1200" dirty="0"/>
              <a:t>Arm</a:t>
            </a:r>
          </a:p>
        </p:txBody>
      </p:sp>
      <p:cxnSp>
        <p:nvCxnSpPr>
          <p:cNvPr id="4107" name="Straight Arrow Connector 4106"/>
          <p:cNvCxnSpPr/>
          <p:nvPr/>
        </p:nvCxnSpPr>
        <p:spPr>
          <a:xfrm>
            <a:off x="3048000" y="1447800"/>
            <a:ext cx="0" cy="768937"/>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4108" name="TextBox 4107"/>
          <p:cNvSpPr txBox="1"/>
          <p:nvPr/>
        </p:nvSpPr>
        <p:spPr>
          <a:xfrm>
            <a:off x="2609850" y="1210770"/>
            <a:ext cx="876300" cy="276999"/>
          </a:xfrm>
          <a:prstGeom prst="rect">
            <a:avLst/>
          </a:prstGeom>
          <a:noFill/>
        </p:spPr>
        <p:txBody>
          <a:bodyPr wrap="square" rtlCol="0">
            <a:spAutoFit/>
          </a:bodyPr>
          <a:lstStyle/>
          <a:p>
            <a:r>
              <a:rPr lang="en-US" sz="1200" dirty="0"/>
              <a:t>Arm Cap</a:t>
            </a:r>
          </a:p>
        </p:txBody>
      </p:sp>
      <p:sp>
        <p:nvSpPr>
          <p:cNvPr id="4109" name="TextBox 4108"/>
          <p:cNvSpPr txBox="1"/>
          <p:nvPr/>
        </p:nvSpPr>
        <p:spPr>
          <a:xfrm>
            <a:off x="533400" y="5029200"/>
            <a:ext cx="8229600" cy="646331"/>
          </a:xfrm>
          <a:prstGeom prst="rect">
            <a:avLst/>
          </a:prstGeom>
          <a:noFill/>
        </p:spPr>
        <p:txBody>
          <a:bodyPr wrap="square" rtlCol="0">
            <a:spAutoFit/>
          </a:bodyPr>
          <a:lstStyle/>
          <a:p>
            <a:pPr marL="285750" indent="-285750">
              <a:buFont typeface="Arial" panose="020B0604020202020204" pitchFamily="34" charset="0"/>
              <a:buChar char="•"/>
            </a:pPr>
            <a:r>
              <a:rPr lang="en-US" u="sng" dirty="0"/>
              <a:t>Arm cap and Arm supports </a:t>
            </a:r>
            <a:r>
              <a:rPr lang="en-US" dirty="0"/>
              <a:t>will be 3D printed and the material that will be used </a:t>
            </a:r>
            <a:r>
              <a:rPr lang="en-US" i="1" u="sng" dirty="0"/>
              <a:t>ABS plastic  </a:t>
            </a:r>
          </a:p>
        </p:txBody>
      </p:sp>
      <p:cxnSp>
        <p:nvCxnSpPr>
          <p:cNvPr id="4113" name="Elbow Connector 4112"/>
          <p:cNvCxnSpPr/>
          <p:nvPr/>
        </p:nvCxnSpPr>
        <p:spPr>
          <a:xfrm rot="10800000">
            <a:off x="6063864" y="2885638"/>
            <a:ext cx="1334214" cy="445842"/>
          </a:xfrm>
          <a:prstGeom prst="bentConnector3">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4114" name="TextBox 4113"/>
          <p:cNvSpPr txBox="1"/>
          <p:nvPr/>
        </p:nvSpPr>
        <p:spPr>
          <a:xfrm>
            <a:off x="7283527" y="3192980"/>
            <a:ext cx="1893609" cy="276999"/>
          </a:xfrm>
          <a:prstGeom prst="rect">
            <a:avLst/>
          </a:prstGeom>
          <a:noFill/>
        </p:spPr>
        <p:txBody>
          <a:bodyPr wrap="square" rtlCol="0">
            <a:spAutoFit/>
          </a:bodyPr>
          <a:lstStyle/>
          <a:p>
            <a:r>
              <a:rPr lang="en-US" sz="1200" dirty="0"/>
              <a:t>Mechanism support plate </a:t>
            </a:r>
          </a:p>
        </p:txBody>
      </p:sp>
      <p:cxnSp>
        <p:nvCxnSpPr>
          <p:cNvPr id="4116" name="Straight Arrow Connector 4115"/>
          <p:cNvCxnSpPr/>
          <p:nvPr/>
        </p:nvCxnSpPr>
        <p:spPr>
          <a:xfrm>
            <a:off x="4800600" y="1487769"/>
            <a:ext cx="0" cy="836329"/>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4117" name="TextBox 4116"/>
          <p:cNvSpPr txBox="1"/>
          <p:nvPr/>
        </p:nvSpPr>
        <p:spPr>
          <a:xfrm>
            <a:off x="4355520" y="1210770"/>
            <a:ext cx="1039206" cy="276999"/>
          </a:xfrm>
          <a:prstGeom prst="rect">
            <a:avLst/>
          </a:prstGeom>
          <a:noFill/>
        </p:spPr>
        <p:txBody>
          <a:bodyPr wrap="square" rtlCol="0">
            <a:spAutoFit/>
          </a:bodyPr>
          <a:lstStyle/>
          <a:p>
            <a:r>
              <a:rPr lang="en-US" sz="1200" dirty="0"/>
              <a:t>Link Couple</a:t>
            </a:r>
          </a:p>
        </p:txBody>
      </p:sp>
      <p:cxnSp>
        <p:nvCxnSpPr>
          <p:cNvPr id="4127" name="Straight Connector 4126"/>
          <p:cNvCxnSpPr/>
          <p:nvPr/>
        </p:nvCxnSpPr>
        <p:spPr>
          <a:xfrm>
            <a:off x="3733800" y="4011737"/>
            <a:ext cx="0" cy="51838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75105" name="Straight Connector 175104"/>
          <p:cNvCxnSpPr/>
          <p:nvPr/>
        </p:nvCxnSpPr>
        <p:spPr>
          <a:xfrm>
            <a:off x="5105400" y="4011737"/>
            <a:ext cx="0" cy="51838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75110" name="Straight Connector 175109"/>
          <p:cNvCxnSpPr/>
          <p:nvPr/>
        </p:nvCxnSpPr>
        <p:spPr>
          <a:xfrm flipH="1">
            <a:off x="3733800" y="4530121"/>
            <a:ext cx="1371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75113" name="Straight Arrow Connector 175112"/>
          <p:cNvCxnSpPr/>
          <p:nvPr/>
        </p:nvCxnSpPr>
        <p:spPr>
          <a:xfrm>
            <a:off x="4431720" y="4530121"/>
            <a:ext cx="0" cy="194279"/>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75114" name="TextBox 175113"/>
          <p:cNvSpPr txBox="1"/>
          <p:nvPr/>
        </p:nvSpPr>
        <p:spPr>
          <a:xfrm>
            <a:off x="4050720" y="4666956"/>
            <a:ext cx="762000" cy="276999"/>
          </a:xfrm>
          <a:prstGeom prst="rect">
            <a:avLst/>
          </a:prstGeom>
          <a:noFill/>
        </p:spPr>
        <p:txBody>
          <a:bodyPr wrap="square" rtlCol="0">
            <a:spAutoFit/>
          </a:bodyPr>
          <a:lstStyle/>
          <a:p>
            <a:r>
              <a:rPr lang="en-US" sz="1200" dirty="0"/>
              <a:t>Camera</a:t>
            </a:r>
          </a:p>
        </p:txBody>
      </p:sp>
      <p:sp>
        <p:nvSpPr>
          <p:cNvPr id="36" name="5-Point Star 3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403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Grp="1" noChangeArrowheads="1"/>
          </p:cNvSpPr>
          <p:nvPr>
            <p:ph type="ftr"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7171" name="Rectangle 6"/>
          <p:cNvSpPr>
            <a:spLocks noGrp="1" noChangeArrowheads="1"/>
          </p:cNvSpPr>
          <p:nvPr>
            <p:ph type="sldNum"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C8E8A40-1831-43ED-B772-5D6C0B7D917B}" type="slidenum">
              <a:rPr lang="en-US"/>
              <a:pPr eaLnBrk="1" hangingPunct="1"/>
              <a:t>6</a:t>
            </a:fld>
            <a:endParaRPr lang="en-US" dirty="0"/>
          </a:p>
        </p:txBody>
      </p:sp>
      <p:sp>
        <p:nvSpPr>
          <p:cNvPr id="7172" name="Rectangle 4"/>
          <p:cNvSpPr>
            <a:spLocks noGrp="1" noChangeArrowheads="1"/>
          </p:cNvSpPr>
          <p:nvPr>
            <p:ph type="ctrTitle"/>
          </p:nvPr>
        </p:nvSpPr>
        <p:spPr/>
        <p:txBody>
          <a:bodyPr/>
          <a:lstStyle/>
          <a:p>
            <a:pPr eaLnBrk="1" hangingPunct="1"/>
            <a:r>
              <a:rPr lang="en-US" dirty="0"/>
              <a:t>Systems Overview</a:t>
            </a:r>
          </a:p>
        </p:txBody>
      </p:sp>
      <p:sp>
        <p:nvSpPr>
          <p:cNvPr id="7173" name="Rectangle 5"/>
          <p:cNvSpPr>
            <a:spLocks noGrp="1" noChangeArrowheads="1"/>
          </p:cNvSpPr>
          <p:nvPr>
            <p:ph type="subTitle" idx="1"/>
          </p:nvPr>
        </p:nvSpPr>
        <p:spPr/>
        <p:txBody>
          <a:bodyPr/>
          <a:lstStyle/>
          <a:p>
            <a:pPr eaLnBrk="1" hangingPunct="1"/>
            <a:r>
              <a:rPr lang="en-US" dirty="0"/>
              <a:t>Ruben Perez</a:t>
            </a:r>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2C616D75-D769-4901-AE67-A80762B1EFCA}" type="slidenum">
              <a:rPr lang="en-US" sz="1000">
                <a:solidFill>
                  <a:srgbClr val="000000"/>
                </a:solidFill>
              </a:rPr>
              <a:pPr algn="r"/>
              <a:t>60</a:t>
            </a:fld>
            <a:endParaRPr lang="en-US" sz="1000">
              <a:solidFill>
                <a:srgbClr val="000000"/>
              </a:solidFill>
            </a:endParaRPr>
          </a:p>
        </p:txBody>
      </p:sp>
      <p:sp>
        <p:nvSpPr>
          <p:cNvPr id="175107" name="Rectangle 2"/>
          <p:cNvSpPr>
            <a:spLocks noGrp="1" noChangeArrowheads="1"/>
          </p:cNvSpPr>
          <p:nvPr>
            <p:ph type="title"/>
          </p:nvPr>
        </p:nvSpPr>
        <p:spPr>
          <a:xfrm>
            <a:off x="1752600" y="38100"/>
            <a:ext cx="5943600" cy="838200"/>
          </a:xfrm>
        </p:spPr>
        <p:txBody>
          <a:bodyPr/>
          <a:lstStyle/>
          <a:p>
            <a:pPr eaLnBrk="1" hangingPunct="1"/>
            <a:r>
              <a:rPr lang="en-US" dirty="0"/>
              <a:t>Container - Payload Interface Cont’d</a:t>
            </a:r>
          </a:p>
        </p:txBody>
      </p:sp>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
        <p:nvSpPr>
          <p:cNvPr id="3" name="Slide Number Placeholder 2"/>
          <p:cNvSpPr>
            <a:spLocks noGrp="1"/>
          </p:cNvSpPr>
          <p:nvPr>
            <p:ph type="sldNum" sz="quarter" idx="12"/>
          </p:nvPr>
        </p:nvSpPr>
        <p:spPr/>
        <p:txBody>
          <a:bodyPr/>
          <a:lstStyle/>
          <a:p>
            <a:pPr>
              <a:defRPr/>
            </a:pPr>
            <a:fld id="{38C20C3B-AA5D-4579-BD6D-2E462907092B}" type="slidenum">
              <a:rPr lang="en-US" smtClean="0"/>
              <a:pPr>
                <a:defRPr/>
              </a:pPr>
              <a:t>60</a:t>
            </a:fld>
            <a:endParaRPr lang="en-US" dirty="0"/>
          </a:p>
        </p:txBody>
      </p:sp>
      <p:sp>
        <p:nvSpPr>
          <p:cNvPr id="175108"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Times New Roman" pitchFamily="18" charset="0"/>
                <a:cs typeface="Times New Roman" pitchFamily="18" charset="0"/>
              </a:rPr>
              <a:t>: </a:t>
            </a:r>
            <a:r>
              <a:rPr lang="en-US" sz="1000" dirty="0"/>
              <a:t>Majlinda Malellari</a:t>
            </a:r>
          </a:p>
        </p:txBody>
      </p:sp>
      <p:pic>
        <p:nvPicPr>
          <p:cNvPr id="10"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524000"/>
            <a:ext cx="6080712" cy="3320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38167" y="5251379"/>
            <a:ext cx="4147977" cy="584775"/>
          </a:xfrm>
          <a:prstGeom prst="rect">
            <a:avLst/>
          </a:prstGeom>
          <a:noFill/>
        </p:spPr>
        <p:txBody>
          <a:bodyPr wrap="square" rtlCol="0">
            <a:spAutoFit/>
          </a:bodyPr>
          <a:lstStyle/>
          <a:p>
            <a:r>
              <a:rPr lang="en-US" sz="1600" dirty="0"/>
              <a:t>Additional view of the </a:t>
            </a:r>
            <a:r>
              <a:rPr lang="en-US" sz="1600" i="1" dirty="0"/>
              <a:t>Pivot Release </a:t>
            </a:r>
            <a:r>
              <a:rPr lang="en-US" sz="1600" dirty="0"/>
              <a:t>(Parts indicated on the pervious slide)</a:t>
            </a:r>
          </a:p>
        </p:txBody>
      </p:sp>
      <p:sp>
        <p:nvSpPr>
          <p:cNvPr id="19" name="TextBox 18"/>
          <p:cNvSpPr txBox="1"/>
          <p:nvPr/>
        </p:nvSpPr>
        <p:spPr>
          <a:xfrm>
            <a:off x="-16329" y="5251378"/>
            <a:ext cx="2775857" cy="338554"/>
          </a:xfrm>
          <a:prstGeom prst="rect">
            <a:avLst/>
          </a:prstGeom>
          <a:noFill/>
        </p:spPr>
        <p:txBody>
          <a:bodyPr wrap="square" rtlCol="0">
            <a:spAutoFit/>
          </a:bodyPr>
          <a:lstStyle/>
          <a:p>
            <a:r>
              <a:rPr lang="en-US" sz="1600" dirty="0"/>
              <a:t>Full view of CanSat</a:t>
            </a:r>
          </a:p>
        </p:txBody>
      </p:sp>
      <p:pic>
        <p:nvPicPr>
          <p:cNvPr id="1026" name="Picture 2" descr="C:\Users\Majlinda\Desktop\Cap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2857"/>
            <a:ext cx="1732129" cy="344533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H="1">
            <a:off x="1447800" y="1524000"/>
            <a:ext cx="1524000" cy="2362200"/>
          </a:xfrm>
          <a:prstGeom prst="line">
            <a:avLst/>
          </a:prstGeom>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V="1">
            <a:off x="1447800" y="4844144"/>
            <a:ext cx="1828800" cy="108856"/>
          </a:xfrm>
          <a:prstGeom prst="line">
            <a:avLst/>
          </a:prstGeom>
          <a:ln/>
        </p:spPr>
        <p:style>
          <a:lnRef idx="2">
            <a:schemeClr val="dk1"/>
          </a:lnRef>
          <a:fillRef idx="0">
            <a:schemeClr val="dk1"/>
          </a:fillRef>
          <a:effectRef idx="1">
            <a:schemeClr val="dk1"/>
          </a:effectRef>
          <a:fontRef idx="minor">
            <a:schemeClr val="tx1"/>
          </a:fontRef>
        </p:style>
      </p:cxnSp>
      <p:sp>
        <p:nvSpPr>
          <p:cNvPr id="15" name="5-Point Star 14"/>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8352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2C616D75-D769-4901-AE67-A80762B1EFCA}" type="slidenum">
              <a:rPr lang="en-US" sz="1000">
                <a:solidFill>
                  <a:srgbClr val="000000"/>
                </a:solidFill>
              </a:rPr>
              <a:pPr algn="r"/>
              <a:t>61</a:t>
            </a:fld>
            <a:endParaRPr lang="en-US" sz="1000">
              <a:solidFill>
                <a:srgbClr val="000000"/>
              </a:solidFill>
            </a:endParaRPr>
          </a:p>
        </p:txBody>
      </p:sp>
      <p:sp>
        <p:nvSpPr>
          <p:cNvPr id="175107" name="Rectangle 2"/>
          <p:cNvSpPr>
            <a:spLocks noGrp="1" noChangeArrowheads="1"/>
          </p:cNvSpPr>
          <p:nvPr>
            <p:ph type="title"/>
          </p:nvPr>
        </p:nvSpPr>
        <p:spPr>
          <a:xfrm>
            <a:off x="1765850" y="38100"/>
            <a:ext cx="5943600" cy="838200"/>
          </a:xfrm>
        </p:spPr>
        <p:txBody>
          <a:bodyPr/>
          <a:lstStyle/>
          <a:p>
            <a:pPr eaLnBrk="1" hangingPunct="1"/>
            <a:r>
              <a:rPr lang="en-US" dirty="0"/>
              <a:t>Deployment of Descent</a:t>
            </a:r>
            <a:br>
              <a:rPr lang="en-US" dirty="0"/>
            </a:br>
            <a:r>
              <a:rPr lang="en-US" dirty="0"/>
              <a:t>Control System</a:t>
            </a:r>
          </a:p>
        </p:txBody>
      </p:sp>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
        <p:nvSpPr>
          <p:cNvPr id="3" name="Slide Number Placeholder 2"/>
          <p:cNvSpPr>
            <a:spLocks noGrp="1"/>
          </p:cNvSpPr>
          <p:nvPr>
            <p:ph type="sldNum" sz="quarter" idx="12"/>
          </p:nvPr>
        </p:nvSpPr>
        <p:spPr/>
        <p:txBody>
          <a:bodyPr/>
          <a:lstStyle/>
          <a:p>
            <a:pPr>
              <a:defRPr/>
            </a:pPr>
            <a:fld id="{38C20C3B-AA5D-4579-BD6D-2E462907092B}" type="slidenum">
              <a:rPr lang="en-US" smtClean="0"/>
              <a:pPr>
                <a:defRPr/>
              </a:pPr>
              <a:t>61</a:t>
            </a:fld>
            <a:endParaRPr lang="en-US" dirty="0"/>
          </a:p>
        </p:txBody>
      </p:sp>
      <p:sp>
        <p:nvSpPr>
          <p:cNvPr id="175108"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Times New Roman" pitchFamily="18" charset="0"/>
                <a:cs typeface="Times New Roman" pitchFamily="18" charset="0"/>
              </a:rPr>
              <a:t>: </a:t>
            </a:r>
            <a:r>
              <a:rPr lang="en-US" sz="1000" dirty="0"/>
              <a:t>Majlinda Malellari</a:t>
            </a:r>
          </a:p>
        </p:txBody>
      </p:sp>
      <p:pic>
        <p:nvPicPr>
          <p:cNvPr id="10"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4" name="Rectangle 3"/>
          <p:cNvSpPr/>
          <p:nvPr/>
        </p:nvSpPr>
        <p:spPr>
          <a:xfrm>
            <a:off x="381000" y="4419600"/>
            <a:ext cx="8305800" cy="1200329"/>
          </a:xfrm>
          <a:prstGeom prst="rect">
            <a:avLst/>
          </a:prstGeom>
        </p:spPr>
        <p:txBody>
          <a:bodyPr wrap="square">
            <a:spAutoFit/>
          </a:bodyPr>
          <a:lstStyle/>
          <a:p>
            <a:pPr marL="285750" indent="-285750">
              <a:buFont typeface="Wingdings" panose="05000000000000000000" pitchFamily="2" charset="2"/>
              <a:buChar char="Ø"/>
            </a:pPr>
            <a:r>
              <a:rPr lang="en-US" dirty="0"/>
              <a:t>The rotor blades will be in a closed position while Science Vehicle is pared with the Container </a:t>
            </a:r>
          </a:p>
          <a:p>
            <a:pPr marL="285750" indent="-285750">
              <a:buFont typeface="Wingdings" panose="05000000000000000000" pitchFamily="2" charset="2"/>
              <a:buChar char="Ø"/>
            </a:pPr>
            <a:r>
              <a:rPr lang="en-US" dirty="0"/>
              <a:t>At separation from container, blades will open and be held on that position due to the spring attachment into the hub-blade interference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257" y="1143000"/>
            <a:ext cx="1520726"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310368"/>
            <a:ext cx="3567112" cy="2856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5-Point Star 11"/>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348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179201" name="Title 1"/>
          <p:cNvSpPr>
            <a:spLocks noGrp="1"/>
          </p:cNvSpPr>
          <p:nvPr>
            <p:ph type="title"/>
          </p:nvPr>
        </p:nvSpPr>
        <p:spPr>
          <a:xfrm>
            <a:off x="1790700" y="63500"/>
            <a:ext cx="5943600" cy="838200"/>
          </a:xfrm>
        </p:spPr>
        <p:txBody>
          <a:bodyPr/>
          <a:lstStyle/>
          <a:p>
            <a:r>
              <a:rPr lang="en-US" sz="2000" dirty="0"/>
              <a:t>Structure Survivability Trades:</a:t>
            </a:r>
            <a:br>
              <a:rPr lang="en-US" sz="2000" dirty="0"/>
            </a:br>
            <a:r>
              <a:rPr lang="en-US" sz="2000" dirty="0"/>
              <a:t>Electronics Enclosures and Connections</a:t>
            </a:r>
          </a:p>
        </p:txBody>
      </p:sp>
      <p:sp>
        <p:nvSpPr>
          <p:cNvPr id="3" name="Slide Number Placeholder 2"/>
          <p:cNvSpPr>
            <a:spLocks noGrp="1"/>
          </p:cNvSpPr>
          <p:nvPr>
            <p:ph type="sldNum" sz="quarter" idx="12"/>
          </p:nvPr>
        </p:nvSpPr>
        <p:spPr/>
        <p:txBody>
          <a:bodyPr/>
          <a:lstStyle/>
          <a:p>
            <a:pPr>
              <a:defRPr/>
            </a:pPr>
            <a:fld id="{38C20C3B-AA5D-4579-BD6D-2E462907092B}" type="slidenum">
              <a:rPr lang="en-US" smtClean="0"/>
              <a:pPr>
                <a:defRPr/>
              </a:pPr>
              <a:t>62</a:t>
            </a:fld>
            <a:endParaRPr lang="en-US" dirty="0"/>
          </a:p>
        </p:txBody>
      </p:sp>
      <p:sp>
        <p:nvSpPr>
          <p:cNvPr id="179202" name="Footer Placeholder 3"/>
          <p:cNvSpPr txBox="1">
            <a:spLocks noGrp="1"/>
          </p:cNvSpPr>
          <p:nvPr/>
        </p:nvSpPr>
        <p:spPr bwMode="auto">
          <a:xfrm>
            <a:off x="2743200" y="6477000"/>
            <a:ext cx="3657600" cy="244475"/>
          </a:xfrm>
          <a:prstGeom prst="rect">
            <a:avLst/>
          </a:prstGeom>
          <a:noFill/>
          <a:ln w="9525">
            <a:noFill/>
            <a:miter lim="800000"/>
            <a:headEnd/>
            <a:tailEnd/>
          </a:ln>
        </p:spPr>
        <p:txBody>
          <a:bodyPr/>
          <a:lstStyle/>
          <a:p>
            <a:pPr lvl="0" algn="ctr">
              <a:defRPr/>
            </a:pPr>
            <a:r>
              <a:rPr lang="en-US" sz="1000" dirty="0">
                <a:solidFill>
                  <a:srgbClr val="000000"/>
                </a:solidFill>
              </a:rPr>
              <a:t>CanSat 2015 CDR:  Team 4996 (Phoenix)</a:t>
            </a:r>
          </a:p>
        </p:txBody>
      </p:sp>
      <p:sp>
        <p:nvSpPr>
          <p:cNvPr id="179203" name="Slide Number Placeholder 4"/>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D351257C-A97E-48C2-AA52-22895BB1BFC4}" type="slidenum">
              <a:rPr lang="en-US" sz="1000">
                <a:solidFill>
                  <a:srgbClr val="000000"/>
                </a:solidFill>
              </a:rPr>
              <a:pPr algn="r"/>
              <a:t>62</a:t>
            </a:fld>
            <a:endParaRPr lang="en-US" sz="1000">
              <a:solidFill>
                <a:srgbClr val="000000"/>
              </a:solidFill>
            </a:endParaRPr>
          </a:p>
        </p:txBody>
      </p:sp>
      <p:sp>
        <p:nvSpPr>
          <p:cNvPr id="179205"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Times New Roman" pitchFamily="18" charset="0"/>
                <a:cs typeface="Times New Roman" pitchFamily="18" charset="0"/>
              </a:rPr>
              <a:t>: </a:t>
            </a:r>
            <a:r>
              <a:rPr lang="en-US" sz="1000" dirty="0"/>
              <a:t>Majlinda Malellari</a:t>
            </a:r>
          </a:p>
        </p:txBody>
      </p:sp>
      <p:sp>
        <p:nvSpPr>
          <p:cNvPr id="179207" name="Text Box 9"/>
          <p:cNvSpPr txBox="1">
            <a:spLocks noChangeArrowheads="1"/>
          </p:cNvSpPr>
          <p:nvPr/>
        </p:nvSpPr>
        <p:spPr bwMode="auto">
          <a:xfrm>
            <a:off x="228600" y="1066800"/>
            <a:ext cx="2286000" cy="3693319"/>
          </a:xfrm>
          <a:prstGeom prst="rect">
            <a:avLst/>
          </a:prstGeom>
          <a:solidFill>
            <a:schemeClr val="bg1">
              <a:alpha val="54901"/>
            </a:schemeClr>
          </a:solidFill>
          <a:ln w="9525">
            <a:noFill/>
            <a:miter lim="800000"/>
            <a:headEnd/>
            <a:tailEnd/>
          </a:ln>
        </p:spPr>
        <p:txBody>
          <a:bodyPr wrap="square">
            <a:spAutoFit/>
          </a:bodyPr>
          <a:lstStyle/>
          <a:p>
            <a:pPr marL="285750" indent="-285750">
              <a:spcBef>
                <a:spcPct val="50000"/>
              </a:spcBef>
              <a:buFont typeface="Arial" panose="020B0604020202020204" pitchFamily="34" charset="0"/>
              <a:buChar char="•"/>
            </a:pPr>
            <a:r>
              <a:rPr lang="en-US" dirty="0">
                <a:solidFill>
                  <a:srgbClr val="000000"/>
                </a:solidFill>
              </a:rPr>
              <a:t>Electronics mounted onto PCBs</a:t>
            </a:r>
            <a:br>
              <a:rPr lang="en-US" dirty="0">
                <a:solidFill>
                  <a:srgbClr val="000000"/>
                </a:solidFill>
              </a:rPr>
            </a:br>
            <a:endParaRPr lang="en-US" dirty="0">
              <a:solidFill>
                <a:srgbClr val="000000"/>
              </a:solidFill>
            </a:endParaRPr>
          </a:p>
          <a:p>
            <a:pPr marL="285750" indent="-285750">
              <a:spcBef>
                <a:spcPct val="50000"/>
              </a:spcBef>
              <a:buFont typeface="Arial" panose="020B0604020202020204" pitchFamily="34" charset="0"/>
              <a:buChar char="•"/>
            </a:pPr>
            <a:r>
              <a:rPr lang="en-US" dirty="0">
                <a:solidFill>
                  <a:srgbClr val="000000"/>
                </a:solidFill>
              </a:rPr>
              <a:t>PCBs mounted to payload via </a:t>
            </a:r>
            <a:r>
              <a:rPr lang="en-US" b="1" i="1" u="sng" dirty="0">
                <a:solidFill>
                  <a:srgbClr val="000000"/>
                </a:solidFill>
              </a:rPr>
              <a:t>slots</a:t>
            </a:r>
            <a:br>
              <a:rPr lang="en-US" dirty="0">
                <a:solidFill>
                  <a:srgbClr val="000000"/>
                </a:solidFill>
              </a:rPr>
            </a:br>
            <a:r>
              <a:rPr lang="en-US" dirty="0">
                <a:solidFill>
                  <a:srgbClr val="000000"/>
                </a:solidFill>
              </a:rPr>
              <a:t>enclosed in payload shell</a:t>
            </a:r>
            <a:br>
              <a:rPr lang="en-US" dirty="0">
                <a:solidFill>
                  <a:srgbClr val="000000"/>
                </a:solidFill>
              </a:rPr>
            </a:br>
            <a:endParaRPr lang="en-US" dirty="0">
              <a:solidFill>
                <a:srgbClr val="000000"/>
              </a:solidFill>
            </a:endParaRPr>
          </a:p>
          <a:p>
            <a:pPr marL="285750" indent="-285750">
              <a:spcBef>
                <a:spcPct val="50000"/>
              </a:spcBef>
              <a:buFont typeface="Arial" panose="020B0604020202020204" pitchFamily="34" charset="0"/>
              <a:buChar char="•"/>
            </a:pPr>
            <a:r>
              <a:rPr lang="en-US" dirty="0">
                <a:solidFill>
                  <a:srgbClr val="000000"/>
                </a:solidFill>
              </a:rPr>
              <a:t>Payload is enclosed in a container</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524000"/>
            <a:ext cx="6019800" cy="4299857"/>
          </a:xfrm>
          <a:prstGeom prst="rect">
            <a:avLst/>
          </a:prstGeom>
          <a:ln/>
        </p:spPr>
        <p:style>
          <a:lnRef idx="2">
            <a:schemeClr val="accent3"/>
          </a:lnRef>
          <a:fillRef idx="1">
            <a:schemeClr val="lt1"/>
          </a:fillRef>
          <a:effectRef idx="0">
            <a:schemeClr val="accent3"/>
          </a:effectRef>
          <a:fontRef idx="minor">
            <a:schemeClr val="dk1"/>
          </a:fontRef>
        </p:style>
      </p:pic>
      <p:cxnSp>
        <p:nvCxnSpPr>
          <p:cNvPr id="4" name="Straight Arrow Connector 3"/>
          <p:cNvCxnSpPr/>
          <p:nvPr/>
        </p:nvCxnSpPr>
        <p:spPr>
          <a:xfrm flipV="1">
            <a:off x="2362200" y="2438400"/>
            <a:ext cx="1752600" cy="304800"/>
          </a:xfrm>
          <a:prstGeom prst="straightConnector1">
            <a:avLst/>
          </a:prstGeom>
          <a:ln w="57150">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13" name="5-Point Star 12"/>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4248621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180225" name="Title 1"/>
          <p:cNvSpPr>
            <a:spLocks noGrp="1"/>
          </p:cNvSpPr>
          <p:nvPr>
            <p:ph type="title"/>
          </p:nvPr>
        </p:nvSpPr>
        <p:spPr>
          <a:xfrm>
            <a:off x="1752600" y="76200"/>
            <a:ext cx="5943600" cy="838200"/>
          </a:xfrm>
        </p:spPr>
        <p:txBody>
          <a:bodyPr/>
          <a:lstStyle/>
          <a:p>
            <a:r>
              <a:rPr lang="en-US" dirty="0"/>
              <a:t>Structure Survivability Trades:</a:t>
            </a:r>
            <a:br>
              <a:rPr lang="en-US" dirty="0"/>
            </a:br>
            <a:r>
              <a:rPr lang="en-US" dirty="0"/>
              <a:t>Electronics Mount</a:t>
            </a:r>
          </a:p>
        </p:txBody>
      </p:sp>
      <p:sp>
        <p:nvSpPr>
          <p:cNvPr id="3" name="Slide Number Placeholder 2"/>
          <p:cNvSpPr>
            <a:spLocks noGrp="1"/>
          </p:cNvSpPr>
          <p:nvPr>
            <p:ph type="sldNum" sz="quarter" idx="12"/>
          </p:nvPr>
        </p:nvSpPr>
        <p:spPr/>
        <p:txBody>
          <a:bodyPr/>
          <a:lstStyle/>
          <a:p>
            <a:pPr>
              <a:defRPr/>
            </a:pPr>
            <a:fld id="{38C20C3B-AA5D-4579-BD6D-2E462907092B}" type="slidenum">
              <a:rPr lang="en-US" smtClean="0"/>
              <a:pPr>
                <a:defRPr/>
              </a:pPr>
              <a:t>63</a:t>
            </a:fld>
            <a:endParaRPr lang="en-US" dirty="0"/>
          </a:p>
        </p:txBody>
      </p:sp>
      <p:sp>
        <p:nvSpPr>
          <p:cNvPr id="180226" name="Footer Placeholder 3"/>
          <p:cNvSpPr txBox="1">
            <a:spLocks noGrp="1"/>
          </p:cNvSpPr>
          <p:nvPr/>
        </p:nvSpPr>
        <p:spPr bwMode="auto">
          <a:xfrm>
            <a:off x="2743200" y="6477000"/>
            <a:ext cx="3657600" cy="244475"/>
          </a:xfrm>
          <a:prstGeom prst="rect">
            <a:avLst/>
          </a:prstGeom>
          <a:noFill/>
          <a:ln w="9525">
            <a:noFill/>
            <a:miter lim="800000"/>
            <a:headEnd/>
            <a:tailEnd/>
          </a:ln>
        </p:spPr>
        <p:txBody>
          <a:bodyPr/>
          <a:lstStyle/>
          <a:p>
            <a:pPr algn="ctr" eaLnBrk="0" hangingPunct="0"/>
            <a:r>
              <a:rPr lang="en-US" sz="1000" dirty="0">
                <a:solidFill>
                  <a:srgbClr val="000000"/>
                </a:solidFill>
                <a:latin typeface="+mn-lt"/>
                <a:cs typeface="Times New Roman" pitchFamily="18" charset="0"/>
              </a:rPr>
              <a:t>CanSat 2015 CDR:  Team 4996 (Phoenix)</a:t>
            </a:r>
          </a:p>
        </p:txBody>
      </p:sp>
      <p:sp>
        <p:nvSpPr>
          <p:cNvPr id="180227" name="Slide Number Placeholder 4"/>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3077051E-8038-4BAF-A55D-8749BC63B66D}" type="slidenum">
              <a:rPr lang="en-US" sz="1000">
                <a:solidFill>
                  <a:srgbClr val="000000"/>
                </a:solidFill>
              </a:rPr>
              <a:pPr algn="r"/>
              <a:t>63</a:t>
            </a:fld>
            <a:endParaRPr lang="en-US" sz="1000">
              <a:solidFill>
                <a:srgbClr val="000000"/>
              </a:solidFill>
            </a:endParaRPr>
          </a:p>
        </p:txBody>
      </p:sp>
      <p:sp>
        <p:nvSpPr>
          <p:cNvPr id="180229"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Times New Roman" pitchFamily="18" charset="0"/>
                <a:cs typeface="Times New Roman" pitchFamily="18" charset="0"/>
              </a:rPr>
              <a:t>: </a:t>
            </a:r>
            <a:r>
              <a:rPr lang="en-US" sz="1000" dirty="0"/>
              <a:t>Majlinda Malellari</a:t>
            </a:r>
          </a:p>
        </p:txBody>
      </p:sp>
      <p:graphicFrame>
        <p:nvGraphicFramePr>
          <p:cNvPr id="33860" name="Group 68"/>
          <p:cNvGraphicFramePr>
            <a:graphicFrameLocks noGrp="1"/>
          </p:cNvGraphicFramePr>
          <p:nvPr>
            <p:extLst/>
          </p:nvPr>
        </p:nvGraphicFramePr>
        <p:xfrm>
          <a:off x="304800" y="1143000"/>
          <a:ext cx="8534400" cy="5130165"/>
        </p:xfrm>
        <a:graphic>
          <a:graphicData uri="http://schemas.openxmlformats.org/drawingml/2006/table">
            <a:tbl>
              <a:tblPr/>
              <a:tblGrid>
                <a:gridCol w="22352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41375">
                  <a:extLst>
                    <a:ext uri="{9D8B030D-6E8A-4147-A177-3AD203B41FA5}">
                      <a16:colId xmlns:a16="http://schemas.microsoft.com/office/drawing/2014/main" val="20002"/>
                    </a:ext>
                  </a:extLst>
                </a:gridCol>
                <a:gridCol w="1520825">
                  <a:extLst>
                    <a:ext uri="{9D8B030D-6E8A-4147-A177-3AD203B41FA5}">
                      <a16:colId xmlns:a16="http://schemas.microsoft.com/office/drawing/2014/main" val="20003"/>
                    </a:ext>
                  </a:extLst>
                </a:gridCol>
                <a:gridCol w="822325">
                  <a:extLst>
                    <a:ext uri="{9D8B030D-6E8A-4147-A177-3AD203B41FA5}">
                      <a16:colId xmlns:a16="http://schemas.microsoft.com/office/drawing/2014/main" val="20004"/>
                    </a:ext>
                  </a:extLst>
                </a:gridCol>
                <a:gridCol w="1692275">
                  <a:extLst>
                    <a:ext uri="{9D8B030D-6E8A-4147-A177-3AD203B41FA5}">
                      <a16:colId xmlns:a16="http://schemas.microsoft.com/office/drawing/2014/main" val="20005"/>
                    </a:ext>
                  </a:extLst>
                </a:gridCol>
              </a:tblGrid>
              <a:tr h="341313">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Times New Roman" pitchFamily="18" charset="0"/>
                        </a:rPr>
                        <a:t>Payload Mounting Plate Material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Times New Roman" pitchFamily="18" charset="0"/>
                        </a:rPr>
                        <a:t>Kevlar Panel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Times New Roman" pitchFamily="18" charset="0"/>
                        </a:rPr>
                        <a:t>PCB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rowSpan="2" hMerge="1">
                  <a:txBody>
                    <a:bodyPr/>
                    <a:lstStyle/>
                    <a:p>
                      <a:endParaRPr lang="en-US"/>
                    </a:p>
                  </a:txBody>
                  <a:tcPr/>
                </a:tc>
                <a:extLst>
                  <a:ext uri="{0D108BD9-81ED-4DB2-BD59-A6C34878D82A}">
                    <a16:rowId xmlns:a16="http://schemas.microsoft.com/office/drawing/2014/main" val="10000"/>
                  </a:ext>
                </a:extLst>
              </a:tr>
              <a:tr h="1311275">
                <a:tc gridSpan="2">
                  <a:txBody>
                    <a:bodyPr/>
                    <a:lstStyle/>
                    <a:p>
                      <a:pPr marL="57150" marR="0" lvl="0" indent="-5715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Arial" charset="0"/>
                          <a:cs typeface="Times New Roman" pitchFamily="18" charset="0"/>
                        </a:rPr>
                        <a:t> Primary structural support for Payload interior components: Electronics, antennae, egg enclosure,  etc.</a:t>
                      </a:r>
                    </a:p>
                    <a:p>
                      <a:pPr marL="57150" marR="0" lvl="0" indent="-5715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Arial" charset="0"/>
                          <a:cs typeface="Times New Roman" pitchFamily="18" charset="0"/>
                        </a:rPr>
                        <a:t>125mm diameter</a:t>
                      </a:r>
                    </a:p>
                    <a:p>
                      <a:pPr marL="57150" marR="0" lvl="0" indent="-57150" algn="l" defTabSz="914400" rtl="0" eaLnBrk="1" fontAlgn="base" latinLnBrk="0" hangingPunct="1">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Arial" charset="0"/>
                          <a:cs typeface="Times New Roman" pitchFamily="18" charset="0"/>
                        </a:rPr>
                        <a:t>Design requirements: impact resistant, workable,  lightweight, full enclosure, withstand force from 30 G’s of acceleration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358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cs typeface="Times New Roman" pitchFamily="18" charset="0"/>
                        </a:rPr>
                        <a:t>Criteria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Times New Roman" pitchFamily="18" charset="0"/>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charset="0"/>
                          <a:cs typeface="Times New Roman" pitchFamily="18" charset="0"/>
                        </a:rPr>
                        <a:t>Rating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Times New Roman" pitchFamily="18" charset="0"/>
                        </a:rPr>
                        <a:t>Reason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2"/>
                  </a:ext>
                </a:extLst>
              </a:tr>
              <a:tr h="296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Workability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Easily cut to size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Simplifies layout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Impact Resistance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Impact resistant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Mount brackets will ensure stability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4"/>
                  </a:ext>
                </a:extLst>
              </a:tr>
              <a:tr h="271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Size/Mass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Lightweight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Very lightweight and eliminates wiring 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5"/>
                  </a:ext>
                </a:extLst>
              </a:tr>
              <a:tr h="261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Total Score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4.2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4.5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6"/>
                  </a:ext>
                </a:extLst>
              </a:tr>
              <a:tr h="314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Rank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7"/>
                  </a:ext>
                </a:extLst>
              </a:tr>
              <a:tr h="263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Decision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Decline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Accept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en-US"/>
                    </a:p>
                  </a:txBody>
                  <a:tcPr/>
                </a:tc>
                <a:extLst>
                  <a:ext uri="{0D108BD9-81ED-4DB2-BD59-A6C34878D82A}">
                    <a16:rowId xmlns:a16="http://schemas.microsoft.com/office/drawing/2014/main" val="10008"/>
                  </a:ext>
                </a:extLst>
              </a:tr>
            </a:tbl>
          </a:graphicData>
        </a:graphic>
      </p:graphicFrame>
      <p:pic>
        <p:nvPicPr>
          <p:cNvPr id="7171" name="Picture 3" descr="C:\Users\Majlinda\Desktop\$_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1" y="1609724"/>
            <a:ext cx="20574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Majlinda\Desktop\download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078" y="1609723"/>
            <a:ext cx="2218596" cy="1476375"/>
          </a:xfrm>
          <a:prstGeom prst="rect">
            <a:avLst/>
          </a:prstGeom>
          <a:noFill/>
          <a:extLst>
            <a:ext uri="{909E8E84-426E-40DD-AFC4-6F175D3DCCD1}">
              <a14:hiddenFill xmlns:a14="http://schemas.microsoft.com/office/drawing/2010/main">
                <a:solidFill>
                  <a:srgbClr val="FFFFFF"/>
                </a:solidFill>
              </a14:hiddenFill>
            </a:ext>
          </a:extLst>
        </p:spPr>
      </p:pic>
      <p:sp>
        <p:nvSpPr>
          <p:cNvPr id="12" name="5-Point Star 11"/>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2273671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76935CED-4D09-4199-8E9B-DC76AC8E896E}" type="slidenum">
              <a:rPr lang="en-US" smtClean="0">
                <a:solidFill>
                  <a:srgbClr val="000000"/>
                </a:solidFill>
              </a:rPr>
              <a:pPr>
                <a:defRPr/>
              </a:pPr>
              <a:t>64</a:t>
            </a:fld>
            <a:endParaRPr lang="en-US" dirty="0">
              <a:solidFill>
                <a:srgbClr val="000000"/>
              </a:solidFill>
            </a:endParaRPr>
          </a:p>
        </p:txBody>
      </p:sp>
      <p:sp>
        <p:nvSpPr>
          <p:cNvPr id="31745" name="Title 1"/>
          <p:cNvSpPr>
            <a:spLocks noGrp="1"/>
          </p:cNvSpPr>
          <p:nvPr>
            <p:ph type="title" idx="4294967295"/>
          </p:nvPr>
        </p:nvSpPr>
        <p:spPr>
          <a:xfrm>
            <a:off x="2041634" y="38100"/>
            <a:ext cx="5943600" cy="838200"/>
          </a:xfrm>
        </p:spPr>
        <p:txBody>
          <a:bodyPr/>
          <a:lstStyle/>
          <a:p>
            <a:r>
              <a:rPr lang="en-US" dirty="0"/>
              <a:t>Structure Survivability Trades:</a:t>
            </a:r>
            <a:br>
              <a:rPr lang="en-US" dirty="0"/>
            </a:br>
            <a:r>
              <a:rPr lang="en-US" dirty="0"/>
              <a:t>Descent Control Mount</a:t>
            </a:r>
          </a:p>
        </p:txBody>
      </p:sp>
      <p:sp>
        <p:nvSpPr>
          <p:cNvPr id="31746" name="Footer Placeholder 3"/>
          <p:cNvSpPr txBox="1">
            <a:spLocks noGrp="1"/>
          </p:cNvSpPr>
          <p:nvPr/>
        </p:nvSpPr>
        <p:spPr bwMode="auto">
          <a:xfrm>
            <a:off x="2743200" y="6477000"/>
            <a:ext cx="3657600" cy="244475"/>
          </a:xfrm>
          <a:prstGeom prst="rect">
            <a:avLst/>
          </a:prstGeom>
          <a:noFill/>
          <a:ln w="9525">
            <a:noFill/>
            <a:miter lim="800000"/>
            <a:headEnd/>
            <a:tailEnd/>
          </a:ln>
        </p:spPr>
        <p:txBody>
          <a:bodyPr/>
          <a:lstStyle/>
          <a:p>
            <a:pPr lvl="0" algn="ctr">
              <a:defRPr/>
            </a:pPr>
            <a:r>
              <a:rPr lang="en-US" sz="1000" dirty="0">
                <a:solidFill>
                  <a:srgbClr val="000000"/>
                </a:solidFill>
              </a:rPr>
              <a:t>CanSat 2015 CDR:  Team 4996 (Phoenix)</a:t>
            </a:r>
          </a:p>
        </p:txBody>
      </p:sp>
      <p:sp>
        <p:nvSpPr>
          <p:cNvPr id="31747" name="Slide Number Placeholder 4"/>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3FDEB6B8-E572-40C2-ABBB-E3B47FB025F7}" type="slidenum">
              <a:rPr lang="en-US" sz="1000">
                <a:solidFill>
                  <a:srgbClr val="000000"/>
                </a:solidFill>
              </a:rPr>
              <a:pPr algn="r"/>
              <a:t>64</a:t>
            </a:fld>
            <a:endParaRPr lang="en-US" sz="1000">
              <a:solidFill>
                <a:srgbClr val="000000"/>
              </a:solidFill>
            </a:endParaRPr>
          </a:p>
        </p:txBody>
      </p:sp>
      <p:sp>
        <p:nvSpPr>
          <p:cNvPr id="31749" name="Text Box 4"/>
          <p:cNvSpPr txBox="1">
            <a:spLocks noChangeArrowheads="1"/>
          </p:cNvSpPr>
          <p:nvPr/>
        </p:nvSpPr>
        <p:spPr bwMode="auto">
          <a:xfrm>
            <a:off x="228600" y="6461125"/>
            <a:ext cx="2286000" cy="244475"/>
          </a:xfrm>
          <a:prstGeom prst="rect">
            <a:avLst/>
          </a:prstGeom>
          <a:noFill/>
          <a:ln w="9525">
            <a:noFill/>
            <a:miter lim="800000"/>
            <a:headEnd/>
            <a:tailEnd/>
          </a:ln>
        </p:spPr>
        <p:txBody>
          <a:bodyPr>
            <a:spAutoFit/>
          </a:bodyPr>
          <a:lstStyle/>
          <a:p>
            <a:r>
              <a:rPr lang="en-US" sz="1000" dirty="0">
                <a:solidFill>
                  <a:srgbClr val="000000"/>
                </a:solidFill>
              </a:rPr>
              <a:t>Presenter: </a:t>
            </a:r>
            <a:r>
              <a:rPr lang="en-US" sz="1000" dirty="0">
                <a:latin typeface="+mn-lt"/>
              </a:rPr>
              <a:t>Majlinda Malellari</a:t>
            </a:r>
            <a:endParaRPr lang="en-US" sz="1000" dirty="0">
              <a:solidFill>
                <a:srgbClr val="000000"/>
              </a:solidFill>
              <a:latin typeface="+mn-l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74" y="1295400"/>
            <a:ext cx="4534052" cy="4419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4" name="Straight Arrow Connector 3"/>
          <p:cNvCxnSpPr/>
          <p:nvPr/>
        </p:nvCxnSpPr>
        <p:spPr>
          <a:xfrm>
            <a:off x="3200400" y="4343400"/>
            <a:ext cx="2057400" cy="38100"/>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5257800" y="4231528"/>
            <a:ext cx="1905000" cy="276999"/>
          </a:xfrm>
          <a:prstGeom prst="rect">
            <a:avLst/>
          </a:prstGeom>
          <a:noFill/>
        </p:spPr>
        <p:txBody>
          <a:bodyPr wrap="square" rtlCol="0">
            <a:spAutoFit/>
          </a:bodyPr>
          <a:lstStyle/>
          <a:p>
            <a:r>
              <a:rPr lang="en-US" sz="1200" dirty="0"/>
              <a:t>Descent Mount</a:t>
            </a:r>
          </a:p>
        </p:txBody>
      </p:sp>
      <p:cxnSp>
        <p:nvCxnSpPr>
          <p:cNvPr id="13" name="Straight Arrow Connector 12"/>
          <p:cNvCxnSpPr/>
          <p:nvPr/>
        </p:nvCxnSpPr>
        <p:spPr>
          <a:xfrm>
            <a:off x="3429000" y="1676400"/>
            <a:ext cx="1828800" cy="0"/>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257800" y="1537900"/>
            <a:ext cx="685800" cy="276999"/>
          </a:xfrm>
          <a:prstGeom prst="rect">
            <a:avLst/>
          </a:prstGeom>
          <a:noFill/>
        </p:spPr>
        <p:txBody>
          <a:bodyPr wrap="square" rtlCol="0">
            <a:spAutoFit/>
          </a:bodyPr>
          <a:lstStyle/>
          <a:p>
            <a:r>
              <a:rPr lang="en-US" sz="1200" dirty="0"/>
              <a:t>Hub</a:t>
            </a:r>
          </a:p>
        </p:txBody>
      </p:sp>
      <p:sp>
        <p:nvSpPr>
          <p:cNvPr id="16" name="TextBox 15"/>
          <p:cNvSpPr txBox="1"/>
          <p:nvPr/>
        </p:nvSpPr>
        <p:spPr>
          <a:xfrm>
            <a:off x="5257800" y="4724400"/>
            <a:ext cx="3733800" cy="830997"/>
          </a:xfrm>
          <a:prstGeom prst="rect">
            <a:avLst/>
          </a:prstGeom>
          <a:noFill/>
        </p:spPr>
        <p:txBody>
          <a:bodyPr wrap="square" rtlCol="0">
            <a:spAutoFit/>
          </a:bodyPr>
          <a:lstStyle/>
          <a:p>
            <a:r>
              <a:rPr lang="en-US" sz="1600" dirty="0"/>
              <a:t>The mount will be placed inside the Science Vehicle and attached to it via screws.  </a:t>
            </a:r>
          </a:p>
        </p:txBody>
      </p:sp>
      <p:cxnSp>
        <p:nvCxnSpPr>
          <p:cNvPr id="18" name="Straight Arrow Connector 17"/>
          <p:cNvCxnSpPr/>
          <p:nvPr/>
        </p:nvCxnSpPr>
        <p:spPr>
          <a:xfrm>
            <a:off x="3886200" y="2667000"/>
            <a:ext cx="1371600" cy="0"/>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5279572" y="2511585"/>
            <a:ext cx="800100" cy="276999"/>
          </a:xfrm>
          <a:prstGeom prst="rect">
            <a:avLst/>
          </a:prstGeom>
          <a:noFill/>
        </p:spPr>
        <p:txBody>
          <a:bodyPr wrap="square" rtlCol="0">
            <a:spAutoFit/>
          </a:bodyPr>
          <a:lstStyle/>
          <a:p>
            <a:r>
              <a:rPr lang="en-US" sz="1200" dirty="0"/>
              <a:t>Blade</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447800"/>
            <a:ext cx="2900438" cy="1565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6400800" y="3066755"/>
            <a:ext cx="2209800" cy="276999"/>
          </a:xfrm>
          <a:prstGeom prst="rect">
            <a:avLst/>
          </a:prstGeom>
          <a:noFill/>
        </p:spPr>
        <p:txBody>
          <a:bodyPr wrap="square" rtlCol="0">
            <a:spAutoFit/>
          </a:bodyPr>
          <a:lstStyle/>
          <a:p>
            <a:r>
              <a:rPr lang="en-US" sz="1200" dirty="0"/>
              <a:t>Bottom View of the Mount</a:t>
            </a:r>
          </a:p>
        </p:txBody>
      </p:sp>
      <p:cxnSp>
        <p:nvCxnSpPr>
          <p:cNvPr id="5" name="Straight Arrow Connector 4"/>
          <p:cNvCxnSpPr/>
          <p:nvPr/>
        </p:nvCxnSpPr>
        <p:spPr>
          <a:xfrm>
            <a:off x="2743200" y="3505200"/>
            <a:ext cx="2514600" cy="0"/>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257800" y="3343754"/>
            <a:ext cx="1143000" cy="307777"/>
          </a:xfrm>
          <a:prstGeom prst="rect">
            <a:avLst/>
          </a:prstGeom>
          <a:noFill/>
        </p:spPr>
        <p:txBody>
          <a:bodyPr wrap="square" rtlCol="0">
            <a:spAutoFit/>
          </a:bodyPr>
          <a:lstStyle/>
          <a:p>
            <a:r>
              <a:rPr lang="en-US" sz="1400" dirty="0"/>
              <a:t>Shaft</a:t>
            </a:r>
          </a:p>
        </p:txBody>
      </p:sp>
      <p:sp>
        <p:nvSpPr>
          <p:cNvPr id="21" name="5-Point Star 20"/>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1795890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76935CED-4D09-4199-8E9B-DC76AC8E896E}" type="slidenum">
              <a:rPr lang="en-US" smtClean="0">
                <a:solidFill>
                  <a:srgbClr val="000000"/>
                </a:solidFill>
              </a:rPr>
              <a:pPr>
                <a:defRPr/>
              </a:pPr>
              <a:t>65</a:t>
            </a:fld>
            <a:endParaRPr lang="en-US" dirty="0">
              <a:solidFill>
                <a:srgbClr val="000000"/>
              </a:solidFill>
            </a:endParaRPr>
          </a:p>
        </p:txBody>
      </p:sp>
      <p:sp>
        <p:nvSpPr>
          <p:cNvPr id="31745" name="Title 1"/>
          <p:cNvSpPr>
            <a:spLocks noGrp="1"/>
          </p:cNvSpPr>
          <p:nvPr>
            <p:ph type="title" idx="4294967295"/>
          </p:nvPr>
        </p:nvSpPr>
        <p:spPr>
          <a:xfrm>
            <a:off x="2041634" y="38100"/>
            <a:ext cx="5943600" cy="838200"/>
          </a:xfrm>
        </p:spPr>
        <p:txBody>
          <a:bodyPr/>
          <a:lstStyle/>
          <a:p>
            <a:r>
              <a:rPr lang="en-US" dirty="0"/>
              <a:t>Structure Survivability Trades:</a:t>
            </a:r>
            <a:br>
              <a:rPr lang="en-US" dirty="0"/>
            </a:br>
            <a:r>
              <a:rPr lang="en-US" dirty="0"/>
              <a:t>Descent Control Mount (Cont’d)</a:t>
            </a:r>
          </a:p>
        </p:txBody>
      </p:sp>
      <p:sp>
        <p:nvSpPr>
          <p:cNvPr id="31746" name="Footer Placeholder 3"/>
          <p:cNvSpPr txBox="1">
            <a:spLocks noGrp="1"/>
          </p:cNvSpPr>
          <p:nvPr/>
        </p:nvSpPr>
        <p:spPr bwMode="auto">
          <a:xfrm>
            <a:off x="2743200" y="6477000"/>
            <a:ext cx="3657600" cy="244475"/>
          </a:xfrm>
          <a:prstGeom prst="rect">
            <a:avLst/>
          </a:prstGeom>
          <a:noFill/>
          <a:ln w="9525">
            <a:noFill/>
            <a:miter lim="800000"/>
            <a:headEnd/>
            <a:tailEnd/>
          </a:ln>
        </p:spPr>
        <p:txBody>
          <a:bodyPr/>
          <a:lstStyle/>
          <a:p>
            <a:pPr lvl="0" algn="ctr">
              <a:defRPr/>
            </a:pPr>
            <a:r>
              <a:rPr lang="en-US" sz="1000" dirty="0">
                <a:solidFill>
                  <a:srgbClr val="000000"/>
                </a:solidFill>
              </a:rPr>
              <a:t>CanSat 2015 CDR:  Team 4996 (Phoenix)</a:t>
            </a:r>
          </a:p>
        </p:txBody>
      </p:sp>
      <p:sp>
        <p:nvSpPr>
          <p:cNvPr id="31747" name="Slide Number Placeholder 4"/>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3FDEB6B8-E572-40C2-ABBB-E3B47FB025F7}" type="slidenum">
              <a:rPr lang="en-US" sz="1000">
                <a:solidFill>
                  <a:srgbClr val="000000"/>
                </a:solidFill>
              </a:rPr>
              <a:pPr algn="r"/>
              <a:t>65</a:t>
            </a:fld>
            <a:endParaRPr lang="en-US" sz="1000">
              <a:solidFill>
                <a:srgbClr val="000000"/>
              </a:solidFill>
            </a:endParaRPr>
          </a:p>
        </p:txBody>
      </p:sp>
      <p:sp>
        <p:nvSpPr>
          <p:cNvPr id="31749"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rPr>
              <a:t>Presenter: </a:t>
            </a:r>
            <a:r>
              <a:rPr lang="en-US" sz="1000" dirty="0"/>
              <a:t>Majlinda Malellari</a:t>
            </a:r>
            <a:endParaRPr lang="en-US" sz="1000" dirty="0">
              <a:solidFill>
                <a:srgbClr val="000000"/>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3629632" cy="2068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86200"/>
            <a:ext cx="4267200" cy="1927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05400" y="1371600"/>
            <a:ext cx="3048000" cy="1754326"/>
          </a:xfrm>
          <a:prstGeom prst="rect">
            <a:avLst/>
          </a:prstGeom>
          <a:noFill/>
        </p:spPr>
        <p:txBody>
          <a:bodyPr wrap="square" rtlCol="0">
            <a:spAutoFit/>
          </a:bodyPr>
          <a:lstStyle/>
          <a:p>
            <a:r>
              <a:rPr lang="en-US" i="1" u="sng" dirty="0"/>
              <a:t>Descent Mount</a:t>
            </a:r>
          </a:p>
          <a:p>
            <a:endParaRPr lang="en-US" dirty="0"/>
          </a:p>
          <a:p>
            <a:r>
              <a:rPr lang="en-US" dirty="0"/>
              <a:t>composed of three parts:</a:t>
            </a:r>
          </a:p>
          <a:p>
            <a:pPr marL="742950" lvl="1" indent="-285750">
              <a:buFont typeface="Courier New" panose="02070309020205020404" pitchFamily="49" charset="0"/>
              <a:buChar char="o"/>
            </a:pPr>
            <a:r>
              <a:rPr lang="en-US" dirty="0"/>
              <a:t>Top Housing</a:t>
            </a:r>
          </a:p>
          <a:p>
            <a:pPr marL="742950" lvl="1" indent="-285750">
              <a:buFont typeface="Courier New" panose="02070309020205020404" pitchFamily="49" charset="0"/>
              <a:buChar char="o"/>
            </a:pPr>
            <a:r>
              <a:rPr lang="en-US" dirty="0"/>
              <a:t>Bottom Housing </a:t>
            </a:r>
          </a:p>
          <a:p>
            <a:pPr marL="742950" lvl="1" indent="-285750">
              <a:buFont typeface="Courier New" panose="02070309020205020404" pitchFamily="49" charset="0"/>
              <a:buChar char="o"/>
            </a:pPr>
            <a:r>
              <a:rPr lang="en-US" dirty="0"/>
              <a:t>Ball Bearing </a:t>
            </a:r>
          </a:p>
        </p:txBody>
      </p:sp>
      <p:sp>
        <p:nvSpPr>
          <p:cNvPr id="4" name="TextBox 3"/>
          <p:cNvSpPr txBox="1"/>
          <p:nvPr/>
        </p:nvSpPr>
        <p:spPr>
          <a:xfrm>
            <a:off x="326069" y="6118643"/>
            <a:ext cx="3629632" cy="276999"/>
          </a:xfrm>
          <a:prstGeom prst="rect">
            <a:avLst/>
          </a:prstGeom>
          <a:noFill/>
        </p:spPr>
        <p:txBody>
          <a:bodyPr wrap="square" rtlCol="0">
            <a:spAutoFit/>
          </a:bodyPr>
          <a:lstStyle/>
          <a:p>
            <a:r>
              <a:rPr lang="en-US" sz="1200" dirty="0"/>
              <a:t>Note: Top shown transparent for better inner view</a:t>
            </a:r>
          </a:p>
        </p:txBody>
      </p:sp>
      <p:cxnSp>
        <p:nvCxnSpPr>
          <p:cNvPr id="6" name="Straight Arrow Connector 5"/>
          <p:cNvCxnSpPr/>
          <p:nvPr/>
        </p:nvCxnSpPr>
        <p:spPr>
          <a:xfrm>
            <a:off x="2895600" y="3962400"/>
            <a:ext cx="2514600" cy="0"/>
          </a:xfrm>
          <a:prstGeom prst="straightConnector1">
            <a:avLst/>
          </a:prstGeom>
          <a:ln>
            <a:solidFill>
              <a:srgbClr val="00B0F0"/>
            </a:solidFill>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5410200" y="3808511"/>
            <a:ext cx="2286000" cy="307777"/>
          </a:xfrm>
          <a:prstGeom prst="rect">
            <a:avLst/>
          </a:prstGeom>
          <a:noFill/>
        </p:spPr>
        <p:txBody>
          <a:bodyPr wrap="square" rtlCol="0">
            <a:spAutoFit/>
          </a:bodyPr>
          <a:lstStyle/>
          <a:p>
            <a:r>
              <a:rPr lang="en-US" sz="1400" dirty="0"/>
              <a:t>Top Housing </a:t>
            </a:r>
          </a:p>
        </p:txBody>
      </p:sp>
      <p:cxnSp>
        <p:nvCxnSpPr>
          <p:cNvPr id="14" name="Straight Arrow Connector 13"/>
          <p:cNvCxnSpPr/>
          <p:nvPr/>
        </p:nvCxnSpPr>
        <p:spPr>
          <a:xfrm>
            <a:off x="2971800" y="5638800"/>
            <a:ext cx="2438400" cy="0"/>
          </a:xfrm>
          <a:prstGeom prst="straightConnector1">
            <a:avLst/>
          </a:prstGeom>
          <a:ln>
            <a:solidFill>
              <a:srgbClr val="00B0F0"/>
            </a:solidFill>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2743200" y="4648200"/>
            <a:ext cx="2667000" cy="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5410200" y="4495800"/>
            <a:ext cx="1219200" cy="307777"/>
          </a:xfrm>
          <a:prstGeom prst="rect">
            <a:avLst/>
          </a:prstGeom>
          <a:noFill/>
        </p:spPr>
        <p:txBody>
          <a:bodyPr wrap="square" rtlCol="0">
            <a:spAutoFit/>
          </a:bodyPr>
          <a:lstStyle/>
          <a:p>
            <a:r>
              <a:rPr lang="en-US" sz="1400" dirty="0"/>
              <a:t>Ball Bearing</a:t>
            </a:r>
          </a:p>
        </p:txBody>
      </p:sp>
      <p:sp>
        <p:nvSpPr>
          <p:cNvPr id="18" name="TextBox 17"/>
          <p:cNvSpPr txBox="1"/>
          <p:nvPr/>
        </p:nvSpPr>
        <p:spPr>
          <a:xfrm>
            <a:off x="5410200" y="5484911"/>
            <a:ext cx="1828800" cy="307777"/>
          </a:xfrm>
          <a:prstGeom prst="rect">
            <a:avLst/>
          </a:prstGeom>
          <a:noFill/>
        </p:spPr>
        <p:txBody>
          <a:bodyPr wrap="square" rtlCol="0">
            <a:spAutoFit/>
          </a:bodyPr>
          <a:lstStyle/>
          <a:p>
            <a:r>
              <a:rPr lang="en-US" sz="1400" dirty="0"/>
              <a:t>Bottom Housing </a:t>
            </a:r>
          </a:p>
        </p:txBody>
      </p:sp>
      <p:sp>
        <p:nvSpPr>
          <p:cNvPr id="19" name="5-Point Star 18"/>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1725746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76935CED-4D09-4199-8E9B-DC76AC8E896E}" type="slidenum">
              <a:rPr lang="en-US" smtClean="0">
                <a:solidFill>
                  <a:srgbClr val="000000"/>
                </a:solidFill>
              </a:rPr>
              <a:pPr>
                <a:defRPr/>
              </a:pPr>
              <a:t>66</a:t>
            </a:fld>
            <a:endParaRPr lang="en-US" dirty="0">
              <a:solidFill>
                <a:srgbClr val="000000"/>
              </a:solidFill>
            </a:endParaRPr>
          </a:p>
        </p:txBody>
      </p:sp>
      <p:sp>
        <p:nvSpPr>
          <p:cNvPr id="47106" name="Title 1"/>
          <p:cNvSpPr>
            <a:spLocks noGrp="1"/>
          </p:cNvSpPr>
          <p:nvPr>
            <p:ph type="title" idx="4294967295"/>
          </p:nvPr>
        </p:nvSpPr>
        <p:spPr>
          <a:xfrm>
            <a:off x="1828800" y="76200"/>
            <a:ext cx="5943600" cy="838200"/>
          </a:xfrm>
        </p:spPr>
        <p:txBody>
          <a:bodyPr/>
          <a:lstStyle/>
          <a:p>
            <a:r>
              <a:rPr lang="en-US" dirty="0"/>
              <a:t>Structure Survivability Trades:</a:t>
            </a:r>
            <a:br>
              <a:rPr lang="en-US" dirty="0"/>
            </a:br>
            <a:r>
              <a:rPr lang="en-US" dirty="0"/>
              <a:t>Testing</a:t>
            </a:r>
          </a:p>
        </p:txBody>
      </p:sp>
      <p:sp>
        <p:nvSpPr>
          <p:cNvPr id="47107" name="Footer Placeholder 3"/>
          <p:cNvSpPr txBox="1">
            <a:spLocks noGrp="1"/>
          </p:cNvSpPr>
          <p:nvPr/>
        </p:nvSpPr>
        <p:spPr bwMode="auto">
          <a:xfrm>
            <a:off x="2743200" y="6477000"/>
            <a:ext cx="3657600" cy="244475"/>
          </a:xfrm>
          <a:prstGeom prst="rect">
            <a:avLst/>
          </a:prstGeom>
          <a:noFill/>
          <a:ln w="9525">
            <a:noFill/>
            <a:miter lim="800000"/>
            <a:headEnd/>
            <a:tailEnd/>
          </a:ln>
        </p:spPr>
        <p:txBody>
          <a:bodyPr/>
          <a:lstStyle/>
          <a:p>
            <a:pPr lvl="0" algn="ctr">
              <a:defRPr/>
            </a:pPr>
            <a:r>
              <a:rPr lang="en-US" sz="1000" dirty="0">
                <a:solidFill>
                  <a:srgbClr val="000000"/>
                </a:solidFill>
              </a:rPr>
              <a:t>CanSat 2015 CDR:  Team 4996 (Phoenix)</a:t>
            </a:r>
          </a:p>
        </p:txBody>
      </p:sp>
      <p:sp>
        <p:nvSpPr>
          <p:cNvPr id="47108" name="Slide Number Placeholder 4"/>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FD1C4EE0-9D39-40AA-9480-C6EAFA5A9415}" type="slidenum">
              <a:rPr lang="en-US" sz="1000">
                <a:solidFill>
                  <a:srgbClr val="000000"/>
                </a:solidFill>
              </a:rPr>
              <a:pPr algn="r"/>
              <a:t>66</a:t>
            </a:fld>
            <a:endParaRPr lang="en-US" sz="1000">
              <a:solidFill>
                <a:srgbClr val="000000"/>
              </a:solidFill>
            </a:endParaRPr>
          </a:p>
        </p:txBody>
      </p:sp>
      <p:sp>
        <p:nvSpPr>
          <p:cNvPr id="47110"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rPr>
              <a:t>Presenter: </a:t>
            </a:r>
            <a:r>
              <a:rPr lang="en-US" sz="1000" dirty="0"/>
              <a:t>Majlinda Malellari</a:t>
            </a:r>
            <a:endParaRPr lang="en-US" sz="1000" dirty="0">
              <a:solidFill>
                <a:srgbClr val="000000"/>
              </a:solidFill>
            </a:endParaRPr>
          </a:p>
        </p:txBody>
      </p:sp>
      <p:sp>
        <p:nvSpPr>
          <p:cNvPr id="47112" name="Text Box 11"/>
          <p:cNvSpPr txBox="1">
            <a:spLocks noChangeArrowheads="1"/>
          </p:cNvSpPr>
          <p:nvPr/>
        </p:nvSpPr>
        <p:spPr bwMode="auto">
          <a:xfrm>
            <a:off x="152400" y="2133600"/>
            <a:ext cx="8763000" cy="2862322"/>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Ø"/>
            </a:pPr>
            <a:r>
              <a:rPr lang="en-US" sz="2000" dirty="0">
                <a:solidFill>
                  <a:srgbClr val="000000"/>
                </a:solidFill>
                <a:latin typeface="+mn-lt"/>
                <a:cs typeface="Times New Roman" pitchFamily="18" charset="0"/>
              </a:rPr>
              <a:t>Testing has </a:t>
            </a:r>
            <a:r>
              <a:rPr lang="en-US" sz="2000" b="1" dirty="0">
                <a:solidFill>
                  <a:srgbClr val="000000"/>
                </a:solidFill>
                <a:latin typeface="+mn-lt"/>
                <a:cs typeface="Times New Roman" pitchFamily="18" charset="0"/>
              </a:rPr>
              <a:t>not</a:t>
            </a:r>
            <a:r>
              <a:rPr lang="en-US" sz="2000" dirty="0">
                <a:solidFill>
                  <a:srgbClr val="000000"/>
                </a:solidFill>
                <a:latin typeface="+mn-lt"/>
                <a:cs typeface="Times New Roman" pitchFamily="18" charset="0"/>
              </a:rPr>
              <a:t> yet been performed to determine if structure and connections can resist 30 </a:t>
            </a:r>
            <a:r>
              <a:rPr lang="en-US" sz="2000" dirty="0" err="1">
                <a:solidFill>
                  <a:srgbClr val="000000"/>
                </a:solidFill>
                <a:latin typeface="+mn-lt"/>
                <a:cs typeface="Times New Roman" pitchFamily="18" charset="0"/>
              </a:rPr>
              <a:t>Gs</a:t>
            </a:r>
            <a:r>
              <a:rPr lang="en-US" sz="2000" dirty="0">
                <a:solidFill>
                  <a:srgbClr val="000000"/>
                </a:solidFill>
                <a:latin typeface="+mn-lt"/>
                <a:cs typeface="Times New Roman" pitchFamily="18" charset="0"/>
              </a:rPr>
              <a:t> of shock and 15 </a:t>
            </a:r>
            <a:r>
              <a:rPr lang="en-US" sz="2000" dirty="0" err="1">
                <a:solidFill>
                  <a:srgbClr val="000000"/>
                </a:solidFill>
                <a:latin typeface="+mn-lt"/>
                <a:cs typeface="Times New Roman" pitchFamily="18" charset="0"/>
              </a:rPr>
              <a:t>Gs</a:t>
            </a:r>
            <a:r>
              <a:rPr lang="en-US" sz="2000" dirty="0">
                <a:solidFill>
                  <a:srgbClr val="000000"/>
                </a:solidFill>
                <a:latin typeface="+mn-lt"/>
                <a:cs typeface="Times New Roman" pitchFamily="18" charset="0"/>
              </a:rPr>
              <a:t> of acceleration. </a:t>
            </a:r>
          </a:p>
          <a:p>
            <a:pPr marL="285750" indent="-285750">
              <a:spcBef>
                <a:spcPct val="50000"/>
              </a:spcBef>
              <a:buFont typeface="Wingdings" pitchFamily="2" charset="2"/>
              <a:buChar char="Ø"/>
            </a:pPr>
            <a:endParaRPr lang="en-US" sz="2000" dirty="0">
              <a:solidFill>
                <a:srgbClr val="000000"/>
              </a:solidFill>
              <a:latin typeface="+mn-lt"/>
              <a:cs typeface="Times New Roman" pitchFamily="18" charset="0"/>
            </a:endParaRPr>
          </a:p>
          <a:p>
            <a:pPr marL="285750" indent="-285750">
              <a:spcBef>
                <a:spcPct val="50000"/>
              </a:spcBef>
              <a:buFont typeface="Wingdings" pitchFamily="2" charset="2"/>
              <a:buChar char="Ø"/>
            </a:pPr>
            <a:r>
              <a:rPr lang="en-US" sz="2000" dirty="0">
                <a:solidFill>
                  <a:srgbClr val="000000"/>
                </a:solidFill>
                <a:latin typeface="+mn-lt"/>
                <a:cs typeface="Times New Roman" pitchFamily="18" charset="0"/>
              </a:rPr>
              <a:t>Electronic plates mounts are planned to be tested under a </a:t>
            </a:r>
            <a:r>
              <a:rPr lang="en-US" sz="2000" i="1" dirty="0">
                <a:solidFill>
                  <a:srgbClr val="000000"/>
                </a:solidFill>
                <a:latin typeface="+mn-lt"/>
                <a:cs typeface="Times New Roman" pitchFamily="18" charset="0"/>
              </a:rPr>
              <a:t>vibrations test</a:t>
            </a:r>
            <a:r>
              <a:rPr lang="en-US" sz="2000" dirty="0">
                <a:solidFill>
                  <a:srgbClr val="000000"/>
                </a:solidFill>
                <a:latin typeface="+mn-lt"/>
                <a:cs typeface="Times New Roman" pitchFamily="18" charset="0"/>
              </a:rPr>
              <a:t>. </a:t>
            </a:r>
          </a:p>
          <a:p>
            <a:pPr marL="285750" indent="-285750">
              <a:spcBef>
                <a:spcPct val="50000"/>
              </a:spcBef>
              <a:buFont typeface="Wingdings" pitchFamily="2" charset="2"/>
              <a:buChar char="Ø"/>
            </a:pPr>
            <a:endParaRPr lang="en-US" sz="2000" dirty="0">
              <a:solidFill>
                <a:srgbClr val="000000"/>
              </a:solidFill>
              <a:latin typeface="+mn-lt"/>
              <a:cs typeface="Times New Roman" pitchFamily="18" charset="0"/>
            </a:endParaRPr>
          </a:p>
          <a:p>
            <a:pPr marL="285750" indent="-285750">
              <a:spcBef>
                <a:spcPct val="50000"/>
              </a:spcBef>
              <a:buFont typeface="Wingdings" pitchFamily="2" charset="2"/>
              <a:buChar char="Ø"/>
            </a:pPr>
            <a:r>
              <a:rPr lang="en-US" sz="2000" i="1" dirty="0">
                <a:solidFill>
                  <a:srgbClr val="000000"/>
                </a:solidFill>
                <a:latin typeface="+mn-lt"/>
                <a:cs typeface="Times New Roman" pitchFamily="18" charset="0"/>
              </a:rPr>
              <a:t>Thermal Test </a:t>
            </a:r>
            <a:r>
              <a:rPr lang="en-US" sz="2000" dirty="0">
                <a:solidFill>
                  <a:srgbClr val="000000"/>
                </a:solidFill>
                <a:latin typeface="+mn-lt"/>
                <a:cs typeface="Times New Roman" pitchFamily="18" charset="0"/>
              </a:rPr>
              <a:t>will also be performed to ensure survivability of the system in a hot environment. </a:t>
            </a:r>
          </a:p>
        </p:txBody>
      </p:sp>
      <p:sp>
        <p:nvSpPr>
          <p:cNvPr id="10" name="5-Point Star 9"/>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1257758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Footer Placeholder 4"/>
          <p:cNvSpPr txBox="1">
            <a:spLocks noGrp="1"/>
          </p:cNvSpPr>
          <p:nvPr/>
        </p:nvSpPr>
        <p:spPr bwMode="auto">
          <a:xfrm>
            <a:off x="2743200" y="6477000"/>
            <a:ext cx="3657600" cy="244475"/>
          </a:xfrm>
          <a:prstGeom prst="rect">
            <a:avLst/>
          </a:prstGeom>
          <a:noFill/>
          <a:ln w="9525">
            <a:noFill/>
            <a:miter lim="800000"/>
            <a:headEnd/>
            <a:tailEnd/>
          </a:ln>
        </p:spPr>
        <p:txBody>
          <a:bodyPr/>
          <a:lstStyle/>
          <a:p>
            <a:pPr lvl="0" algn="ctr">
              <a:defRPr/>
            </a:pPr>
            <a:r>
              <a:rPr lang="en-US" sz="1000" dirty="0">
                <a:solidFill>
                  <a:srgbClr val="000000"/>
                </a:solidFill>
              </a:rPr>
              <a:t>CanSat 2015 CDR:  Team 4996 (Phoenix)</a:t>
            </a:r>
          </a:p>
        </p:txBody>
      </p:sp>
      <p:sp>
        <p:nvSpPr>
          <p:cNvPr id="182274"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37D9A6B4-AC43-475C-9E3D-F270C6AFD192}" type="slidenum">
              <a:rPr lang="en-US" sz="1000">
                <a:solidFill>
                  <a:srgbClr val="000000"/>
                </a:solidFill>
              </a:rPr>
              <a:pPr algn="r"/>
              <a:t>67</a:t>
            </a:fld>
            <a:endParaRPr lang="en-US" sz="1000">
              <a:solidFill>
                <a:srgbClr val="000000"/>
              </a:solidFill>
            </a:endParaRPr>
          </a:p>
        </p:txBody>
      </p:sp>
      <p:sp>
        <p:nvSpPr>
          <p:cNvPr id="182275" name="Rectangle 2"/>
          <p:cNvSpPr>
            <a:spLocks noGrp="1" noChangeArrowheads="1"/>
          </p:cNvSpPr>
          <p:nvPr>
            <p:ph type="title"/>
          </p:nvPr>
        </p:nvSpPr>
        <p:spPr>
          <a:xfrm>
            <a:off x="1816100" y="76200"/>
            <a:ext cx="5943600" cy="838200"/>
          </a:xfrm>
        </p:spPr>
        <p:txBody>
          <a:bodyPr/>
          <a:lstStyle/>
          <a:p>
            <a:pPr eaLnBrk="1" hangingPunct="1"/>
            <a:r>
              <a:rPr lang="en-US" dirty="0"/>
              <a:t>Mass Budget (Container)</a:t>
            </a:r>
          </a:p>
        </p:txBody>
      </p:sp>
      <p:sp>
        <p:nvSpPr>
          <p:cNvPr id="4" name="Slide Number Placeholder 3"/>
          <p:cNvSpPr>
            <a:spLocks noGrp="1"/>
          </p:cNvSpPr>
          <p:nvPr>
            <p:ph type="sldNum" sz="quarter" idx="12"/>
          </p:nvPr>
        </p:nvSpPr>
        <p:spPr/>
        <p:txBody>
          <a:bodyPr/>
          <a:lstStyle/>
          <a:p>
            <a:pPr>
              <a:defRPr/>
            </a:pPr>
            <a:fld id="{38C20C3B-AA5D-4579-BD6D-2E462907092B}" type="slidenum">
              <a:rPr lang="en-US" smtClean="0"/>
              <a:pPr>
                <a:defRPr/>
              </a:pPr>
              <a:t>67</a:t>
            </a:fld>
            <a:endParaRPr lang="en-US" dirty="0"/>
          </a:p>
        </p:txBody>
      </p:sp>
      <p:sp>
        <p:nvSpPr>
          <p:cNvPr id="182276"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mn-lt"/>
                <a:cs typeface="Times New Roman" pitchFamily="18" charset="0"/>
              </a:rPr>
              <a:t>: </a:t>
            </a:r>
            <a:r>
              <a:rPr lang="en-US" sz="1000" dirty="0">
                <a:latin typeface="+mn-lt"/>
              </a:rPr>
              <a:t>Majlinda Malellari</a:t>
            </a:r>
          </a:p>
        </p:txBody>
      </p:sp>
      <p:graphicFrame>
        <p:nvGraphicFramePr>
          <p:cNvPr id="2" name="Table 1"/>
          <p:cNvGraphicFramePr>
            <a:graphicFrameLocks noGrp="1"/>
          </p:cNvGraphicFramePr>
          <p:nvPr>
            <p:extLst/>
          </p:nvPr>
        </p:nvGraphicFramePr>
        <p:xfrm>
          <a:off x="228600" y="2133600"/>
          <a:ext cx="8686800" cy="2950761"/>
        </p:xfrm>
        <a:graphic>
          <a:graphicData uri="http://schemas.openxmlformats.org/drawingml/2006/table">
            <a:tbl>
              <a:tblPr firstRow="1" bandRow="1">
                <a:tableStyleId>{68D230F3-CF80-4859-8CE7-A43EE81993B5}</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68579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Component</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Mass per unit (g)</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Quantity</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a:ln>
                            <a:noFill/>
                          </a:ln>
                          <a:effectLst/>
                        </a:rPr>
                        <a:t>Grand Mass (g)</a:t>
                      </a:r>
                      <a:endParaRPr kumimoji="0" lang="en-US" sz="1400" b="1" i="0" u="none" strike="noStrike" cap="none" normalizeH="0" baseline="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Source/Uncertainties</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extLst>
                  <a:ext uri="{0D108BD9-81ED-4DB2-BD59-A6C34878D82A}">
                    <a16:rowId xmlns:a16="http://schemas.microsoft.com/office/drawing/2014/main" val="10000"/>
                  </a:ext>
                </a:extLst>
              </a:tr>
              <a:tr h="4572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Chassis</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219.9</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209.9</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Estimates</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Parachute attachment link </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7.3</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7.1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u="none" strike="noStrike" cap="none" normalizeH="0" baseline="0" dirty="0">
                          <a:ln>
                            <a:noFill/>
                          </a:ln>
                          <a:effectLst/>
                        </a:rPr>
                        <a:t>Estimates</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2"/>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Parachute with hook </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20.6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20.6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cap="none" normalizeH="0" baseline="0" dirty="0">
                          <a:ln>
                            <a:noFill/>
                          </a:ln>
                          <a:solidFill>
                            <a:schemeClr val="tx1"/>
                          </a:solidFill>
                          <a:effectLst/>
                          <a:latin typeface="Arial" charset="0"/>
                          <a:cs typeface="Arial" charset="0"/>
                        </a:rPr>
                        <a:t>Estimates</a:t>
                      </a:r>
                    </a:p>
                  </a:txBody>
                  <a:tcPr horzOverflow="overflow"/>
                </a:tc>
                <a:extLst>
                  <a:ext uri="{0D108BD9-81ED-4DB2-BD59-A6C34878D82A}">
                    <a16:rowId xmlns:a16="http://schemas.microsoft.com/office/drawing/2014/main" val="10003"/>
                  </a:ext>
                </a:extLst>
              </a:tr>
              <a:tr h="740963">
                <a:tc gridSpan="5">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Total Container Mass:  247.8 grams</a:t>
                      </a:r>
                      <a:endParaRPr kumimoji="0" lang="en-US" sz="1400" b="1" i="1" u="none" strike="noStrike" cap="none" normalizeH="0" baseline="0" dirty="0">
                        <a:ln>
                          <a:noFill/>
                        </a:ln>
                        <a:solidFill>
                          <a:schemeClr val="tx1"/>
                        </a:solidFill>
                        <a:effectLst/>
                        <a:latin typeface="Arial" charset="0"/>
                        <a:cs typeface="Arial" charset="0"/>
                      </a:endParaRPr>
                    </a:p>
                  </a:txBody>
                  <a:tcP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pic>
        <p:nvPicPr>
          <p:cNvPr id="8"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10" name="5-Point Star 9"/>
          <p:cNvSpPr/>
          <p:nvPr/>
        </p:nvSpPr>
        <p:spPr>
          <a:xfrm>
            <a:off x="8610600" y="762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1942883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Footer Placeholder 4"/>
          <p:cNvSpPr txBox="1">
            <a:spLocks noGrp="1"/>
          </p:cNvSpPr>
          <p:nvPr/>
        </p:nvSpPr>
        <p:spPr bwMode="auto">
          <a:xfrm>
            <a:off x="2743200" y="6477000"/>
            <a:ext cx="3657600" cy="244475"/>
          </a:xfrm>
          <a:prstGeom prst="rect">
            <a:avLst/>
          </a:prstGeom>
          <a:noFill/>
          <a:ln w="9525">
            <a:noFill/>
            <a:miter lim="800000"/>
            <a:headEnd/>
            <a:tailEnd/>
          </a:ln>
        </p:spPr>
        <p:txBody>
          <a:bodyPr/>
          <a:lstStyle/>
          <a:p>
            <a:pPr lvl="0" algn="ctr">
              <a:defRPr/>
            </a:pPr>
            <a:r>
              <a:rPr lang="en-US" sz="1000" dirty="0">
                <a:solidFill>
                  <a:srgbClr val="000000"/>
                </a:solidFill>
              </a:rPr>
              <a:t>CanSat 2015 CDR:  Team 4996 (Phoenix)</a:t>
            </a:r>
          </a:p>
        </p:txBody>
      </p:sp>
      <p:sp>
        <p:nvSpPr>
          <p:cNvPr id="183298"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57C90452-7F41-4B28-BF44-4779E7C7813D}" type="slidenum">
              <a:rPr lang="en-US" sz="1000">
                <a:solidFill>
                  <a:srgbClr val="000000"/>
                </a:solidFill>
              </a:rPr>
              <a:pPr algn="r"/>
              <a:t>68</a:t>
            </a:fld>
            <a:endParaRPr lang="en-US" sz="1000">
              <a:solidFill>
                <a:srgbClr val="000000"/>
              </a:solidFill>
            </a:endParaRPr>
          </a:p>
        </p:txBody>
      </p:sp>
      <p:sp>
        <p:nvSpPr>
          <p:cNvPr id="183299" name="Rectangle 2"/>
          <p:cNvSpPr>
            <a:spLocks noGrp="1" noChangeArrowheads="1"/>
          </p:cNvSpPr>
          <p:nvPr>
            <p:ph type="title"/>
          </p:nvPr>
        </p:nvSpPr>
        <p:spPr>
          <a:xfrm>
            <a:off x="1803400" y="76200"/>
            <a:ext cx="5943600" cy="838200"/>
          </a:xfrm>
        </p:spPr>
        <p:txBody>
          <a:bodyPr/>
          <a:lstStyle/>
          <a:p>
            <a:pPr eaLnBrk="1" hangingPunct="1"/>
            <a:r>
              <a:rPr lang="en-US" dirty="0"/>
              <a:t>Mass Budget (Payload)</a:t>
            </a:r>
          </a:p>
        </p:txBody>
      </p:sp>
      <p:sp>
        <p:nvSpPr>
          <p:cNvPr id="4" name="Slide Number Placeholder 3"/>
          <p:cNvSpPr>
            <a:spLocks noGrp="1"/>
          </p:cNvSpPr>
          <p:nvPr>
            <p:ph type="sldNum" sz="quarter" idx="12"/>
          </p:nvPr>
        </p:nvSpPr>
        <p:spPr/>
        <p:txBody>
          <a:bodyPr/>
          <a:lstStyle/>
          <a:p>
            <a:pPr>
              <a:defRPr/>
            </a:pPr>
            <a:fld id="{38C20C3B-AA5D-4579-BD6D-2E462907092B}" type="slidenum">
              <a:rPr lang="en-US" smtClean="0"/>
              <a:pPr>
                <a:defRPr/>
              </a:pPr>
              <a:t>68</a:t>
            </a:fld>
            <a:endParaRPr lang="en-US" dirty="0"/>
          </a:p>
        </p:txBody>
      </p:sp>
      <p:sp>
        <p:nvSpPr>
          <p:cNvPr id="183300"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Times New Roman" pitchFamily="18" charset="0"/>
                <a:cs typeface="Times New Roman" pitchFamily="18" charset="0"/>
              </a:rPr>
              <a:t>: </a:t>
            </a:r>
            <a:r>
              <a:rPr lang="en-US" sz="1000" dirty="0">
                <a:latin typeface="+mn-lt"/>
              </a:rPr>
              <a:t>Majlinda Malellari</a:t>
            </a:r>
          </a:p>
        </p:txBody>
      </p:sp>
      <p:graphicFrame>
        <p:nvGraphicFramePr>
          <p:cNvPr id="2" name="Table 1"/>
          <p:cNvGraphicFramePr>
            <a:graphicFrameLocks noGrp="1"/>
          </p:cNvGraphicFramePr>
          <p:nvPr>
            <p:extLst/>
          </p:nvPr>
        </p:nvGraphicFramePr>
        <p:xfrm>
          <a:off x="228600" y="990600"/>
          <a:ext cx="8610600" cy="5357254"/>
        </p:xfrm>
        <a:graphic>
          <a:graphicData uri="http://schemas.openxmlformats.org/drawingml/2006/table">
            <a:tbl>
              <a:tblPr firstRow="1" bandRow="1">
                <a:tableStyleId>{68D230F3-CF80-4859-8CE7-A43EE81993B5}</a:tableStyleId>
              </a:tblPr>
              <a:tblGrid>
                <a:gridCol w="2133600">
                  <a:extLst>
                    <a:ext uri="{9D8B030D-6E8A-4147-A177-3AD203B41FA5}">
                      <a16:colId xmlns:a16="http://schemas.microsoft.com/office/drawing/2014/main" val="20000"/>
                    </a:ext>
                  </a:extLst>
                </a:gridCol>
                <a:gridCol w="1310640">
                  <a:extLst>
                    <a:ext uri="{9D8B030D-6E8A-4147-A177-3AD203B41FA5}">
                      <a16:colId xmlns:a16="http://schemas.microsoft.com/office/drawing/2014/main" val="20001"/>
                    </a:ext>
                  </a:extLst>
                </a:gridCol>
                <a:gridCol w="1722120">
                  <a:extLst>
                    <a:ext uri="{9D8B030D-6E8A-4147-A177-3AD203B41FA5}">
                      <a16:colId xmlns:a16="http://schemas.microsoft.com/office/drawing/2014/main" val="20002"/>
                    </a:ext>
                  </a:extLst>
                </a:gridCol>
                <a:gridCol w="1722120">
                  <a:extLst>
                    <a:ext uri="{9D8B030D-6E8A-4147-A177-3AD203B41FA5}">
                      <a16:colId xmlns:a16="http://schemas.microsoft.com/office/drawing/2014/main" val="20003"/>
                    </a:ext>
                  </a:extLst>
                </a:gridCol>
                <a:gridCol w="1722120">
                  <a:extLst>
                    <a:ext uri="{9D8B030D-6E8A-4147-A177-3AD203B41FA5}">
                      <a16:colId xmlns:a16="http://schemas.microsoft.com/office/drawing/2014/main" val="20004"/>
                    </a:ext>
                  </a:extLst>
                </a:gridCol>
              </a:tblGrid>
              <a:tr h="58675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Component</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Mass per unit (g)</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a:ln>
                            <a:noFill/>
                          </a:ln>
                          <a:effectLst/>
                        </a:rPr>
                        <a:t>Quantity</a:t>
                      </a:r>
                      <a:endParaRPr kumimoji="0" lang="en-US" sz="1400" b="1" i="0" u="none" strike="noStrike" cap="none" normalizeH="0" baseline="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Grand Mass (g)</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Source/Uncertainties</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extLst>
                  <a:ext uri="{0D108BD9-81ED-4DB2-BD59-A6C34878D82A}">
                    <a16:rowId xmlns:a16="http://schemas.microsoft.com/office/drawing/2014/main" val="10000"/>
                  </a:ext>
                </a:extLst>
              </a:tr>
              <a:tr h="41993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Chassis</a:t>
                      </a:r>
                      <a:endParaRPr kumimoji="0" lang="en-US" sz="1200" b="0" i="0" u="none" strike="noStrike" cap="none" normalizeH="0" baseline="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98.16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98.16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Estimates</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1"/>
                  </a:ext>
                </a:extLst>
              </a:tr>
              <a:tr h="44110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Plates </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6.24</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37.44</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Estimated </a:t>
                      </a:r>
                    </a:p>
                  </a:txBody>
                  <a:tcPr horzOverflow="overflow"/>
                </a:tc>
                <a:extLst>
                  <a:ext uri="{0D108BD9-81ED-4DB2-BD59-A6C34878D82A}">
                    <a16:rowId xmlns:a16="http://schemas.microsoft.com/office/drawing/2014/main" val="10002"/>
                  </a:ext>
                </a:extLst>
              </a:tr>
              <a:tr h="4572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Arm Supports</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0.35</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2</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0.7</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Estimated</a:t>
                      </a:r>
                    </a:p>
                  </a:txBody>
                  <a:tcPr horzOverflow="overflow"/>
                </a:tc>
                <a:extLst>
                  <a:ext uri="{0D108BD9-81ED-4DB2-BD59-A6C34878D82A}">
                    <a16:rowId xmlns:a16="http://schemas.microsoft.com/office/drawing/2014/main" val="10003"/>
                  </a:ext>
                </a:extLst>
              </a:tr>
              <a:tr h="4572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Arm Caps </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0.13</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2</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0.26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Estimated</a:t>
                      </a:r>
                    </a:p>
                  </a:txBody>
                  <a:tcPr horzOverflow="overflow"/>
                </a:tc>
                <a:extLst>
                  <a:ext uri="{0D108BD9-81ED-4DB2-BD59-A6C34878D82A}">
                    <a16:rowId xmlns:a16="http://schemas.microsoft.com/office/drawing/2014/main" val="10004"/>
                  </a:ext>
                </a:extLst>
              </a:tr>
              <a:tr h="48149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Egg Protection System</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20</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1</a:t>
                      </a:r>
                      <a:endParaRPr kumimoji="0" lang="en-US" sz="1200" b="0" i="0" u="none" strike="noStrike" cap="none" normalizeH="0" baseline="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20</a:t>
                      </a:r>
                      <a:endParaRPr kumimoji="0" lang="en-US" sz="1200" b="0" i="0" u="none" strike="noStrike" cap="none" normalizeH="0" baseline="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Measured</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5"/>
                  </a:ext>
                </a:extLst>
              </a:tr>
              <a:tr h="42096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PCB</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8.46</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8.46</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u="none" strike="noStrike" cap="none" normalizeH="0" baseline="0" dirty="0">
                          <a:ln>
                            <a:noFill/>
                          </a:ln>
                          <a:effectLst/>
                        </a:rPr>
                        <a:t>Estimates</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6"/>
                  </a:ext>
                </a:extLst>
              </a:tr>
              <a:tr h="31902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Plate bracket</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1.17</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9</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10.53</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u="none" strike="noStrike" cap="none" normalizeH="0" baseline="0" dirty="0">
                          <a:ln>
                            <a:noFill/>
                          </a:ln>
                          <a:effectLst/>
                        </a:rPr>
                        <a:t>Estimates</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7"/>
                  </a:ext>
                </a:extLst>
              </a:tr>
              <a:tr h="31902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Spring</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3.85</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3.85</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Estimates</a:t>
                      </a:r>
                    </a:p>
                  </a:txBody>
                  <a:tcPr horzOverflow="overflow"/>
                </a:tc>
                <a:extLst>
                  <a:ext uri="{0D108BD9-81ED-4DB2-BD59-A6C34878D82A}">
                    <a16:rowId xmlns:a16="http://schemas.microsoft.com/office/drawing/2014/main" val="10008"/>
                  </a:ext>
                </a:extLst>
              </a:tr>
              <a:tr h="29327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Descent Mechanism</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64.54</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64.54</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u="none" strike="noStrike" cap="none" normalizeH="0" baseline="0" dirty="0">
                          <a:ln>
                            <a:noFill/>
                          </a:ln>
                          <a:effectLst/>
                        </a:rPr>
                        <a:t>Estimates</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9"/>
                  </a:ext>
                </a:extLst>
              </a:tr>
              <a:tr h="29327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Descent Mount</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13.8</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13.8</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Estimates</a:t>
                      </a:r>
                    </a:p>
                  </a:txBody>
                  <a:tcPr horzOverflow="overflow"/>
                </a:tc>
                <a:extLst>
                  <a:ext uri="{0D108BD9-81ED-4DB2-BD59-A6C34878D82A}">
                    <a16:rowId xmlns:a16="http://schemas.microsoft.com/office/drawing/2014/main" val="10010"/>
                  </a:ext>
                </a:extLst>
              </a:tr>
              <a:tr h="419934">
                <a:tc gridSpan="5">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Total Payload Mass: 258.19 grams</a:t>
                      </a:r>
                      <a:endParaRPr kumimoji="0" lang="en-US" sz="1400" b="1" i="1" u="none" strike="noStrike" cap="none" normalizeH="0" baseline="0" dirty="0">
                        <a:ln>
                          <a:noFill/>
                        </a:ln>
                        <a:solidFill>
                          <a:schemeClr val="tx1"/>
                        </a:solidFill>
                        <a:effectLst/>
                        <a:latin typeface="Arial" charset="0"/>
                        <a:cs typeface="Arial" charset="0"/>
                      </a:endParaRPr>
                    </a:p>
                  </a:txBody>
                  <a:tcP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8"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10" name="5-Point Star 9"/>
          <p:cNvSpPr/>
          <p:nvPr/>
        </p:nvSpPr>
        <p:spPr>
          <a:xfrm>
            <a:off x="8610600" y="762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14646640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Footer Placeholder 4"/>
          <p:cNvSpPr txBox="1">
            <a:spLocks noGrp="1"/>
          </p:cNvSpPr>
          <p:nvPr/>
        </p:nvSpPr>
        <p:spPr bwMode="auto">
          <a:xfrm>
            <a:off x="2743200" y="6477000"/>
            <a:ext cx="3657600" cy="244475"/>
          </a:xfrm>
          <a:prstGeom prst="rect">
            <a:avLst/>
          </a:prstGeom>
          <a:noFill/>
          <a:ln w="9525">
            <a:noFill/>
            <a:miter lim="800000"/>
            <a:headEnd/>
            <a:tailEnd/>
          </a:ln>
        </p:spPr>
        <p:txBody>
          <a:bodyPr/>
          <a:lstStyle/>
          <a:p>
            <a:pPr lvl="0" algn="ctr">
              <a:defRPr/>
            </a:pPr>
            <a:r>
              <a:rPr lang="en-US" sz="1000" dirty="0">
                <a:solidFill>
                  <a:srgbClr val="000000"/>
                </a:solidFill>
              </a:rPr>
              <a:t>CanSat 2015 CDR:  Team 4996 (Phoenix)</a:t>
            </a:r>
          </a:p>
        </p:txBody>
      </p:sp>
      <p:sp>
        <p:nvSpPr>
          <p:cNvPr id="184322"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07BC3438-8D00-4508-AC68-2B6F44C2646B}" type="slidenum">
              <a:rPr lang="en-US" sz="1000">
                <a:solidFill>
                  <a:srgbClr val="000000"/>
                </a:solidFill>
              </a:rPr>
              <a:pPr algn="r"/>
              <a:t>69</a:t>
            </a:fld>
            <a:endParaRPr lang="en-US" sz="1000">
              <a:solidFill>
                <a:srgbClr val="000000"/>
              </a:solidFill>
            </a:endParaRPr>
          </a:p>
        </p:txBody>
      </p:sp>
      <p:sp>
        <p:nvSpPr>
          <p:cNvPr id="184323" name="Rectangle 2"/>
          <p:cNvSpPr>
            <a:spLocks noGrp="1" noChangeArrowheads="1"/>
          </p:cNvSpPr>
          <p:nvPr>
            <p:ph type="title"/>
          </p:nvPr>
        </p:nvSpPr>
        <p:spPr>
          <a:xfrm>
            <a:off x="1828800" y="76200"/>
            <a:ext cx="5410200" cy="838200"/>
          </a:xfrm>
        </p:spPr>
        <p:txBody>
          <a:bodyPr/>
          <a:lstStyle/>
          <a:p>
            <a:pPr eaLnBrk="1" hangingPunct="1"/>
            <a:r>
              <a:rPr lang="en-US" dirty="0"/>
              <a:t>Mass Budget (Electronics)</a:t>
            </a:r>
          </a:p>
        </p:txBody>
      </p:sp>
      <p:sp>
        <p:nvSpPr>
          <p:cNvPr id="4" name="Slide Number Placeholder 3"/>
          <p:cNvSpPr>
            <a:spLocks noGrp="1"/>
          </p:cNvSpPr>
          <p:nvPr>
            <p:ph type="sldNum" sz="quarter" idx="12"/>
          </p:nvPr>
        </p:nvSpPr>
        <p:spPr/>
        <p:txBody>
          <a:bodyPr/>
          <a:lstStyle/>
          <a:p>
            <a:pPr>
              <a:defRPr/>
            </a:pPr>
            <a:fld id="{38C20C3B-AA5D-4579-BD6D-2E462907092B}" type="slidenum">
              <a:rPr lang="en-US" smtClean="0"/>
              <a:pPr>
                <a:defRPr/>
              </a:pPr>
              <a:t>69</a:t>
            </a:fld>
            <a:endParaRPr lang="en-US" dirty="0"/>
          </a:p>
        </p:txBody>
      </p:sp>
      <p:sp>
        <p:nvSpPr>
          <p:cNvPr id="184324"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Times New Roman" pitchFamily="18" charset="0"/>
                <a:cs typeface="Times New Roman" pitchFamily="18" charset="0"/>
              </a:rPr>
              <a:t>: </a:t>
            </a:r>
            <a:r>
              <a:rPr lang="en-US" sz="1000" dirty="0"/>
              <a:t>Majlinda Malellari</a:t>
            </a:r>
          </a:p>
        </p:txBody>
      </p:sp>
      <p:graphicFrame>
        <p:nvGraphicFramePr>
          <p:cNvPr id="2" name="Table 1"/>
          <p:cNvGraphicFramePr>
            <a:graphicFrameLocks noGrp="1"/>
          </p:cNvGraphicFramePr>
          <p:nvPr>
            <p:extLst/>
          </p:nvPr>
        </p:nvGraphicFramePr>
        <p:xfrm>
          <a:off x="342900" y="1295400"/>
          <a:ext cx="8458200" cy="4595368"/>
        </p:xfrm>
        <a:graphic>
          <a:graphicData uri="http://schemas.openxmlformats.org/drawingml/2006/table">
            <a:tbl>
              <a:tblPr firstRow="1" bandRow="1">
                <a:tableStyleId>{68D230F3-CF80-4859-8CE7-A43EE81993B5}</a:tableStyleId>
              </a:tblPr>
              <a:tblGrid>
                <a:gridCol w="1409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gridCol w="1752600">
                  <a:extLst>
                    <a:ext uri="{9D8B030D-6E8A-4147-A177-3AD203B41FA5}">
                      <a16:colId xmlns:a16="http://schemas.microsoft.com/office/drawing/2014/main" val="20005"/>
                    </a:ext>
                  </a:extLst>
                </a:gridCol>
              </a:tblGrid>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Component</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C or P</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Mass per unit (g)</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Quantity</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Grand Mass (g)</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Source/Uncertainties</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Arduino Pro Mini</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 </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3.8</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3.8</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Manufacturer's specs </a:t>
                      </a:r>
                      <a:endParaRPr kumimoji="0" lang="en-US" sz="1200" b="0" i="0" u="none" strike="noStrike" cap="none" normalizeH="0" baseline="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1"/>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ADXL345</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 </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2.2</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2.2</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Manufacturer's specs </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2"/>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BMP 180</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1.6</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1.60</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Manufacturer's specs </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3"/>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XBEE</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8.37</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mn-cs"/>
                        </a:rPr>
                        <a:t>8.37</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Manufacturer's specs </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4"/>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Breakout Board</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P</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2.03</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2.03</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u="none" strike="noStrike" cap="none" normalizeH="0" baseline="0" dirty="0">
                          <a:ln>
                            <a:noFill/>
                          </a:ln>
                          <a:effectLst/>
                        </a:rPr>
                        <a:t>Manufacturer's specs </a:t>
                      </a:r>
                      <a:endParaRPr kumimoji="0" lang="en-US" sz="12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5"/>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TMP36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P</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1.5</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1.5</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u="none" strike="noStrike" cap="none" normalizeH="0" baseline="0" dirty="0">
                          <a:ln>
                            <a:noFill/>
                          </a:ln>
                          <a:effectLst/>
                        </a:rPr>
                        <a:t>Manufacturer's specs </a:t>
                      </a:r>
                      <a:endParaRPr kumimoji="0" lang="en-US" sz="12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6"/>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Antenna</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P</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14</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14</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u="none" strike="noStrike" cap="none" normalizeH="0" baseline="0" dirty="0">
                          <a:ln>
                            <a:noFill/>
                          </a:ln>
                          <a:effectLst/>
                        </a:rPr>
                        <a:t>Manufacturer's specs </a:t>
                      </a:r>
                      <a:endParaRPr kumimoji="0" lang="en-US" sz="12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txBody>
                  <a:tcPr horzOverflow="overflow"/>
                </a:tc>
                <a:extLst>
                  <a:ext uri="{0D108BD9-81ED-4DB2-BD59-A6C34878D82A}">
                    <a16:rowId xmlns:a16="http://schemas.microsoft.com/office/drawing/2014/main" val="10007"/>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Battery</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P</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60</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60</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Measured </a:t>
                      </a:r>
                    </a:p>
                  </a:txBody>
                  <a:tcPr horzOverflow="overflow"/>
                </a:tc>
                <a:extLst>
                  <a:ext uri="{0D108BD9-81ED-4DB2-BD59-A6C34878D82A}">
                    <a16:rowId xmlns:a16="http://schemas.microsoft.com/office/drawing/2014/main" val="10008"/>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Servo</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P</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4.7</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4.7</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Measured </a:t>
                      </a:r>
                    </a:p>
                  </a:txBody>
                  <a:tcPr horzOverflow="overflow"/>
                </a:tc>
                <a:extLst>
                  <a:ext uri="{0D108BD9-81ED-4DB2-BD59-A6C34878D82A}">
                    <a16:rowId xmlns:a16="http://schemas.microsoft.com/office/drawing/2014/main" val="10009"/>
                  </a:ext>
                </a:extLst>
              </a:tr>
              <a:tr h="370840">
                <a:tc gridSpan="6">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Total Electronics Mass:  98.2 grams</a:t>
                      </a:r>
                      <a:endParaRPr kumimoji="0" lang="en-US" sz="1400" b="1" i="1" u="none" strike="noStrike" cap="none" normalizeH="0" baseline="0" dirty="0">
                        <a:ln>
                          <a:noFill/>
                        </a:ln>
                        <a:solidFill>
                          <a:schemeClr val="tx1"/>
                        </a:solidFill>
                        <a:effectLst/>
                        <a:latin typeface="Arial" charset="0"/>
                        <a:cs typeface="Arial" charset="0"/>
                      </a:endParaRPr>
                    </a:p>
                  </a:txBody>
                  <a:tcP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8"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10" name="5-Point Star 9"/>
          <p:cNvSpPr/>
          <p:nvPr/>
        </p:nvSpPr>
        <p:spPr>
          <a:xfrm>
            <a:off x="8610600" y="762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254925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819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C86E9C3-27DF-4FCF-9446-9EFE5076C6D6}" type="slidenum">
              <a:rPr lang="en-US"/>
              <a:pPr eaLnBrk="1" hangingPunct="1"/>
              <a:t>7</a:t>
            </a:fld>
            <a:endParaRPr lang="en-US" dirty="0"/>
          </a:p>
        </p:txBody>
      </p:sp>
      <p:sp>
        <p:nvSpPr>
          <p:cNvPr id="8196" name="Rectangle 2"/>
          <p:cNvSpPr>
            <a:spLocks noGrp="1" noChangeArrowheads="1"/>
          </p:cNvSpPr>
          <p:nvPr>
            <p:ph type="title"/>
          </p:nvPr>
        </p:nvSpPr>
        <p:spPr/>
        <p:txBody>
          <a:bodyPr/>
          <a:lstStyle/>
          <a:p>
            <a:pPr algn="ctr" eaLnBrk="1" hangingPunct="1"/>
            <a:r>
              <a:rPr lang="en-US" dirty="0"/>
              <a:t>Mission Summary</a:t>
            </a:r>
          </a:p>
        </p:txBody>
      </p:sp>
      <p:sp>
        <p:nvSpPr>
          <p:cNvPr id="8197" name="Rectangle 3"/>
          <p:cNvSpPr>
            <a:spLocks noGrp="1" noChangeArrowheads="1"/>
          </p:cNvSpPr>
          <p:nvPr>
            <p:ph type="body" idx="1"/>
          </p:nvPr>
        </p:nvSpPr>
        <p:spPr/>
        <p:txBody>
          <a:bodyPr/>
          <a:lstStyle/>
          <a:p>
            <a:pPr lvl="0"/>
            <a:r>
              <a:rPr lang="en-US" sz="2000" dirty="0">
                <a:solidFill>
                  <a:srgbClr val="000000"/>
                </a:solidFill>
                <a:cs typeface="Times New Roman" pitchFamily="18" charset="0"/>
              </a:rPr>
              <a:t>BASE MISSION SUMMARY</a:t>
            </a:r>
            <a:endParaRPr lang="en-US" sz="1600" dirty="0">
              <a:solidFill>
                <a:srgbClr val="009900"/>
              </a:solidFill>
              <a:cs typeface="Times New Roman" pitchFamily="18" charset="0"/>
            </a:endParaRPr>
          </a:p>
          <a:p>
            <a:pPr lvl="1"/>
            <a:r>
              <a:rPr lang="en-US" sz="1600" dirty="0">
                <a:solidFill>
                  <a:srgbClr val="000000"/>
                </a:solidFill>
                <a:cs typeface="Times New Roman" pitchFamily="18" charset="0"/>
              </a:rPr>
              <a:t>Mass: 600 grams +/- 10</a:t>
            </a:r>
          </a:p>
          <a:p>
            <a:pPr lvl="1"/>
            <a:r>
              <a:rPr lang="en-US" sz="1600" dirty="0">
                <a:solidFill>
                  <a:srgbClr val="000000"/>
                </a:solidFill>
                <a:cs typeface="Times New Roman" pitchFamily="18" charset="0"/>
              </a:rPr>
              <a:t>Dimensions: 125mm x 310mm cylindrical</a:t>
            </a:r>
          </a:p>
          <a:p>
            <a:pPr lvl="1"/>
            <a:r>
              <a:rPr lang="en-US" sz="1600" dirty="0">
                <a:solidFill>
                  <a:srgbClr val="000000"/>
                </a:solidFill>
                <a:cs typeface="Times New Roman" pitchFamily="18" charset="0"/>
              </a:rPr>
              <a:t>Apogee Deployment at 600m  </a:t>
            </a:r>
          </a:p>
          <a:p>
            <a:pPr lvl="1"/>
            <a:r>
              <a:rPr lang="en-US" sz="1600" dirty="0">
                <a:solidFill>
                  <a:srgbClr val="000000"/>
                </a:solidFill>
                <a:cs typeface="Times New Roman" pitchFamily="18" charset="0"/>
              </a:rPr>
              <a:t>Payload separation from container at 500m</a:t>
            </a:r>
          </a:p>
          <a:p>
            <a:pPr lvl="1"/>
            <a:r>
              <a:rPr lang="en-US" sz="1600" dirty="0">
                <a:solidFill>
                  <a:srgbClr val="000000"/>
                </a:solidFill>
                <a:cs typeface="Times New Roman" pitchFamily="18" charset="0"/>
              </a:rPr>
              <a:t>Passive helicopter/auto-gyro recovery</a:t>
            </a:r>
          </a:p>
          <a:p>
            <a:pPr lvl="1"/>
            <a:r>
              <a:rPr lang="en-US" sz="1600" dirty="0">
                <a:solidFill>
                  <a:srgbClr val="000000"/>
                </a:solidFill>
                <a:cs typeface="Times New Roman" pitchFamily="18" charset="0"/>
              </a:rPr>
              <a:t>Stabilize and descend properly at a minimum altitude of 300m</a:t>
            </a:r>
          </a:p>
          <a:p>
            <a:pPr lvl="1"/>
            <a:r>
              <a:rPr lang="en-US" sz="1600" dirty="0">
                <a:solidFill>
                  <a:srgbClr val="000000"/>
                </a:solidFill>
                <a:cs typeface="Times New Roman" pitchFamily="18" charset="0"/>
              </a:rPr>
              <a:t>Payload Descent rate must be &lt;10m/s  and &gt;4m/s</a:t>
            </a:r>
          </a:p>
          <a:p>
            <a:pPr lvl="1"/>
            <a:r>
              <a:rPr lang="en-US" sz="1600" dirty="0">
                <a:solidFill>
                  <a:srgbClr val="000000"/>
                </a:solidFill>
                <a:cs typeface="Times New Roman" pitchFamily="18" charset="0"/>
              </a:rPr>
              <a:t>Payload lands a large hen egg intact</a:t>
            </a:r>
          </a:p>
          <a:p>
            <a:pPr lvl="0"/>
            <a:r>
              <a:rPr lang="en-US" sz="2000" dirty="0">
                <a:solidFill>
                  <a:srgbClr val="000000"/>
                </a:solidFill>
                <a:cs typeface="Times New Roman" pitchFamily="18" charset="0"/>
              </a:rPr>
              <a:t>SELECTABLE OBJECTIVE REQUIREMENTS</a:t>
            </a:r>
          </a:p>
          <a:p>
            <a:pPr lvl="1"/>
            <a:r>
              <a:rPr lang="en-US" sz="1600" dirty="0">
                <a:solidFill>
                  <a:srgbClr val="000000"/>
                </a:solidFill>
                <a:cs typeface="Times New Roman" pitchFamily="18" charset="0"/>
              </a:rPr>
              <a:t>Three-axis accelerometer to measure the stability and angle of descent of the payload during descent</a:t>
            </a:r>
          </a:p>
          <a:p>
            <a:pPr lvl="1"/>
            <a:r>
              <a:rPr lang="en-US" sz="1600" dirty="0">
                <a:cs typeface="Times New Roman" pitchFamily="18" charset="0"/>
              </a:rPr>
              <a:t>Easier to implement with our CanSat configuration</a:t>
            </a:r>
          </a:p>
          <a:p>
            <a:pPr lvl="1"/>
            <a:endParaRPr lang="en-US" sz="1600" dirty="0">
              <a:solidFill>
                <a:srgbClr val="000000"/>
              </a:solidFill>
              <a:latin typeface="Times New Roman" pitchFamily="18" charset="0"/>
              <a:cs typeface="Times New Roman" pitchFamily="18" charset="0"/>
            </a:endParaRPr>
          </a:p>
          <a:p>
            <a:pPr eaLnBrk="1" hangingPunct="1"/>
            <a:endParaRPr lang="en-US" dirty="0"/>
          </a:p>
        </p:txBody>
      </p:sp>
      <p:sp>
        <p:nvSpPr>
          <p:cNvPr id="819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1320310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Footer Placeholder 4"/>
          <p:cNvSpPr txBox="1">
            <a:spLocks noGrp="1"/>
          </p:cNvSpPr>
          <p:nvPr/>
        </p:nvSpPr>
        <p:spPr bwMode="auto">
          <a:xfrm>
            <a:off x="2743200" y="6477000"/>
            <a:ext cx="3657600" cy="244475"/>
          </a:xfrm>
          <a:prstGeom prst="rect">
            <a:avLst/>
          </a:prstGeom>
          <a:noFill/>
          <a:ln w="9525">
            <a:noFill/>
            <a:miter lim="800000"/>
            <a:headEnd/>
            <a:tailEnd/>
          </a:ln>
        </p:spPr>
        <p:txBody>
          <a:bodyPr/>
          <a:lstStyle/>
          <a:p>
            <a:pPr lvl="0" algn="ctr">
              <a:defRPr/>
            </a:pPr>
            <a:r>
              <a:rPr lang="en-US" sz="1000" dirty="0">
                <a:solidFill>
                  <a:srgbClr val="000000"/>
                </a:solidFill>
              </a:rPr>
              <a:t>CanSat 2015 CDR:  Team 4996 (Phoenix)</a:t>
            </a:r>
          </a:p>
        </p:txBody>
      </p:sp>
      <p:sp>
        <p:nvSpPr>
          <p:cNvPr id="185346" name="Slide Number Placeholder 5"/>
          <p:cNvSpPr txBox="1">
            <a:spLocks noGrp="1"/>
          </p:cNvSpPr>
          <p:nvPr/>
        </p:nvSpPr>
        <p:spPr bwMode="auto">
          <a:xfrm>
            <a:off x="8001000" y="6461125"/>
            <a:ext cx="685800" cy="244475"/>
          </a:xfrm>
          <a:prstGeom prst="rect">
            <a:avLst/>
          </a:prstGeom>
          <a:noFill/>
          <a:ln w="9525">
            <a:noFill/>
            <a:miter lim="800000"/>
            <a:headEnd/>
            <a:tailEnd/>
          </a:ln>
        </p:spPr>
        <p:txBody>
          <a:bodyPr/>
          <a:lstStyle/>
          <a:p>
            <a:pPr algn="r"/>
            <a:fld id="{161B6018-6D0C-44DD-AFC5-887790D0189F}" type="slidenum">
              <a:rPr lang="en-US" sz="1000">
                <a:solidFill>
                  <a:srgbClr val="000000"/>
                </a:solidFill>
              </a:rPr>
              <a:pPr algn="r"/>
              <a:t>70</a:t>
            </a:fld>
            <a:endParaRPr lang="en-US" sz="1000">
              <a:solidFill>
                <a:srgbClr val="000000"/>
              </a:solidFill>
            </a:endParaRPr>
          </a:p>
        </p:txBody>
      </p:sp>
      <p:sp>
        <p:nvSpPr>
          <p:cNvPr id="185347" name="Rectangle 2"/>
          <p:cNvSpPr>
            <a:spLocks noGrp="1" noChangeArrowheads="1"/>
          </p:cNvSpPr>
          <p:nvPr>
            <p:ph type="title"/>
          </p:nvPr>
        </p:nvSpPr>
        <p:spPr>
          <a:xfrm>
            <a:off x="1790700" y="38100"/>
            <a:ext cx="5943600" cy="838200"/>
          </a:xfrm>
        </p:spPr>
        <p:txBody>
          <a:bodyPr/>
          <a:lstStyle/>
          <a:p>
            <a:pPr eaLnBrk="1" hangingPunct="1"/>
            <a:r>
              <a:rPr lang="en-US" dirty="0"/>
              <a:t>Mass Budget (Summary)</a:t>
            </a:r>
          </a:p>
        </p:txBody>
      </p:sp>
      <p:sp>
        <p:nvSpPr>
          <p:cNvPr id="4" name="Slide Number Placeholder 3"/>
          <p:cNvSpPr>
            <a:spLocks noGrp="1"/>
          </p:cNvSpPr>
          <p:nvPr>
            <p:ph type="sldNum" sz="quarter" idx="12"/>
          </p:nvPr>
        </p:nvSpPr>
        <p:spPr/>
        <p:txBody>
          <a:bodyPr/>
          <a:lstStyle/>
          <a:p>
            <a:pPr>
              <a:defRPr/>
            </a:pPr>
            <a:fld id="{38C20C3B-AA5D-4579-BD6D-2E462907092B}" type="slidenum">
              <a:rPr lang="en-US" smtClean="0"/>
              <a:pPr>
                <a:defRPr/>
              </a:pPr>
              <a:t>70</a:t>
            </a:fld>
            <a:endParaRPr lang="en-US" dirty="0"/>
          </a:p>
        </p:txBody>
      </p:sp>
      <p:sp>
        <p:nvSpPr>
          <p:cNvPr id="185348" name="Text Box 4"/>
          <p:cNvSpPr txBox="1">
            <a:spLocks noChangeArrowheads="1"/>
          </p:cNvSpPr>
          <p:nvPr/>
        </p:nvSpPr>
        <p:spPr bwMode="auto">
          <a:xfrm>
            <a:off x="228600" y="6477000"/>
            <a:ext cx="2286000" cy="244475"/>
          </a:xfrm>
          <a:prstGeom prst="rect">
            <a:avLst/>
          </a:prstGeom>
          <a:noFill/>
          <a:ln w="9525">
            <a:noFill/>
            <a:miter lim="800000"/>
            <a:headEnd/>
            <a:tailEnd/>
          </a:ln>
        </p:spPr>
        <p:txBody>
          <a:bodyPr>
            <a:spAutoFit/>
          </a:bodyPr>
          <a:lstStyle/>
          <a:p>
            <a:r>
              <a:rPr lang="en-US" sz="1000" dirty="0">
                <a:solidFill>
                  <a:srgbClr val="000000"/>
                </a:solidFill>
                <a:cs typeface="Times New Roman" pitchFamily="18" charset="0"/>
              </a:rPr>
              <a:t>Presenter</a:t>
            </a:r>
            <a:r>
              <a:rPr lang="en-US" sz="1000" dirty="0">
                <a:solidFill>
                  <a:srgbClr val="000000"/>
                </a:solidFill>
                <a:latin typeface="Times New Roman" pitchFamily="18" charset="0"/>
                <a:cs typeface="Times New Roman" pitchFamily="18" charset="0"/>
              </a:rPr>
              <a:t>: </a:t>
            </a:r>
            <a:r>
              <a:rPr lang="en-US" sz="1000" dirty="0"/>
              <a:t>Majlinda Malellari</a:t>
            </a:r>
          </a:p>
        </p:txBody>
      </p:sp>
      <p:graphicFrame>
        <p:nvGraphicFramePr>
          <p:cNvPr id="2" name="Table 1"/>
          <p:cNvGraphicFramePr>
            <a:graphicFrameLocks noGrp="1"/>
          </p:cNvGraphicFramePr>
          <p:nvPr>
            <p:extLst/>
          </p:nvPr>
        </p:nvGraphicFramePr>
        <p:xfrm>
          <a:off x="628650" y="2057400"/>
          <a:ext cx="7886700" cy="2164080"/>
        </p:xfrm>
        <a:graphic>
          <a:graphicData uri="http://schemas.openxmlformats.org/drawingml/2006/table">
            <a:tbl>
              <a:tblPr firstRow="1" bandRow="1">
                <a:tableStyleId>{68D230F3-CF80-4859-8CE7-A43EE81993B5}</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CanSat Section</a:t>
                      </a:r>
                      <a:endParaRPr kumimoji="0" lang="en-US" sz="2000" b="1" i="0" u="none" strike="noStrike" cap="none" normalizeH="0" baseline="0" dirty="0">
                        <a:ln>
                          <a:noFill/>
                        </a:ln>
                        <a:solidFill>
                          <a:schemeClr val="tx1"/>
                        </a:solidFill>
                        <a:effectLst/>
                        <a:latin typeface="Arial" charset="0"/>
                      </a:endParaRPr>
                    </a:p>
                  </a:txBody>
                  <a:tcPr horzOverflow="overflow">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Mass (g)</a:t>
                      </a:r>
                      <a:endParaRPr kumimoji="0" lang="en-US" sz="2000" b="1" i="0" u="none" strike="noStrike" cap="none" normalizeH="0" baseline="0" dirty="0">
                        <a:ln>
                          <a:noFill/>
                        </a:ln>
                        <a:solidFill>
                          <a:schemeClr val="tx1"/>
                        </a:solidFill>
                        <a:effectLst/>
                        <a:latin typeface="Arial" charset="0"/>
                      </a:endParaRPr>
                    </a:p>
                  </a:txBody>
                  <a:tcPr horzOverflow="overflow">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Container</a:t>
                      </a:r>
                      <a:endParaRPr kumimoji="0" lang="en-US" sz="1600" b="1" i="0" u="none" strike="noStrike" cap="none" normalizeH="0" baseline="0" dirty="0">
                        <a:ln>
                          <a:noFill/>
                        </a:ln>
                        <a:solidFill>
                          <a:schemeClr val="tx1"/>
                        </a:solidFill>
                        <a:effectLst/>
                        <a:latin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247.8</a:t>
                      </a:r>
                    </a:p>
                  </a:txBody>
                  <a:tcPr horzOverflow="overflow"/>
                </a:tc>
                <a:extLst>
                  <a:ext uri="{0D108BD9-81ED-4DB2-BD59-A6C34878D82A}">
                    <a16:rowId xmlns:a16="http://schemas.microsoft.com/office/drawing/2014/main" val="10001"/>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Payload (including descent mechanism and descent mount)</a:t>
                      </a:r>
                      <a:endParaRPr kumimoji="0" lang="en-US" sz="1600" b="1" i="1" u="none" strike="noStrike" cap="none" normalizeH="0" baseline="0" dirty="0">
                        <a:ln>
                          <a:noFill/>
                        </a:ln>
                        <a:solidFill>
                          <a:schemeClr val="tx1"/>
                        </a:solidFill>
                        <a:effectLst/>
                        <a:latin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258.19</a:t>
                      </a:r>
                    </a:p>
                  </a:txBody>
                  <a:tcPr horzOverflow="overflow"/>
                </a:tc>
                <a:extLst>
                  <a:ext uri="{0D108BD9-81ED-4DB2-BD59-A6C34878D82A}">
                    <a16:rowId xmlns:a16="http://schemas.microsoft.com/office/drawing/2014/main" val="10002"/>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Electronics</a:t>
                      </a:r>
                      <a:endParaRPr kumimoji="0" lang="en-US" sz="1600" b="1" i="1" u="none" strike="noStrike" cap="none" normalizeH="0" baseline="0" dirty="0">
                        <a:ln>
                          <a:noFill/>
                        </a:ln>
                        <a:solidFill>
                          <a:schemeClr val="tx1"/>
                        </a:solidFill>
                        <a:effectLst/>
                        <a:latin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98.2</a:t>
                      </a:r>
                    </a:p>
                  </a:txBody>
                  <a:tcPr horzOverflow="overflow"/>
                </a:tc>
                <a:extLst>
                  <a:ext uri="{0D108BD9-81ED-4DB2-BD59-A6C34878D82A}">
                    <a16:rowId xmlns:a16="http://schemas.microsoft.com/office/drawing/2014/main" val="10003"/>
                  </a:ext>
                </a:extLst>
              </a:tr>
              <a:tr h="3708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Total Mass (without egg)</a:t>
                      </a:r>
                      <a:endParaRPr kumimoji="0" lang="en-US" sz="1600" b="1" i="0" u="none" strike="noStrike" cap="none" normalizeH="0" baseline="0" dirty="0">
                        <a:ln>
                          <a:noFill/>
                        </a:ln>
                        <a:solidFill>
                          <a:schemeClr val="tx1"/>
                        </a:solidFill>
                        <a:effectLst/>
                        <a:latin typeface="Aria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rPr>
                        <a:t>604.19</a:t>
                      </a:r>
                    </a:p>
                  </a:txBody>
                  <a:tcPr horzOverflow="overflow"/>
                </a:tc>
                <a:extLst>
                  <a:ext uri="{0D108BD9-81ED-4DB2-BD59-A6C34878D82A}">
                    <a16:rowId xmlns:a16="http://schemas.microsoft.com/office/drawing/2014/main" val="10004"/>
                  </a:ext>
                </a:extLst>
              </a:tr>
            </a:tbl>
          </a:graphicData>
        </a:graphic>
      </p:graphicFrame>
      <p:pic>
        <p:nvPicPr>
          <p:cNvPr id="8" name="Picture 2" descr="C:\Users\Rocket Rob\Desktop\club logo\Club Logo small wide.jpg"/>
          <p:cNvPicPr>
            <a:picLocks noChangeAspect="1" noChangeArrowheads="1"/>
          </p:cNvPicPr>
          <p:nvPr/>
        </p:nvPicPr>
        <p:blipFill>
          <a:blip r:embed="rId2"/>
          <a:srcRect/>
          <a:stretch>
            <a:fillRect/>
          </a:stretch>
        </p:blipFill>
        <p:spPr bwMode="auto">
          <a:xfrm>
            <a:off x="0" y="0"/>
            <a:ext cx="1828800" cy="914400"/>
          </a:xfrm>
          <a:prstGeom prst="rect">
            <a:avLst/>
          </a:prstGeom>
          <a:noFill/>
          <a:ln w="9525">
            <a:noFill/>
            <a:miter lim="800000"/>
            <a:headEnd/>
            <a:tailEnd/>
          </a:ln>
        </p:spPr>
      </p:pic>
      <p:sp>
        <p:nvSpPr>
          <p:cNvPr id="10" name="5-Point Star 9"/>
          <p:cNvSpPr/>
          <p:nvPr/>
        </p:nvSpPr>
        <p:spPr>
          <a:xfrm>
            <a:off x="8610600" y="76200"/>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p:cNvSpPr>
            <a:spLocks noGrp="1"/>
          </p:cNvSpPr>
          <p:nvPr>
            <p:ph type="ftr" sz="quarter" idx="11"/>
          </p:nvPr>
        </p:nvSpPr>
        <p:spPr/>
        <p:txBody>
          <a:bodyPr/>
          <a:lstStyle/>
          <a:p>
            <a:pPr>
              <a:defRPr/>
            </a:pPr>
            <a:r>
              <a:rPr lang="en-US"/>
              <a:t>CanSat 2015 CDR:  Team 4996 (Phoenix)</a:t>
            </a:r>
            <a:endParaRPr lang="en-US" dirty="0"/>
          </a:p>
        </p:txBody>
      </p:sp>
    </p:spTree>
    <p:extLst>
      <p:ext uri="{BB962C8B-B14F-4D97-AF65-F5344CB8AC3E}">
        <p14:creationId xmlns:p14="http://schemas.microsoft.com/office/powerpoint/2010/main" val="486783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39939" name="Rectangle 6"/>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BADF8A9-D2D1-4FB5-9A09-D643D804260D}" type="slidenum">
              <a:rPr lang="en-US" smtClean="0"/>
              <a:pPr eaLnBrk="1" hangingPunct="1"/>
              <a:t>71</a:t>
            </a:fld>
            <a:endParaRPr lang="en-US"/>
          </a:p>
        </p:txBody>
      </p:sp>
      <p:sp>
        <p:nvSpPr>
          <p:cNvPr id="39940" name="Rectangle 4"/>
          <p:cNvSpPr>
            <a:spLocks noGrp="1" noChangeArrowheads="1"/>
          </p:cNvSpPr>
          <p:nvPr>
            <p:ph type="ctrTitle"/>
          </p:nvPr>
        </p:nvSpPr>
        <p:spPr/>
        <p:txBody>
          <a:bodyPr/>
          <a:lstStyle/>
          <a:p>
            <a:pPr eaLnBrk="1" hangingPunct="1"/>
            <a:r>
              <a:rPr lang="en-US" dirty="0"/>
              <a:t>Communication and Data Handling Subsystem Design</a:t>
            </a:r>
          </a:p>
        </p:txBody>
      </p:sp>
      <p:sp>
        <p:nvSpPr>
          <p:cNvPr id="39941" name="Rectangle 5"/>
          <p:cNvSpPr>
            <a:spLocks noGrp="1" noChangeArrowheads="1"/>
          </p:cNvSpPr>
          <p:nvPr>
            <p:ph type="subTitle" idx="1"/>
          </p:nvPr>
        </p:nvSpPr>
        <p:spPr/>
        <p:txBody>
          <a:bodyPr/>
          <a:lstStyle/>
          <a:p>
            <a:r>
              <a:rPr lang="en-US" dirty="0"/>
              <a:t>Demetrios Doumas</a:t>
            </a: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2575775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Rocket Rob\Desktop\club logo\Club Logo small wide.jpg"/>
          <p:cNvPicPr>
            <a:picLocks noChangeAspect="1" noChangeArrowheads="1"/>
          </p:cNvPicPr>
          <p:nvPr/>
        </p:nvPicPr>
        <p:blipFill>
          <a:blip r:embed="rId3"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CDH Overview</a:t>
            </a:r>
          </a:p>
        </p:txBody>
      </p:sp>
      <p:sp>
        <p:nvSpPr>
          <p:cNvPr id="3" name="Content Placeholder 2"/>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Communication Data Handling components:</a:t>
            </a:r>
          </a:p>
          <a:p>
            <a:pPr marL="0" indent="0">
              <a:buNone/>
            </a:pPr>
            <a:endParaRPr lang="en-US" sz="2000" dirty="0"/>
          </a:p>
          <a:p>
            <a:pPr marL="0" indent="0">
              <a:buNone/>
            </a:pPr>
            <a:endParaRPr lang="en-US" sz="2000" dirty="0"/>
          </a:p>
          <a:p>
            <a:pPr marL="0" indent="0">
              <a:buNone/>
            </a:pPr>
            <a:r>
              <a:rPr lang="en-US" sz="2000" dirty="0">
                <a:latin typeface="Times New Roman" panose="02020603050405020304" pitchFamily="18" charset="0"/>
                <a:cs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72</a:t>
            </a:fld>
            <a:endParaRPr lang="en-US"/>
          </a:p>
        </p:txBody>
      </p:sp>
      <p:graphicFrame>
        <p:nvGraphicFramePr>
          <p:cNvPr id="6" name="Table 5"/>
          <p:cNvGraphicFramePr>
            <a:graphicFrameLocks noGrp="1"/>
          </p:cNvGraphicFramePr>
          <p:nvPr>
            <p:extLst/>
          </p:nvPr>
        </p:nvGraphicFramePr>
        <p:xfrm>
          <a:off x="304800" y="1524000"/>
          <a:ext cx="8001000" cy="3657600"/>
        </p:xfrm>
        <a:graphic>
          <a:graphicData uri="http://schemas.openxmlformats.org/drawingml/2006/table">
            <a:tbl>
              <a:tblPr firstRow="1" bandRow="1">
                <a:tableStyleId>{21E4AEA4-8DFA-4A89-87EB-49C32662AFE0}</a:tableStyleId>
              </a:tblPr>
              <a:tblGrid>
                <a:gridCol w="4305300">
                  <a:extLst>
                    <a:ext uri="{9D8B030D-6E8A-4147-A177-3AD203B41FA5}">
                      <a16:colId xmlns:a16="http://schemas.microsoft.com/office/drawing/2014/main" val="20000"/>
                    </a:ext>
                  </a:extLst>
                </a:gridCol>
                <a:gridCol w="3695700">
                  <a:extLst>
                    <a:ext uri="{9D8B030D-6E8A-4147-A177-3AD203B41FA5}">
                      <a16:colId xmlns:a16="http://schemas.microsoft.com/office/drawing/2014/main" val="20001"/>
                    </a:ext>
                  </a:extLst>
                </a:gridCol>
              </a:tblGrid>
              <a:tr h="289560">
                <a:tc>
                  <a:txBody>
                    <a:bodyPr/>
                    <a:lstStyle/>
                    <a:p>
                      <a:r>
                        <a:rPr lang="en-US" dirty="0"/>
                        <a:t>Sensors</a:t>
                      </a:r>
                    </a:p>
                  </a:txBody>
                  <a:tcPr/>
                </a:tc>
                <a:tc>
                  <a:txBody>
                    <a:bodyPr/>
                    <a:lstStyle/>
                    <a:p>
                      <a:r>
                        <a:rPr lang="en-US" dirty="0"/>
                        <a:t>Role</a:t>
                      </a:r>
                    </a:p>
                  </a:txBody>
                  <a:tcPr/>
                </a:tc>
                <a:extLst>
                  <a:ext uri="{0D108BD9-81ED-4DB2-BD59-A6C34878D82A}">
                    <a16:rowId xmlns:a16="http://schemas.microsoft.com/office/drawing/2014/main" val="10000"/>
                  </a:ext>
                </a:extLst>
              </a:tr>
              <a:tr h="287383">
                <a:tc>
                  <a:txBody>
                    <a:bodyPr/>
                    <a:lstStyle/>
                    <a:p>
                      <a:r>
                        <a:rPr lang="en-US" dirty="0"/>
                        <a:t>Arduino</a:t>
                      </a:r>
                      <a:r>
                        <a:rPr lang="en-US" baseline="0" dirty="0"/>
                        <a:t> Pro Mini 5 volt</a:t>
                      </a:r>
                      <a:endParaRPr lang="en-US" dirty="0"/>
                    </a:p>
                  </a:txBody>
                  <a:tcPr/>
                </a:tc>
                <a:tc>
                  <a:txBody>
                    <a:bodyPr/>
                    <a:lstStyle/>
                    <a:p>
                      <a:r>
                        <a:rPr lang="en-US" dirty="0"/>
                        <a:t>Micro Controller</a:t>
                      </a:r>
                    </a:p>
                  </a:txBody>
                  <a:tcPr/>
                </a:tc>
                <a:extLst>
                  <a:ext uri="{0D108BD9-81ED-4DB2-BD59-A6C34878D82A}">
                    <a16:rowId xmlns:a16="http://schemas.microsoft.com/office/drawing/2014/main" val="10001"/>
                  </a:ext>
                </a:extLst>
              </a:tr>
              <a:tr h="287383">
                <a:tc>
                  <a:txBody>
                    <a:bodyPr/>
                    <a:lstStyle/>
                    <a:p>
                      <a:r>
                        <a:rPr lang="en-US" dirty="0" err="1"/>
                        <a:t>Xbee</a:t>
                      </a:r>
                      <a:r>
                        <a:rPr lang="en-US" dirty="0"/>
                        <a:t> Series 3</a:t>
                      </a:r>
                    </a:p>
                  </a:txBody>
                  <a:tcPr/>
                </a:tc>
                <a:tc>
                  <a:txBody>
                    <a:bodyPr/>
                    <a:lstStyle/>
                    <a:p>
                      <a:r>
                        <a:rPr lang="en-US" dirty="0"/>
                        <a:t>Radio Transmitter</a:t>
                      </a:r>
                    </a:p>
                  </a:txBody>
                  <a:tcPr/>
                </a:tc>
                <a:extLst>
                  <a:ext uri="{0D108BD9-81ED-4DB2-BD59-A6C34878D82A}">
                    <a16:rowId xmlns:a16="http://schemas.microsoft.com/office/drawing/2014/main" val="10002"/>
                  </a:ext>
                </a:extLst>
              </a:tr>
              <a:tr h="502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ADXL345</a:t>
                      </a:r>
                    </a:p>
                  </a:txBody>
                  <a:tcPr/>
                </a:tc>
                <a:tc>
                  <a:txBody>
                    <a:bodyPr/>
                    <a:lstStyle/>
                    <a:p>
                      <a:r>
                        <a:rPr lang="en-US" sz="1800" dirty="0"/>
                        <a:t>Read x, y, z acceleration of the CanSat</a:t>
                      </a:r>
                      <a:endParaRPr lang="en-US" dirty="0"/>
                    </a:p>
                  </a:txBody>
                  <a:tcPr/>
                </a:tc>
                <a:extLst>
                  <a:ext uri="{0D108BD9-81ED-4DB2-BD59-A6C34878D82A}">
                    <a16:rowId xmlns:a16="http://schemas.microsoft.com/office/drawing/2014/main" val="10003"/>
                  </a:ext>
                </a:extLst>
              </a:tr>
              <a:tr h="502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BMP180</a:t>
                      </a:r>
                    </a:p>
                    <a:p>
                      <a:endParaRPr lang="en-US" dirty="0"/>
                    </a:p>
                  </a:txBody>
                  <a:tcPr/>
                </a:tc>
                <a:tc>
                  <a:txBody>
                    <a:bodyPr/>
                    <a:lstStyle/>
                    <a:p>
                      <a:pPr>
                        <a:buFontTx/>
                        <a:buNone/>
                      </a:pPr>
                      <a:r>
                        <a:rPr lang="en-US" sz="1800" dirty="0"/>
                        <a:t>Calculate inside temperature and altitude</a:t>
                      </a:r>
                    </a:p>
                  </a:txBody>
                  <a:tcPr/>
                </a:tc>
                <a:extLst>
                  <a:ext uri="{0D108BD9-81ED-4DB2-BD59-A6C34878D82A}">
                    <a16:rowId xmlns:a16="http://schemas.microsoft.com/office/drawing/2014/main" val="10004"/>
                  </a:ext>
                </a:extLst>
              </a:tr>
              <a:tr h="502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TMP36</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Calculate Outside temperature.</a:t>
                      </a:r>
                    </a:p>
                    <a:p>
                      <a:endParaRPr lang="en-US" dirty="0"/>
                    </a:p>
                  </a:txBody>
                  <a:tcPr/>
                </a:tc>
                <a:extLst>
                  <a:ext uri="{0D108BD9-81ED-4DB2-BD59-A6C34878D82A}">
                    <a16:rowId xmlns:a16="http://schemas.microsoft.com/office/drawing/2014/main" val="10005"/>
                  </a:ext>
                </a:extLst>
              </a:tr>
              <a:tr h="502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900MHz 3 </a:t>
                      </a:r>
                      <a:r>
                        <a:rPr lang="en-US" dirty="0" err="1"/>
                        <a:t>dBi</a:t>
                      </a:r>
                      <a:r>
                        <a:rPr lang="en-US" dirty="0"/>
                        <a:t> Rubber Duck Antenna</a:t>
                      </a:r>
                    </a:p>
                  </a:txBody>
                  <a:tcPr/>
                </a:tc>
                <a:tc>
                  <a:txBody>
                    <a:bodyPr/>
                    <a:lstStyle/>
                    <a:p>
                      <a:r>
                        <a:rPr lang="en-US" dirty="0"/>
                        <a:t>Send</a:t>
                      </a:r>
                      <a:r>
                        <a:rPr lang="en-US" baseline="0" dirty="0"/>
                        <a:t> telemetry data over a far range</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007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CDH Overview (Continue)</a:t>
            </a:r>
          </a:p>
        </p:txBody>
      </p:sp>
      <p:graphicFrame>
        <p:nvGraphicFramePr>
          <p:cNvPr id="6" name="Content Placeholder 5"/>
          <p:cNvGraphicFramePr>
            <a:graphicFrameLocks noGrp="1"/>
          </p:cNvGraphicFramePr>
          <p:nvPr>
            <p:ph idx="1"/>
            <p:extLst/>
          </p:nvPr>
        </p:nvGraphicFramePr>
        <p:xfrm>
          <a:off x="228600" y="1066800"/>
          <a:ext cx="8686800" cy="2291080"/>
        </p:xfrm>
        <a:graphic>
          <a:graphicData uri="http://schemas.openxmlformats.org/drawingml/2006/table">
            <a:tbl>
              <a:tblPr firstRow="1" bandRow="1">
                <a:tableStyleId>{21E4AEA4-8DFA-4A89-87EB-49C32662AFE0}</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0840">
                <a:tc>
                  <a:txBody>
                    <a:bodyPr/>
                    <a:lstStyle/>
                    <a:p>
                      <a:r>
                        <a:rPr lang="en-US" dirty="0"/>
                        <a:t>Sensors</a:t>
                      </a:r>
                    </a:p>
                  </a:txBody>
                  <a:tcPr/>
                </a:tc>
                <a:tc>
                  <a:txBody>
                    <a:bodyPr/>
                    <a:lstStyle/>
                    <a:p>
                      <a:r>
                        <a:rPr lang="en-US" dirty="0"/>
                        <a:t>Role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Luminosity sensor TSL2561</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Is needed to check rocket deployment</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Chronodot</a:t>
                      </a:r>
                    </a:p>
                    <a:p>
                      <a:endParaRPr lang="en-US" dirty="0"/>
                    </a:p>
                  </a:txBody>
                  <a:tcPr/>
                </a:tc>
                <a:tc>
                  <a:txBody>
                    <a:bodyPr/>
                    <a:lstStyle/>
                    <a:p>
                      <a:r>
                        <a:rPr lang="en-US" dirty="0"/>
                        <a:t>Is needed to fix mission time if a processor reset has happen.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24LC256  EEproms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Store external time from Chronodot</a:t>
                      </a:r>
                    </a:p>
                    <a:p>
                      <a:endParaRPr lang="en-US" dirty="0"/>
                    </a:p>
                  </a:txBody>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73</a:t>
            </a:fld>
            <a:endParaRPr lang="en-US"/>
          </a:p>
        </p:txBody>
      </p:sp>
    </p:spTree>
    <p:extLst>
      <p:ext uri="{BB962C8B-B14F-4D97-AF65-F5344CB8AC3E}">
        <p14:creationId xmlns:p14="http://schemas.microsoft.com/office/powerpoint/2010/main" val="3510123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CDH Overview (Continue)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65949930"/>
              </p:ext>
            </p:extLst>
          </p:nvPr>
        </p:nvGraphicFramePr>
        <p:xfrm>
          <a:off x="76200" y="1143000"/>
          <a:ext cx="8686800" cy="4886325"/>
        </p:xfrm>
        <a:graphic>
          <a:graphicData uri="http://schemas.openxmlformats.org/drawingml/2006/table">
            <a:tbl>
              <a:tblPr firstRow="1" bandRow="1">
                <a:tableStyleId>{21E4AEA4-8DFA-4A89-87EB-49C32662AFE0}</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771525">
                <a:tc>
                  <a:txBody>
                    <a:bodyPr/>
                    <a:lstStyle/>
                    <a:p>
                      <a:r>
                        <a:rPr lang="en-US" dirty="0"/>
                        <a:t>Sensors</a:t>
                      </a:r>
                    </a:p>
                  </a:txBody>
                  <a:tcPr/>
                </a:tc>
                <a:tc>
                  <a:txBody>
                    <a:bodyPr/>
                    <a:lstStyle/>
                    <a:p>
                      <a:r>
                        <a:rPr lang="en-US" dirty="0"/>
                        <a:t>Picture</a:t>
                      </a:r>
                    </a:p>
                  </a:txBody>
                  <a:tcPr/>
                </a:tc>
                <a:extLst>
                  <a:ext uri="{0D108BD9-81ED-4DB2-BD59-A6C34878D82A}">
                    <a16:rowId xmlns:a16="http://schemas.microsoft.com/office/drawing/2014/main" val="10000"/>
                  </a:ext>
                </a:extLst>
              </a:tr>
              <a:tr h="77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Arduino</a:t>
                      </a:r>
                      <a:r>
                        <a:rPr lang="en-US" baseline="0" dirty="0"/>
                        <a:t> Pro Mini 5 volt</a:t>
                      </a:r>
                      <a:endParaRPr lang="en-US" dirty="0"/>
                    </a:p>
                  </a:txBody>
                  <a:tcPr/>
                </a:tc>
                <a:tc>
                  <a:txBody>
                    <a:bodyPr/>
                    <a:lstStyle/>
                    <a:p>
                      <a:endParaRPr lang="en-US" dirty="0"/>
                    </a:p>
                  </a:txBody>
                  <a:tcPr/>
                </a:tc>
                <a:extLst>
                  <a:ext uri="{0D108BD9-81ED-4DB2-BD59-A6C34878D82A}">
                    <a16:rowId xmlns:a16="http://schemas.microsoft.com/office/drawing/2014/main" val="10001"/>
                  </a:ext>
                </a:extLst>
              </a:tr>
              <a:tr h="77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Xbee</a:t>
                      </a:r>
                      <a:r>
                        <a:rPr lang="en-US" sz="1800" dirty="0"/>
                        <a:t> Series 3 </a:t>
                      </a:r>
                    </a:p>
                    <a:p>
                      <a:endParaRPr lang="en-US" dirty="0"/>
                    </a:p>
                  </a:txBody>
                  <a:tcPr/>
                </a:tc>
                <a:tc>
                  <a:txBody>
                    <a:bodyPr/>
                    <a:lstStyle/>
                    <a:p>
                      <a:endParaRPr lang="en-US" dirty="0"/>
                    </a:p>
                  </a:txBody>
                  <a:tcPr/>
                </a:tc>
                <a:extLst>
                  <a:ext uri="{0D108BD9-81ED-4DB2-BD59-A6C34878D82A}">
                    <a16:rowId xmlns:a16="http://schemas.microsoft.com/office/drawing/2014/main" val="10002"/>
                  </a:ext>
                </a:extLst>
              </a:tr>
              <a:tr h="10287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r>
                        <a:rPr lang="en-US" sz="1800" b="0" i="0" kern="1200" dirty="0">
                          <a:solidFill>
                            <a:schemeClr val="dk1"/>
                          </a:solidFill>
                          <a:effectLst/>
                          <a:latin typeface="+mn-lt"/>
                          <a:ea typeface="+mn-ea"/>
                          <a:cs typeface="+mn-cs"/>
                        </a:rPr>
                        <a:t>LSM303DLH 3-Axis Electronic Compass Accelerometer Module Compass Sensor</a:t>
                      </a:r>
                      <a:endParaRPr lang="en-US" b="0" dirty="0"/>
                    </a:p>
                  </a:txBody>
                  <a:tcPr/>
                </a:tc>
                <a:tc>
                  <a:txBody>
                    <a:bodyPr/>
                    <a:lstStyle/>
                    <a:p>
                      <a:endParaRPr lang="en-US" dirty="0"/>
                    </a:p>
                  </a:txBody>
                  <a:tcPr/>
                </a:tc>
                <a:extLst>
                  <a:ext uri="{0D108BD9-81ED-4DB2-BD59-A6C34878D82A}">
                    <a16:rowId xmlns:a16="http://schemas.microsoft.com/office/drawing/2014/main" val="10003"/>
                  </a:ext>
                </a:extLst>
              </a:tr>
              <a:tr h="77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BMP180</a:t>
                      </a:r>
                    </a:p>
                    <a:p>
                      <a:endParaRPr lang="en-US" dirty="0"/>
                    </a:p>
                  </a:txBody>
                  <a:tcPr/>
                </a:tc>
                <a:tc>
                  <a:txBody>
                    <a:bodyPr/>
                    <a:lstStyle/>
                    <a:p>
                      <a:endParaRPr lang="en-US" dirty="0"/>
                    </a:p>
                  </a:txBody>
                  <a:tcPr/>
                </a:tc>
                <a:extLst>
                  <a:ext uri="{0D108BD9-81ED-4DB2-BD59-A6C34878D82A}">
                    <a16:rowId xmlns:a16="http://schemas.microsoft.com/office/drawing/2014/main" val="10004"/>
                  </a:ext>
                </a:extLst>
              </a:tr>
              <a:tr h="77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TMP36</a:t>
                      </a:r>
                    </a:p>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74</a:t>
            </a:fld>
            <a:endParaRPr lang="en-US"/>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981200"/>
            <a:ext cx="2667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225" y="2819151"/>
            <a:ext cx="1401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8225" y="4495800"/>
            <a:ext cx="246697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2105" y="5334000"/>
            <a:ext cx="1262063" cy="59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9200" y="3505200"/>
            <a:ext cx="3112296" cy="892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7822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CDH Overview (Continue)</a:t>
            </a:r>
          </a:p>
        </p:txBody>
      </p:sp>
      <p:graphicFrame>
        <p:nvGraphicFramePr>
          <p:cNvPr id="6" name="Content Placeholder 5"/>
          <p:cNvGraphicFramePr>
            <a:graphicFrameLocks noGrp="1"/>
          </p:cNvGraphicFramePr>
          <p:nvPr>
            <p:ph idx="1"/>
            <p:extLst/>
          </p:nvPr>
        </p:nvGraphicFramePr>
        <p:xfrm>
          <a:off x="152400" y="1000760"/>
          <a:ext cx="8686800" cy="4430636"/>
        </p:xfrm>
        <a:graphic>
          <a:graphicData uri="http://schemas.openxmlformats.org/drawingml/2006/table">
            <a:tbl>
              <a:tblPr firstRow="1" bandRow="1">
                <a:tableStyleId>{21E4AEA4-8DFA-4A89-87EB-49C32662AFE0}</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534626">
                <a:tc>
                  <a:txBody>
                    <a:bodyPr/>
                    <a:lstStyle/>
                    <a:p>
                      <a:r>
                        <a:rPr lang="en-US" dirty="0"/>
                        <a:t>Sensors</a:t>
                      </a:r>
                    </a:p>
                  </a:txBody>
                  <a:tcPr/>
                </a:tc>
                <a:tc>
                  <a:txBody>
                    <a:bodyPr/>
                    <a:lstStyle/>
                    <a:p>
                      <a:r>
                        <a:rPr lang="en-US" dirty="0"/>
                        <a:t>Picture</a:t>
                      </a:r>
                    </a:p>
                  </a:txBody>
                  <a:tcPr/>
                </a:tc>
                <a:extLst>
                  <a:ext uri="{0D108BD9-81ED-4DB2-BD59-A6C34878D82A}">
                    <a16:rowId xmlns:a16="http://schemas.microsoft.com/office/drawing/2014/main" val="10000"/>
                  </a:ext>
                </a:extLst>
              </a:tr>
              <a:tr h="9355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900MHz 3 </a:t>
                      </a:r>
                      <a:r>
                        <a:rPr lang="en-US" dirty="0" err="1"/>
                        <a:t>dBi</a:t>
                      </a:r>
                      <a:r>
                        <a:rPr lang="en-US" dirty="0"/>
                        <a:t> Rubber Duck Antenna</a:t>
                      </a:r>
                    </a:p>
                    <a:p>
                      <a:endParaRPr lang="en-US" dirty="0"/>
                    </a:p>
                  </a:txBody>
                  <a:tcPr/>
                </a:tc>
                <a:tc>
                  <a:txBody>
                    <a:bodyPr/>
                    <a:lstStyle/>
                    <a:p>
                      <a:endParaRPr lang="en-US"/>
                    </a:p>
                  </a:txBody>
                  <a:tcPr/>
                </a:tc>
                <a:extLst>
                  <a:ext uri="{0D108BD9-81ED-4DB2-BD59-A6C34878D82A}">
                    <a16:rowId xmlns:a16="http://schemas.microsoft.com/office/drawing/2014/main" val="10001"/>
                  </a:ext>
                </a:extLst>
              </a:tr>
              <a:tr h="9355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Luminosity sensor TSL2561</a:t>
                      </a:r>
                    </a:p>
                    <a:p>
                      <a:endParaRPr lang="en-US" dirty="0"/>
                    </a:p>
                  </a:txBody>
                  <a:tcPr/>
                </a:tc>
                <a:tc>
                  <a:txBody>
                    <a:bodyPr/>
                    <a:lstStyle/>
                    <a:p>
                      <a:endParaRPr lang="en-US" dirty="0"/>
                    </a:p>
                  </a:txBody>
                  <a:tcPr/>
                </a:tc>
                <a:extLst>
                  <a:ext uri="{0D108BD9-81ED-4DB2-BD59-A6C34878D82A}">
                    <a16:rowId xmlns:a16="http://schemas.microsoft.com/office/drawing/2014/main" val="10002"/>
                  </a:ext>
                </a:extLst>
              </a:tr>
              <a:tr h="1089222">
                <a:tc>
                  <a:txBody>
                    <a:bodyPr/>
                    <a:lstStyle/>
                    <a:p>
                      <a:pPr marL="0" indent="0">
                        <a:buFont typeface="Arial" panose="020B0604020202020204" pitchFamily="34" charset="0"/>
                        <a:buNone/>
                      </a:pPr>
                      <a:r>
                        <a:rPr lang="en-US" dirty="0"/>
                        <a:t>Chronodot</a:t>
                      </a:r>
                    </a:p>
                  </a:txBody>
                  <a:tcPr/>
                </a:tc>
                <a:tc>
                  <a:txBody>
                    <a:bodyPr/>
                    <a:lstStyle/>
                    <a:p>
                      <a:endParaRPr lang="en-US" dirty="0"/>
                    </a:p>
                  </a:txBody>
                  <a:tcPr/>
                </a:tc>
                <a:extLst>
                  <a:ext uri="{0D108BD9-81ED-4DB2-BD59-A6C34878D82A}">
                    <a16:rowId xmlns:a16="http://schemas.microsoft.com/office/drawing/2014/main" val="10003"/>
                  </a:ext>
                </a:extLst>
              </a:tr>
              <a:tr h="9355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24LC256  EEproms</a:t>
                      </a:r>
                    </a:p>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75</a:t>
            </a:fld>
            <a:endParaRPr lang="en-US"/>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600200"/>
            <a:ext cx="1774090" cy="673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2487474"/>
            <a:ext cx="221932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3505200"/>
            <a:ext cx="2466975" cy="936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4395" y="4534397"/>
            <a:ext cx="952500" cy="78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471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CDH Changes Since PDR</a:t>
            </a:r>
          </a:p>
        </p:txBody>
      </p:sp>
      <p:sp>
        <p:nvSpPr>
          <p:cNvPr id="3" name="Content Placeholder 2"/>
          <p:cNvSpPr>
            <a:spLocks noGrp="1"/>
          </p:cNvSpPr>
          <p:nvPr>
            <p:ph idx="1"/>
          </p:nvPr>
        </p:nvSpPr>
        <p:spPr/>
        <p:txBody>
          <a:bodyPr/>
          <a:lstStyle/>
          <a:p>
            <a:pPr marL="0" indent="0">
              <a:buNone/>
            </a:pPr>
            <a:r>
              <a:rPr lang="en-US" u="sng" dirty="0"/>
              <a:t>Changes:</a:t>
            </a:r>
          </a:p>
          <a:p>
            <a:pPr marL="0" indent="0">
              <a:buNone/>
            </a:pPr>
            <a:r>
              <a:rPr lang="en-US" b="0" dirty="0"/>
              <a:t>1.) Added the Chronodot and 24LC256  EEproms in case of a processor reset. </a:t>
            </a:r>
          </a:p>
          <a:p>
            <a:pPr marL="0" indent="0">
              <a:buNone/>
            </a:pPr>
            <a:r>
              <a:rPr lang="en-US" b="0" dirty="0"/>
              <a:t>2.) Replace the ADXL345 with the </a:t>
            </a:r>
            <a:r>
              <a:rPr lang="en-US" b="0" kern="1200" dirty="0">
                <a:solidFill>
                  <a:schemeClr val="dk1"/>
                </a:solidFill>
              </a:rPr>
              <a:t>LSM303DLH 3-Axis Electronic Compass Accelerometer Module Compass Sensor</a:t>
            </a:r>
            <a:endParaRPr lang="en-US" b="0" dirty="0"/>
          </a:p>
          <a:p>
            <a:r>
              <a:rPr lang="en-US" b="0" dirty="0"/>
              <a:t>The</a:t>
            </a:r>
            <a:r>
              <a:rPr lang="en-US" dirty="0"/>
              <a:t> </a:t>
            </a:r>
            <a:r>
              <a:rPr lang="en-US" b="0" kern="1200" dirty="0">
                <a:solidFill>
                  <a:schemeClr val="dk1"/>
                </a:solidFill>
              </a:rPr>
              <a:t>LSM303DLH will help track the cameras movement.</a:t>
            </a:r>
            <a:endParaRPr lang="en-US" dirty="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76</a:t>
            </a:fld>
            <a:endParaRPr lang="en-US"/>
          </a:p>
        </p:txBody>
      </p:sp>
    </p:spTree>
    <p:extLst>
      <p:ext uri="{BB962C8B-B14F-4D97-AF65-F5344CB8AC3E}">
        <p14:creationId xmlns:p14="http://schemas.microsoft.com/office/powerpoint/2010/main" val="1642633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a:xfrm>
            <a:off x="1841500" y="76200"/>
            <a:ext cx="5029200" cy="838200"/>
          </a:xfrm>
        </p:spPr>
        <p:txBody>
          <a:bodyPr/>
          <a:lstStyle/>
          <a:p>
            <a:pPr eaLnBrk="1" hangingPunct="1"/>
            <a:r>
              <a:rPr lang="en-US" dirty="0"/>
              <a:t>CDH Requirements</a:t>
            </a:r>
          </a:p>
        </p:txBody>
      </p:sp>
      <p:sp>
        <p:nvSpPr>
          <p:cNvPr id="2" name="Content Placeholder 1"/>
          <p:cNvSpPr>
            <a:spLocks noGrp="1"/>
          </p:cNvSpPr>
          <p:nvPr>
            <p:ph idx="1"/>
          </p:nvPr>
        </p:nvSpPr>
        <p:spPr>
          <a:xfrm>
            <a:off x="1314450" y="1066800"/>
            <a:ext cx="6515100" cy="5181600"/>
          </a:xfrm>
        </p:spPr>
        <p:txBody>
          <a:bodyPr/>
          <a:lstStyle/>
          <a:p>
            <a:pPr marL="0" indent="0">
              <a:buFontTx/>
              <a:buNone/>
              <a:defRPr/>
            </a:pPr>
            <a:endParaRPr lang="en-US" dirty="0"/>
          </a:p>
          <a:p>
            <a:pPr>
              <a:defRPr/>
            </a:pPr>
            <a:endParaRPr lang="en-US" dirty="0"/>
          </a:p>
        </p:txBody>
      </p:sp>
      <p:sp>
        <p:nvSpPr>
          <p:cNvPr id="188417"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188418"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EB969B18-1A88-4CC2-8E9E-F066F428AFE7}" type="slidenum">
              <a:rPr lang="en-US" smtClean="0">
                <a:cs typeface="Arial" charset="0"/>
              </a:rPr>
              <a:pPr fontAlgn="base">
                <a:spcBef>
                  <a:spcPct val="0"/>
                </a:spcBef>
                <a:spcAft>
                  <a:spcPct val="0"/>
                </a:spcAft>
              </a:pPr>
              <a:t>77</a:t>
            </a:fld>
            <a:endParaRPr lang="en-US">
              <a:cs typeface="Arial" charset="0"/>
            </a:endParaRPr>
          </a:p>
        </p:txBody>
      </p:sp>
      <p:sp>
        <p:nvSpPr>
          <p:cNvPr id="188420" name="Text Box 4"/>
          <p:cNvSpPr txBox="1">
            <a:spLocks noChangeArrowheads="1"/>
          </p:cNvSpPr>
          <p:nvPr/>
        </p:nvSpPr>
        <p:spPr bwMode="auto">
          <a:xfrm>
            <a:off x="863600" y="6476999"/>
            <a:ext cx="1714500" cy="553998"/>
          </a:xfrm>
          <a:prstGeom prst="rect">
            <a:avLst/>
          </a:prstGeom>
          <a:noFill/>
          <a:ln w="9525">
            <a:noFill/>
            <a:miter lim="800000"/>
            <a:headEnd/>
            <a:tailEnd/>
          </a:ln>
        </p:spPr>
        <p:txBody>
          <a:bodyPr>
            <a:spAutoFit/>
          </a:bodyPr>
          <a:lstStyle/>
          <a:p>
            <a:pPr lvl="0"/>
            <a:r>
              <a:rPr lang="en-US" sz="1000" dirty="0"/>
              <a:t>Presenter: </a:t>
            </a:r>
            <a:r>
              <a:rPr lang="en-US" sz="1000" dirty="0" err="1">
                <a:solidFill>
                  <a:srgbClr val="000000"/>
                </a:solidFill>
              </a:rPr>
              <a:t>Demetrios</a:t>
            </a:r>
            <a:r>
              <a:rPr lang="en-US" sz="1000" dirty="0">
                <a:solidFill>
                  <a:srgbClr val="000000"/>
                </a:solidFill>
              </a:rPr>
              <a:t> </a:t>
            </a:r>
            <a:r>
              <a:rPr lang="en-US" sz="1000" dirty="0" err="1">
                <a:solidFill>
                  <a:srgbClr val="000000"/>
                </a:solidFill>
              </a:rPr>
              <a:t>Doumas</a:t>
            </a:r>
            <a:endParaRPr lang="en-US" sz="1000" dirty="0">
              <a:solidFill>
                <a:srgbClr val="000000"/>
              </a:solidFill>
            </a:endParaRPr>
          </a:p>
          <a:p>
            <a:pPr eaLnBrk="1" hangingPunct="1"/>
            <a:endParaRPr lang="en-US" sz="1000" dirty="0"/>
          </a:p>
        </p:txBody>
      </p:sp>
      <p:graphicFrame>
        <p:nvGraphicFramePr>
          <p:cNvPr id="4" name="Table 3"/>
          <p:cNvGraphicFramePr>
            <a:graphicFrameLocks noGrp="1"/>
          </p:cNvGraphicFramePr>
          <p:nvPr>
            <p:extLst/>
          </p:nvPr>
        </p:nvGraphicFramePr>
        <p:xfrm>
          <a:off x="304800" y="1143000"/>
          <a:ext cx="8153400" cy="51816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5715000">
                  <a:extLst>
                    <a:ext uri="{9D8B030D-6E8A-4147-A177-3AD203B41FA5}">
                      <a16:colId xmlns:a16="http://schemas.microsoft.com/office/drawing/2014/main" val="20002"/>
                    </a:ext>
                  </a:extLst>
                </a:gridCol>
              </a:tblGrid>
              <a:tr h="0">
                <a:tc>
                  <a:txBody>
                    <a:bodyPr/>
                    <a:lstStyle/>
                    <a:p>
                      <a:pPr algn="ctr"/>
                      <a:r>
                        <a:rPr lang="en-US" sz="2000" dirty="0">
                          <a:solidFill>
                            <a:srgbClr val="FF0000"/>
                          </a:solidFill>
                          <a:latin typeface="Times New Roman" pitchFamily="18" charset="0"/>
                          <a:cs typeface="Times New Roman" pitchFamily="18" charset="0"/>
                        </a:rPr>
                        <a:t>ID</a:t>
                      </a:r>
                    </a:p>
                  </a:txBody>
                  <a:tcPr marL="68580" marR="68580"/>
                </a:tc>
                <a:tc>
                  <a:txBody>
                    <a:bodyPr/>
                    <a:lstStyle/>
                    <a:p>
                      <a:pPr algn="ctr"/>
                      <a:r>
                        <a:rPr lang="en-US" sz="2000" dirty="0">
                          <a:solidFill>
                            <a:srgbClr val="FF0000"/>
                          </a:solidFill>
                          <a:latin typeface="Times New Roman" pitchFamily="18" charset="0"/>
                          <a:cs typeface="Times New Roman" pitchFamily="18" charset="0"/>
                        </a:rPr>
                        <a:t>Req. No</a:t>
                      </a:r>
                    </a:p>
                  </a:txBody>
                  <a:tcPr marL="68580" marR="68580"/>
                </a:tc>
                <a:tc>
                  <a:txBody>
                    <a:bodyPr/>
                    <a:lstStyle/>
                    <a:p>
                      <a:pPr algn="ctr"/>
                      <a:r>
                        <a:rPr lang="en-US" sz="2000" dirty="0">
                          <a:solidFill>
                            <a:srgbClr val="FF0000"/>
                          </a:solidFill>
                          <a:latin typeface="Times New Roman" pitchFamily="18" charset="0"/>
                          <a:cs typeface="Times New Roman" pitchFamily="18" charset="0"/>
                        </a:rPr>
                        <a:t>REQUIREMENT</a:t>
                      </a:r>
                    </a:p>
                  </a:txBody>
                  <a:tcPr marL="68580" marR="68580"/>
                </a:tc>
                <a:extLst>
                  <a:ext uri="{0D108BD9-81ED-4DB2-BD59-A6C34878D82A}">
                    <a16:rowId xmlns:a16="http://schemas.microsoft.com/office/drawing/2014/main" val="10000"/>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CDHR-01</a:t>
                      </a:r>
                    </a:p>
                    <a:p>
                      <a:pPr algn="ctr"/>
                      <a:endParaRPr lang="en-US" sz="1600" dirty="0">
                        <a:latin typeface="Times New Roman" pitchFamily="18" charset="0"/>
                        <a:cs typeface="Times New Roman" pitchFamily="18" charset="0"/>
                      </a:endParaRPr>
                    </a:p>
                  </a:txBody>
                  <a:tcPr marL="68580" marR="68580"/>
                </a:tc>
                <a:tc>
                  <a:txBody>
                    <a:bodyPr/>
                    <a:lstStyle/>
                    <a:p>
                      <a:pPr algn="ctr"/>
                      <a:r>
                        <a:rPr lang="en-US" sz="1600" dirty="0">
                          <a:latin typeface="Times New Roman" pitchFamily="18" charset="0"/>
                          <a:cs typeface="Times New Roman" pitchFamily="18" charset="0"/>
                        </a:rPr>
                        <a:t>21</a:t>
                      </a:r>
                    </a:p>
                  </a:txBody>
                  <a:tcPr marL="68580" marR="68580"/>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During descent, the Science Vehicle shall collect and telemeter air pressure (for altitude determination), outside and inside air temperature, flight software state, battery voltage, and bonus objective data (accelerometer data and/or rotor rate).</a:t>
                      </a:r>
                      <a:endParaRPr lang="en-US" sz="16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1"/>
                  </a:ext>
                </a:extLst>
              </a:tr>
              <a:tr h="0">
                <a:tc>
                  <a:txBody>
                    <a:bodyPr/>
                    <a:lstStyle/>
                    <a:p>
                      <a:pPr algn="ctr"/>
                      <a:r>
                        <a:rPr lang="en-US" sz="1600" dirty="0">
                          <a:latin typeface="Times New Roman" pitchFamily="18" charset="0"/>
                          <a:cs typeface="Times New Roman" pitchFamily="18" charset="0"/>
                        </a:rPr>
                        <a:t>CDHR-02</a:t>
                      </a:r>
                    </a:p>
                  </a:txBody>
                  <a:tcPr marL="68580" marR="68580"/>
                </a:tc>
                <a:tc>
                  <a:txBody>
                    <a:bodyPr/>
                    <a:lstStyle/>
                    <a:p>
                      <a:pPr algn="ctr"/>
                      <a:r>
                        <a:rPr lang="en-US" sz="1600" dirty="0">
                          <a:latin typeface="Times New Roman" pitchFamily="18" charset="0"/>
                          <a:cs typeface="Times New Roman" pitchFamily="18" charset="0"/>
                        </a:rPr>
                        <a:t>22</a:t>
                      </a:r>
                    </a:p>
                  </a:txBody>
                  <a:tcPr marL="68580" marR="68580"/>
                </a:tc>
                <a:tc>
                  <a:txBody>
                    <a:bodyPr/>
                    <a:lstStyle/>
                    <a:p>
                      <a:pPr algn="ct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Science Vehicle shall transmit telemetry at a 1 Hz rate.</a:t>
                      </a:r>
                      <a:endParaRPr lang="en-US" sz="16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2"/>
                  </a:ext>
                </a:extLst>
              </a:tr>
              <a:tr h="0">
                <a:tc>
                  <a:txBody>
                    <a:bodyPr/>
                    <a:lstStyle/>
                    <a:p>
                      <a:pPr algn="ctr"/>
                      <a:r>
                        <a:rPr lang="en-US" sz="1600" dirty="0">
                          <a:latin typeface="Times New Roman" pitchFamily="18" charset="0"/>
                          <a:cs typeface="Times New Roman" pitchFamily="18" charset="0"/>
                        </a:rPr>
                        <a:t>CDHR-03</a:t>
                      </a:r>
                    </a:p>
                    <a:p>
                      <a:pPr algn="ctr"/>
                      <a:endParaRPr lang="en-US" sz="1600" dirty="0">
                        <a:latin typeface="Times New Roman" pitchFamily="18" charset="0"/>
                        <a:cs typeface="Times New Roman" pitchFamily="18" charset="0"/>
                      </a:endParaRPr>
                    </a:p>
                  </a:txBody>
                  <a:tcPr marL="68580" marR="68580"/>
                </a:tc>
                <a:tc>
                  <a:txBody>
                    <a:bodyPr/>
                    <a:lstStyle/>
                    <a:p>
                      <a:pPr algn="ctr"/>
                      <a:r>
                        <a:rPr lang="en-US" sz="1600" dirty="0">
                          <a:latin typeface="Times New Roman" pitchFamily="18" charset="0"/>
                          <a:cs typeface="Times New Roman" pitchFamily="18" charset="0"/>
                        </a:rPr>
                        <a:t>23</a:t>
                      </a:r>
                    </a:p>
                  </a:txBody>
                  <a:tcPr marL="68580" marR="68580"/>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Telemetry shall include mission time with one second or better resolution, which begins when the Science Vehicle is powered on.</a:t>
                      </a:r>
                      <a:endParaRPr lang="en-US" sz="16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3"/>
                  </a:ext>
                </a:extLst>
              </a:tr>
              <a:tr h="0">
                <a:tc>
                  <a:txBody>
                    <a:bodyPr/>
                    <a:lstStyle/>
                    <a:p>
                      <a:pPr algn="ctr"/>
                      <a:r>
                        <a:rPr lang="en-US" sz="1600" dirty="0">
                          <a:latin typeface="Times New Roman" pitchFamily="18" charset="0"/>
                          <a:cs typeface="Times New Roman" pitchFamily="18" charset="0"/>
                        </a:rPr>
                        <a:t>CDHR-04</a:t>
                      </a:r>
                    </a:p>
                    <a:p>
                      <a:pPr algn="ctr"/>
                      <a:endParaRPr lang="en-US" sz="1600" dirty="0">
                        <a:latin typeface="Times New Roman" pitchFamily="18" charset="0"/>
                        <a:cs typeface="Times New Roman" pitchFamily="18" charset="0"/>
                      </a:endParaRPr>
                    </a:p>
                  </a:txBody>
                  <a:tcPr marL="68580" marR="68580"/>
                </a:tc>
                <a:tc>
                  <a:txBody>
                    <a:bodyPr/>
                    <a:lstStyle/>
                    <a:p>
                      <a:pPr algn="ctr"/>
                      <a:r>
                        <a:rPr lang="en-US" sz="1600" dirty="0">
                          <a:latin typeface="Times New Roman" pitchFamily="18" charset="0"/>
                          <a:cs typeface="Times New Roman" pitchFamily="18" charset="0"/>
                        </a:rPr>
                        <a:t>24</a:t>
                      </a:r>
                    </a:p>
                  </a:txBody>
                  <a:tcPr marL="68580" marR="68580"/>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XBEE radios shall be used for telemetry. 2.4 GHz Series 1 and 2 radios are allowed. 900 MHz XBEE Pro radios are also allowed.</a:t>
                      </a:r>
                      <a:endParaRPr lang="en-US" sz="16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4"/>
                  </a:ext>
                </a:extLst>
              </a:tr>
              <a:tr h="0">
                <a:tc>
                  <a:txBody>
                    <a:bodyPr/>
                    <a:lstStyle/>
                    <a:p>
                      <a:pPr algn="ctr"/>
                      <a:r>
                        <a:rPr lang="en-US" sz="1600" dirty="0">
                          <a:latin typeface="Times New Roman" pitchFamily="18" charset="0"/>
                          <a:cs typeface="Times New Roman" pitchFamily="18" charset="0"/>
                        </a:rPr>
                        <a:t>CDHR-05</a:t>
                      </a:r>
                    </a:p>
                    <a:p>
                      <a:pPr algn="ctr"/>
                      <a:endParaRPr lang="en-US" sz="1600" dirty="0">
                        <a:latin typeface="Times New Roman" pitchFamily="18" charset="0"/>
                        <a:cs typeface="Times New Roman" pitchFamily="18" charset="0"/>
                      </a:endParaRPr>
                    </a:p>
                  </a:txBody>
                  <a:tcPr marL="68580" marR="68580"/>
                </a:tc>
                <a:tc>
                  <a:txBody>
                    <a:bodyPr/>
                    <a:lstStyle/>
                    <a:p>
                      <a:pPr algn="ctr"/>
                      <a:r>
                        <a:rPr lang="en-US" sz="1600" dirty="0">
                          <a:latin typeface="Times New Roman" pitchFamily="18" charset="0"/>
                          <a:cs typeface="Times New Roman" pitchFamily="18" charset="0"/>
                        </a:rPr>
                        <a:t>25</a:t>
                      </a:r>
                    </a:p>
                  </a:txBody>
                  <a:tcPr marL="68580" marR="68580"/>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XBEE radios shall have their NETID/PANID set to their team number (decimal).</a:t>
                      </a:r>
                      <a:endParaRPr lang="en-US" sz="16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5"/>
                  </a:ext>
                </a:extLst>
              </a:tr>
              <a:tr h="0">
                <a:tc>
                  <a:txBody>
                    <a:bodyPr/>
                    <a:lstStyle/>
                    <a:p>
                      <a:pPr algn="ctr"/>
                      <a:r>
                        <a:rPr lang="en-US" sz="1600" dirty="0">
                          <a:latin typeface="Times New Roman" pitchFamily="18" charset="0"/>
                          <a:cs typeface="Times New Roman" pitchFamily="18" charset="0"/>
                        </a:rPr>
                        <a:t>CDHR-06</a:t>
                      </a:r>
                    </a:p>
                    <a:p>
                      <a:pPr algn="ctr"/>
                      <a:endParaRPr lang="en-US" sz="1600" dirty="0">
                        <a:latin typeface="Times New Roman" pitchFamily="18" charset="0"/>
                        <a:cs typeface="Times New Roman" pitchFamily="18" charset="0"/>
                      </a:endParaRPr>
                    </a:p>
                  </a:txBody>
                  <a:tcPr marL="68580" marR="68580"/>
                </a:tc>
                <a:tc>
                  <a:txBody>
                    <a:bodyPr/>
                    <a:lstStyle/>
                    <a:p>
                      <a:pPr algn="ctr"/>
                      <a:r>
                        <a:rPr lang="en-US" sz="1600" dirty="0">
                          <a:latin typeface="Times New Roman" pitchFamily="18" charset="0"/>
                          <a:cs typeface="Times New Roman" pitchFamily="18" charset="0"/>
                        </a:rPr>
                        <a:t>26</a:t>
                      </a:r>
                    </a:p>
                  </a:txBody>
                  <a:tcPr marL="68580" marR="68580"/>
                </a:tc>
                <a:tc>
                  <a:txBody>
                    <a:bodyPr/>
                    <a:lstStyle/>
                    <a:p>
                      <a:pPr algn="l"/>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XBEE radios shall not use broadcast mode.</a:t>
                      </a:r>
                      <a:endParaRPr lang="en-US" sz="16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6"/>
                  </a:ext>
                </a:extLst>
              </a:tr>
              <a:tr h="822325">
                <a:tc>
                  <a:txBody>
                    <a:bodyPr/>
                    <a:lstStyle/>
                    <a:p>
                      <a:pPr algn="ctr"/>
                      <a:r>
                        <a:rPr lang="en-US" sz="1600" dirty="0">
                          <a:latin typeface="Times New Roman" pitchFamily="18" charset="0"/>
                          <a:cs typeface="Times New Roman" pitchFamily="18" charset="0"/>
                        </a:rPr>
                        <a:t>CDHR-07</a:t>
                      </a:r>
                    </a:p>
                    <a:p>
                      <a:pPr algn="ctr"/>
                      <a:endParaRPr lang="en-US" sz="1600" dirty="0">
                        <a:latin typeface="Times New Roman" pitchFamily="18" charset="0"/>
                        <a:cs typeface="Times New Roman" pitchFamily="18" charset="0"/>
                      </a:endParaRPr>
                    </a:p>
                  </a:txBody>
                  <a:tcPr marL="68580" marR="68580"/>
                </a:tc>
                <a:tc>
                  <a:txBody>
                    <a:bodyPr/>
                    <a:lstStyle/>
                    <a:p>
                      <a:pPr algn="ctr"/>
                      <a:r>
                        <a:rPr lang="en-US" sz="1600" dirty="0">
                          <a:latin typeface="Times New Roman" pitchFamily="18" charset="0"/>
                          <a:cs typeface="Times New Roman" pitchFamily="18" charset="0"/>
                        </a:rPr>
                        <a:t>27</a:t>
                      </a:r>
                    </a:p>
                  </a:txBody>
                  <a:tcPr marL="68580" marR="68580"/>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Science Vehicle shall have a video camera installed and recording the complete descent from deployment to landing. The video recording can start at any time and must support up to one hour of recording.</a:t>
                      </a:r>
                      <a:endParaRPr lang="en-US" sz="16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7"/>
                  </a:ext>
                </a:extLst>
              </a:tr>
            </a:tbl>
          </a:graphicData>
        </a:graphic>
      </p:graphicFrame>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2949266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a:xfrm>
            <a:off x="1854200" y="76200"/>
            <a:ext cx="5257800" cy="838200"/>
          </a:xfrm>
        </p:spPr>
        <p:txBody>
          <a:bodyPr/>
          <a:lstStyle/>
          <a:p>
            <a:pPr eaLnBrk="1" hangingPunct="1"/>
            <a:r>
              <a:rPr lang="en-US" dirty="0"/>
              <a:t>CDH Requirements Cont’d</a:t>
            </a:r>
          </a:p>
        </p:txBody>
      </p:sp>
      <p:sp>
        <p:nvSpPr>
          <p:cNvPr id="2" name="Content Placeholder 1"/>
          <p:cNvSpPr>
            <a:spLocks noGrp="1"/>
          </p:cNvSpPr>
          <p:nvPr>
            <p:ph idx="1"/>
          </p:nvPr>
        </p:nvSpPr>
        <p:spPr>
          <a:xfrm>
            <a:off x="1314450" y="1066800"/>
            <a:ext cx="6515100" cy="5181600"/>
          </a:xfrm>
        </p:spPr>
        <p:txBody>
          <a:bodyPr/>
          <a:lstStyle/>
          <a:p>
            <a:pPr marL="0" indent="0">
              <a:buFontTx/>
              <a:buNone/>
              <a:defRPr/>
            </a:pPr>
            <a:endParaRPr lang="en-US" dirty="0"/>
          </a:p>
          <a:p>
            <a:pPr>
              <a:defRPr/>
            </a:pPr>
            <a:endParaRPr lang="en-US" dirty="0"/>
          </a:p>
        </p:txBody>
      </p:sp>
      <p:sp>
        <p:nvSpPr>
          <p:cNvPr id="189441"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189442"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B97B784F-2595-41A3-9D36-B0EF19BC1F12}" type="slidenum">
              <a:rPr lang="en-US" smtClean="0">
                <a:cs typeface="Arial" charset="0"/>
              </a:rPr>
              <a:pPr fontAlgn="base">
                <a:spcBef>
                  <a:spcPct val="0"/>
                </a:spcBef>
                <a:spcAft>
                  <a:spcPct val="0"/>
                </a:spcAft>
              </a:pPr>
              <a:t>78</a:t>
            </a:fld>
            <a:endParaRPr lang="en-US">
              <a:cs typeface="Arial" charset="0"/>
            </a:endParaRPr>
          </a:p>
        </p:txBody>
      </p:sp>
      <p:sp>
        <p:nvSpPr>
          <p:cNvPr id="189444" name="Text Box 4"/>
          <p:cNvSpPr txBox="1">
            <a:spLocks noChangeArrowheads="1"/>
          </p:cNvSpPr>
          <p:nvPr/>
        </p:nvSpPr>
        <p:spPr bwMode="auto">
          <a:xfrm>
            <a:off x="457200" y="6459379"/>
            <a:ext cx="1714500" cy="553998"/>
          </a:xfrm>
          <a:prstGeom prst="rect">
            <a:avLst/>
          </a:prstGeom>
          <a:noFill/>
          <a:ln w="9525">
            <a:noFill/>
            <a:miter lim="800000"/>
            <a:headEnd/>
            <a:tailEnd/>
          </a:ln>
        </p:spPr>
        <p:txBody>
          <a:bodyPr>
            <a:spAutoFit/>
          </a:bodyPr>
          <a:lstStyle/>
          <a:p>
            <a:pPr lvl="0"/>
            <a:r>
              <a:rPr lang="en-US" sz="1000" dirty="0"/>
              <a:t>Presenter: </a:t>
            </a:r>
            <a:r>
              <a:rPr lang="en-US" sz="1000" dirty="0" err="1">
                <a:solidFill>
                  <a:srgbClr val="000000"/>
                </a:solidFill>
              </a:rPr>
              <a:t>Demetrios</a:t>
            </a:r>
            <a:r>
              <a:rPr lang="en-US" sz="1000" dirty="0">
                <a:solidFill>
                  <a:srgbClr val="000000"/>
                </a:solidFill>
              </a:rPr>
              <a:t> </a:t>
            </a:r>
            <a:r>
              <a:rPr lang="en-US" sz="1000" dirty="0" err="1">
                <a:solidFill>
                  <a:srgbClr val="000000"/>
                </a:solidFill>
              </a:rPr>
              <a:t>Doumas</a:t>
            </a:r>
            <a:endParaRPr lang="en-US" sz="1000" dirty="0">
              <a:solidFill>
                <a:srgbClr val="000000"/>
              </a:solidFill>
            </a:endParaRPr>
          </a:p>
          <a:p>
            <a:pPr eaLnBrk="1" hangingPunct="1"/>
            <a:endParaRPr lang="en-US" sz="1000" dirty="0"/>
          </a:p>
        </p:txBody>
      </p:sp>
      <p:graphicFrame>
        <p:nvGraphicFramePr>
          <p:cNvPr id="4" name="Table 3"/>
          <p:cNvGraphicFramePr>
            <a:graphicFrameLocks noGrp="1"/>
          </p:cNvGraphicFramePr>
          <p:nvPr>
            <p:extLst/>
          </p:nvPr>
        </p:nvGraphicFramePr>
        <p:xfrm>
          <a:off x="381000" y="1447800"/>
          <a:ext cx="8382000" cy="12192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0">
                <a:tc>
                  <a:txBody>
                    <a:bodyPr/>
                    <a:lstStyle/>
                    <a:p>
                      <a:pPr algn="ctr"/>
                      <a:r>
                        <a:rPr lang="en-US" sz="2000" dirty="0">
                          <a:solidFill>
                            <a:srgbClr val="FF0000"/>
                          </a:solidFill>
                          <a:latin typeface="Times New Roman" pitchFamily="18" charset="0"/>
                          <a:cs typeface="Times New Roman" pitchFamily="18" charset="0"/>
                        </a:rPr>
                        <a:t>ID</a:t>
                      </a:r>
                    </a:p>
                  </a:txBody>
                  <a:tcPr marL="68580" marR="68580"/>
                </a:tc>
                <a:tc>
                  <a:txBody>
                    <a:bodyPr/>
                    <a:lstStyle/>
                    <a:p>
                      <a:pPr algn="ctr"/>
                      <a:r>
                        <a:rPr lang="en-US" sz="2000" dirty="0">
                          <a:solidFill>
                            <a:srgbClr val="FF0000"/>
                          </a:solidFill>
                          <a:latin typeface="Times New Roman" pitchFamily="18" charset="0"/>
                          <a:cs typeface="Times New Roman" pitchFamily="18" charset="0"/>
                        </a:rPr>
                        <a:t>Req. No</a:t>
                      </a:r>
                    </a:p>
                  </a:txBody>
                  <a:tcPr marL="68580" marR="68580"/>
                </a:tc>
                <a:tc>
                  <a:txBody>
                    <a:bodyPr/>
                    <a:lstStyle/>
                    <a:p>
                      <a:pPr algn="ctr"/>
                      <a:r>
                        <a:rPr lang="en-US" sz="2000" dirty="0">
                          <a:solidFill>
                            <a:srgbClr val="FF0000"/>
                          </a:solidFill>
                          <a:latin typeface="Times New Roman" pitchFamily="18" charset="0"/>
                          <a:cs typeface="Times New Roman" pitchFamily="18" charset="0"/>
                        </a:rPr>
                        <a:t>REQUIREMENT</a:t>
                      </a:r>
                    </a:p>
                  </a:txBody>
                  <a:tcPr marL="68580" marR="68580"/>
                </a:tc>
                <a:extLst>
                  <a:ext uri="{0D108BD9-81ED-4DB2-BD59-A6C34878D82A}">
                    <a16:rowId xmlns:a16="http://schemas.microsoft.com/office/drawing/2014/main" val="10000"/>
                  </a:ext>
                </a:extLst>
              </a:tr>
              <a:tr h="0">
                <a:tc>
                  <a:txBody>
                    <a:bodyPr/>
                    <a:lstStyle/>
                    <a:p>
                      <a:pPr algn="ctr"/>
                      <a:r>
                        <a:rPr lang="en-US" sz="1600" dirty="0">
                          <a:latin typeface="Times New Roman" pitchFamily="18" charset="0"/>
                          <a:cs typeface="Times New Roman" pitchFamily="18" charset="0"/>
                        </a:rPr>
                        <a:t>CDHR-08</a:t>
                      </a:r>
                    </a:p>
                  </a:txBody>
                  <a:tcPr marL="68580" marR="68580"/>
                </a:tc>
                <a:tc>
                  <a:txBody>
                    <a:bodyPr/>
                    <a:lstStyle/>
                    <a:p>
                      <a:pPr algn="ctr"/>
                      <a:r>
                        <a:rPr lang="en-US" sz="1600" dirty="0">
                          <a:latin typeface="Times New Roman" pitchFamily="18" charset="0"/>
                          <a:cs typeface="Times New Roman" pitchFamily="18" charset="0"/>
                        </a:rPr>
                        <a:t>28</a:t>
                      </a:r>
                    </a:p>
                  </a:txBody>
                  <a:tcPr marL="68580" marR="68580"/>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video camera shall include a time stamp on the video. The time stamp must work from the time of deployment to the time of landing.</a:t>
                      </a:r>
                      <a:endParaRPr lang="en-US" sz="16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1"/>
                  </a:ext>
                </a:extLst>
              </a:tr>
            </a:tbl>
          </a:graphicData>
        </a:graphic>
      </p:graphicFrame>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226598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p:cNvSpPr>
            <a:spLocks noGrp="1" noChangeArrowheads="1"/>
          </p:cNvSpPr>
          <p:nvPr>
            <p:ph type="title"/>
          </p:nvPr>
        </p:nvSpPr>
        <p:spPr>
          <a:xfrm>
            <a:off x="2057400" y="76200"/>
            <a:ext cx="5029200" cy="838200"/>
          </a:xfrm>
        </p:spPr>
        <p:txBody>
          <a:bodyPr/>
          <a:lstStyle/>
          <a:p>
            <a:pPr eaLnBrk="1" hangingPunct="1"/>
            <a:r>
              <a:rPr lang="en-US" dirty="0"/>
              <a:t>Processor &amp; Memory </a:t>
            </a:r>
            <a:br>
              <a:rPr lang="en-US" dirty="0"/>
            </a:br>
            <a:r>
              <a:rPr lang="en-US" dirty="0"/>
              <a:t>Trade &amp; Selection</a:t>
            </a:r>
          </a:p>
        </p:txBody>
      </p:sp>
      <p:graphicFrame>
        <p:nvGraphicFramePr>
          <p:cNvPr id="3" name="Content Placeholder 2"/>
          <p:cNvGraphicFramePr>
            <a:graphicFrameLocks noGrp="1"/>
          </p:cNvGraphicFramePr>
          <p:nvPr>
            <p:ph idx="1"/>
            <p:extLst/>
          </p:nvPr>
        </p:nvGraphicFramePr>
        <p:xfrm>
          <a:off x="304800" y="1066800"/>
          <a:ext cx="8077200" cy="4641402"/>
        </p:xfrm>
        <a:graphic>
          <a:graphicData uri="http://schemas.openxmlformats.org/drawingml/2006/table">
            <a:tbl>
              <a:tblPr firstRow="1" bandRow="1">
                <a:tableStyleId>{5C22544A-7EE6-4342-B048-85BDC9FD1C3A}</a:tableStyleId>
              </a:tblPr>
              <a:tblGrid>
                <a:gridCol w="1322582">
                  <a:extLst>
                    <a:ext uri="{9D8B030D-6E8A-4147-A177-3AD203B41FA5}">
                      <a16:colId xmlns:a16="http://schemas.microsoft.com/office/drawing/2014/main" val="20000"/>
                    </a:ext>
                  </a:extLst>
                </a:gridCol>
                <a:gridCol w="1133642">
                  <a:extLst>
                    <a:ext uri="{9D8B030D-6E8A-4147-A177-3AD203B41FA5}">
                      <a16:colId xmlns:a16="http://schemas.microsoft.com/office/drawing/2014/main" val="20001"/>
                    </a:ext>
                  </a:extLst>
                </a:gridCol>
                <a:gridCol w="1983873">
                  <a:extLst>
                    <a:ext uri="{9D8B030D-6E8A-4147-A177-3AD203B41FA5}">
                      <a16:colId xmlns:a16="http://schemas.microsoft.com/office/drawing/2014/main" val="20002"/>
                    </a:ext>
                  </a:extLst>
                </a:gridCol>
                <a:gridCol w="850232">
                  <a:extLst>
                    <a:ext uri="{9D8B030D-6E8A-4147-A177-3AD203B41FA5}">
                      <a16:colId xmlns:a16="http://schemas.microsoft.com/office/drawing/2014/main" val="20003"/>
                    </a:ext>
                  </a:extLst>
                </a:gridCol>
                <a:gridCol w="1983873">
                  <a:extLst>
                    <a:ext uri="{9D8B030D-6E8A-4147-A177-3AD203B41FA5}">
                      <a16:colId xmlns:a16="http://schemas.microsoft.com/office/drawing/2014/main" val="20004"/>
                    </a:ext>
                  </a:extLst>
                </a:gridCol>
                <a:gridCol w="802998">
                  <a:extLst>
                    <a:ext uri="{9D8B030D-6E8A-4147-A177-3AD203B41FA5}">
                      <a16:colId xmlns:a16="http://schemas.microsoft.com/office/drawing/2014/main" val="20005"/>
                    </a:ext>
                  </a:extLst>
                </a:gridCol>
              </a:tblGrid>
              <a:tr h="847534">
                <a:tc>
                  <a:txBody>
                    <a:bodyPr/>
                    <a:lstStyle/>
                    <a:p>
                      <a:r>
                        <a:rPr lang="en-US" dirty="0">
                          <a:solidFill>
                            <a:schemeClr val="tx1"/>
                          </a:solidFill>
                          <a:latin typeface="Times New Roman" pitchFamily="18" charset="0"/>
                          <a:cs typeface="Times New Roman" pitchFamily="18" charset="0"/>
                        </a:rPr>
                        <a:t>Criteria</a:t>
                      </a:r>
                    </a:p>
                  </a:txBody>
                  <a:tcPr marL="68580" marR="68580"/>
                </a:tc>
                <a:tc>
                  <a:txBody>
                    <a:bodyPr/>
                    <a:lstStyle/>
                    <a:p>
                      <a:r>
                        <a:rPr lang="en-US" dirty="0">
                          <a:solidFill>
                            <a:schemeClr val="tx1"/>
                          </a:solidFill>
                          <a:latin typeface="Times New Roman" pitchFamily="18" charset="0"/>
                          <a:cs typeface="Times New Roman" pitchFamily="18" charset="0"/>
                        </a:rPr>
                        <a:t>Weight</a:t>
                      </a:r>
                    </a:p>
                  </a:txBody>
                  <a:tcPr marL="68580" marR="68580">
                    <a:lnR w="12700" cap="flat" cmpd="sng" algn="ctr">
                      <a:solidFill>
                        <a:schemeClr val="tx1"/>
                      </a:solidFill>
                      <a:prstDash val="solid"/>
                      <a:round/>
                      <a:headEnd type="none" w="med" len="med"/>
                      <a:tailEnd type="none" w="med" len="med"/>
                    </a:lnR>
                  </a:tcPr>
                </a:tc>
                <a:tc>
                  <a:txBody>
                    <a:bodyPr/>
                    <a:lstStyle/>
                    <a:p>
                      <a:r>
                        <a:rPr lang="en-US" dirty="0">
                          <a:solidFill>
                            <a:schemeClr val="tx1"/>
                          </a:solidFill>
                          <a:latin typeface="Times New Roman" pitchFamily="18" charset="0"/>
                          <a:cs typeface="Times New Roman" pitchFamily="18" charset="0"/>
                        </a:rPr>
                        <a:t>Arduino</a:t>
                      </a:r>
                      <a:r>
                        <a:rPr lang="en-US" baseline="0" dirty="0">
                          <a:solidFill>
                            <a:schemeClr val="tx1"/>
                          </a:solidFill>
                          <a:latin typeface="Times New Roman" pitchFamily="18" charset="0"/>
                          <a:cs typeface="Times New Roman" pitchFamily="18" charset="0"/>
                        </a:rPr>
                        <a:t> Pro Mini 5V</a:t>
                      </a:r>
                    </a:p>
                    <a:p>
                      <a:r>
                        <a:rPr lang="en-US" b="0" baseline="0" dirty="0">
                          <a:solidFill>
                            <a:schemeClr val="tx1"/>
                          </a:solidFill>
                          <a:latin typeface="Times New Roman" pitchFamily="18" charset="0"/>
                          <a:cs typeface="Times New Roman" pitchFamily="18" charset="0"/>
                        </a:rPr>
                        <a:t>(ATmega328)</a:t>
                      </a:r>
                      <a:endParaRPr lang="en-US" b="0" dirty="0">
                        <a:solidFill>
                          <a:schemeClr val="tx1"/>
                        </a:solidFill>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US" dirty="0">
                          <a:solidFill>
                            <a:schemeClr val="tx1"/>
                          </a:solidFill>
                          <a:latin typeface="Times New Roman" pitchFamily="18" charset="0"/>
                          <a:cs typeface="Times New Roman" pitchFamily="18" charset="0"/>
                        </a:rPr>
                        <a:t>Grade</a:t>
                      </a:r>
                    </a:p>
                  </a:txBody>
                  <a:tcPr marL="68580" marR="6858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US" dirty="0">
                          <a:solidFill>
                            <a:schemeClr val="tx1"/>
                          </a:solidFill>
                          <a:latin typeface="Times New Roman" pitchFamily="18" charset="0"/>
                          <a:cs typeface="Times New Roman" pitchFamily="18" charset="0"/>
                        </a:rPr>
                        <a:t>Pro Micro 5V (</a:t>
                      </a:r>
                      <a:r>
                        <a:rPr lang="en-US" sz="1800" b="0" i="0" kern="1200" dirty="0">
                          <a:solidFill>
                            <a:schemeClr val="tx1"/>
                          </a:solidFill>
                          <a:effectLst/>
                          <a:latin typeface="Times New Roman" pitchFamily="18" charset="0"/>
                          <a:ea typeface="+mn-ea"/>
                          <a:cs typeface="Times New Roman" pitchFamily="18" charset="0"/>
                        </a:rPr>
                        <a:t>ATmega32U4)</a:t>
                      </a:r>
                      <a:endParaRPr lang="en-US" dirty="0">
                        <a:solidFill>
                          <a:schemeClr val="tx1"/>
                        </a:solidFill>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US" dirty="0">
                          <a:solidFill>
                            <a:schemeClr val="tx1"/>
                          </a:solidFill>
                          <a:latin typeface="Times New Roman" pitchFamily="18" charset="0"/>
                          <a:cs typeface="Times New Roman" pitchFamily="18" charset="0"/>
                        </a:rPr>
                        <a:t>Grade</a:t>
                      </a:r>
                    </a:p>
                  </a:txBody>
                  <a:tcPr marL="68580" marR="6858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36771">
                <a:tc>
                  <a:txBody>
                    <a:bodyPr/>
                    <a:lstStyle/>
                    <a:p>
                      <a:r>
                        <a:rPr lang="en-US" sz="1600" dirty="0">
                          <a:latin typeface="Times New Roman" pitchFamily="18" charset="0"/>
                          <a:cs typeface="Times New Roman" pitchFamily="18" charset="0"/>
                        </a:rPr>
                        <a:t>Processor</a:t>
                      </a:r>
                      <a:r>
                        <a:rPr lang="en-US" sz="1600" baseline="0" dirty="0">
                          <a:latin typeface="Times New Roman" pitchFamily="18" charset="0"/>
                          <a:cs typeface="Times New Roman" pitchFamily="18" charset="0"/>
                        </a:rPr>
                        <a:t> speed</a:t>
                      </a:r>
                      <a:endParaRPr lang="en-US" sz="1600" dirty="0">
                        <a:latin typeface="Times New Roman" pitchFamily="18" charset="0"/>
                        <a:cs typeface="Times New Roman" pitchFamily="18" charset="0"/>
                      </a:endParaRPr>
                    </a:p>
                  </a:txBody>
                  <a:tcPr marL="68580" marR="68580">
                    <a:noFill/>
                  </a:tcPr>
                </a:tc>
                <a:tc>
                  <a:txBody>
                    <a:bodyPr/>
                    <a:lstStyle/>
                    <a:p>
                      <a:r>
                        <a:rPr lang="en-US" sz="1600" dirty="0">
                          <a:latin typeface="Times New Roman" pitchFamily="18" charset="0"/>
                          <a:cs typeface="Times New Roman" pitchFamily="18" charset="0"/>
                        </a:rPr>
                        <a:t>20%</a:t>
                      </a:r>
                    </a:p>
                  </a:txBody>
                  <a:tcPr marL="68580" marR="6858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16MHz</a:t>
                      </a:r>
                    </a:p>
                  </a:txBody>
                  <a:tcPr marL="68580" marR="68580">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3</a:t>
                      </a:r>
                    </a:p>
                  </a:txBody>
                  <a:tcPr marL="68580" marR="6858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16MHz</a:t>
                      </a:r>
                    </a:p>
                  </a:txBody>
                  <a:tcPr marL="68580" marR="68580">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600" dirty="0">
                          <a:latin typeface="Times New Roman" pitchFamily="18" charset="0"/>
                          <a:cs typeface="Times New Roman" pitchFamily="18" charset="0"/>
                        </a:rPr>
                        <a:t>3</a:t>
                      </a:r>
                    </a:p>
                  </a:txBody>
                  <a:tcPr marL="68580" marR="6858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88790">
                <a:tc>
                  <a:txBody>
                    <a:bodyPr/>
                    <a:lstStyle/>
                    <a:p>
                      <a:r>
                        <a:rPr lang="en-US" sz="1600" dirty="0">
                          <a:latin typeface="Times New Roman" pitchFamily="18" charset="0"/>
                          <a:cs typeface="Times New Roman" pitchFamily="18" charset="0"/>
                        </a:rPr>
                        <a:t>Data interfaces</a:t>
                      </a:r>
                    </a:p>
                  </a:txBody>
                  <a:tcPr marL="68580" marR="68580">
                    <a:noFill/>
                  </a:tcPr>
                </a:tc>
                <a:tc>
                  <a:txBody>
                    <a:bodyPr/>
                    <a:lstStyle/>
                    <a:p>
                      <a:r>
                        <a:rPr lang="en-US" sz="1600" dirty="0">
                          <a:latin typeface="Times New Roman" pitchFamily="18" charset="0"/>
                          <a:cs typeface="Times New Roman" pitchFamily="18" charset="0"/>
                        </a:rPr>
                        <a:t>20%</a:t>
                      </a:r>
                    </a:p>
                  </a:txBody>
                  <a:tcPr marL="68580" marR="6858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Digital:</a:t>
                      </a:r>
                      <a:r>
                        <a:rPr lang="en-US" sz="1600" baseline="0" dirty="0">
                          <a:latin typeface="Times New Roman" pitchFamily="18" charset="0"/>
                          <a:cs typeface="Times New Roman" pitchFamily="18" charset="0"/>
                        </a:rPr>
                        <a:t> 14</a:t>
                      </a:r>
                    </a:p>
                    <a:p>
                      <a:r>
                        <a:rPr lang="en-US" sz="1600" baseline="0" dirty="0">
                          <a:latin typeface="Times New Roman" pitchFamily="18" charset="0"/>
                          <a:cs typeface="Times New Roman" pitchFamily="18" charset="0"/>
                        </a:rPr>
                        <a:t>Analog: 8</a:t>
                      </a:r>
                    </a:p>
                    <a:p>
                      <a:r>
                        <a:rPr lang="en-US" sz="1600" baseline="0" dirty="0">
                          <a:latin typeface="Times New Roman" pitchFamily="18" charset="0"/>
                          <a:cs typeface="Times New Roman" pitchFamily="18" charset="0"/>
                        </a:rPr>
                        <a:t>PWM: 6</a:t>
                      </a:r>
                    </a:p>
                    <a:p>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4</a:t>
                      </a:r>
                    </a:p>
                  </a:txBody>
                  <a:tcPr marL="68580" marR="6858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Digital:</a:t>
                      </a:r>
                      <a:r>
                        <a:rPr lang="en-US" sz="1600" baseline="0" dirty="0">
                          <a:latin typeface="Times New Roman" pitchFamily="18" charset="0"/>
                          <a:cs typeface="Times New Roman" pitchFamily="18" charset="0"/>
                        </a:rPr>
                        <a:t> 12</a:t>
                      </a:r>
                    </a:p>
                    <a:p>
                      <a:r>
                        <a:rPr lang="en-US" sz="1600" baseline="0" dirty="0">
                          <a:latin typeface="Times New Roman" pitchFamily="18" charset="0"/>
                          <a:cs typeface="Times New Roman" pitchFamily="18" charset="0"/>
                        </a:rPr>
                        <a:t>Analog: 10</a:t>
                      </a:r>
                    </a:p>
                    <a:p>
                      <a:r>
                        <a:rPr lang="en-US" sz="1600" baseline="0" dirty="0">
                          <a:latin typeface="Times New Roman" pitchFamily="18" charset="0"/>
                          <a:cs typeface="Times New Roman" pitchFamily="18" charset="0"/>
                        </a:rPr>
                        <a:t>PWM: 5</a:t>
                      </a:r>
                    </a:p>
                    <a:p>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latin typeface="Times New Roman" pitchFamily="18" charset="0"/>
                          <a:cs typeface="Times New Roman" pitchFamily="18" charset="0"/>
                        </a:rPr>
                        <a:t>3</a:t>
                      </a:r>
                    </a:p>
                  </a:txBody>
                  <a:tcPr marL="68580" marR="6858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3722">
                <a:tc>
                  <a:txBody>
                    <a:bodyPr/>
                    <a:lstStyle/>
                    <a:p>
                      <a:r>
                        <a:rPr lang="en-US" sz="1600" dirty="0">
                          <a:latin typeface="Times New Roman" pitchFamily="18" charset="0"/>
                          <a:cs typeface="Times New Roman" pitchFamily="18" charset="0"/>
                        </a:rPr>
                        <a:t>Flash Memory</a:t>
                      </a:r>
                    </a:p>
                  </a:txBody>
                  <a:tcPr marL="68580" marR="68580">
                    <a:noFill/>
                  </a:tcPr>
                </a:tc>
                <a:tc>
                  <a:txBody>
                    <a:bodyPr/>
                    <a:lstStyle/>
                    <a:p>
                      <a:r>
                        <a:rPr lang="en-US" sz="1600" dirty="0">
                          <a:latin typeface="Times New Roman" pitchFamily="18" charset="0"/>
                          <a:cs typeface="Times New Roman" pitchFamily="18" charset="0"/>
                        </a:rPr>
                        <a:t>20%</a:t>
                      </a:r>
                    </a:p>
                  </a:txBody>
                  <a:tcPr marL="68580" marR="6858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32KB</a:t>
                      </a: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3</a:t>
                      </a:r>
                    </a:p>
                  </a:txBody>
                  <a:tcPr marL="68580" marR="6858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32kB</a:t>
                      </a: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latin typeface="Times New Roman" pitchFamily="18" charset="0"/>
                          <a:cs typeface="Times New Roman" pitchFamily="18" charset="0"/>
                        </a:rPr>
                        <a:t>3</a:t>
                      </a:r>
                    </a:p>
                  </a:txBody>
                  <a:tcPr marL="68580" marR="6858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6771">
                <a:tc>
                  <a:txBody>
                    <a:bodyPr/>
                    <a:lstStyle/>
                    <a:p>
                      <a:r>
                        <a:rPr lang="en-US" sz="1600" dirty="0">
                          <a:latin typeface="Times New Roman" pitchFamily="18" charset="0"/>
                          <a:cs typeface="Times New Roman" pitchFamily="18" charset="0"/>
                        </a:rPr>
                        <a:t>Size</a:t>
                      </a:r>
                    </a:p>
                  </a:txBody>
                  <a:tcPr marL="68580" marR="68580">
                    <a:noFill/>
                  </a:tcPr>
                </a:tc>
                <a:tc>
                  <a:txBody>
                    <a:bodyPr/>
                    <a:lstStyle/>
                    <a:p>
                      <a:r>
                        <a:rPr lang="en-US" sz="1600" dirty="0">
                          <a:latin typeface="Times New Roman" pitchFamily="18" charset="0"/>
                          <a:cs typeface="Times New Roman" pitchFamily="18" charset="0"/>
                        </a:rPr>
                        <a:t>20%</a:t>
                      </a:r>
                    </a:p>
                  </a:txBody>
                  <a:tcPr marL="68580" marR="6858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39x18mm</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(w/ FTDI</a:t>
                      </a:r>
                      <a:r>
                        <a:rPr lang="en-US" sz="1600" baseline="0" dirty="0">
                          <a:latin typeface="Times New Roman" pitchFamily="18" charset="0"/>
                          <a:cs typeface="Times New Roman" pitchFamily="18" charset="0"/>
                        </a:rPr>
                        <a:t> adapters)</a:t>
                      </a:r>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4</a:t>
                      </a:r>
                    </a:p>
                  </a:txBody>
                  <a:tcPr marL="68580" marR="6858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33x17.7mm</a:t>
                      </a: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latin typeface="Times New Roman" pitchFamily="18" charset="0"/>
                          <a:cs typeface="Times New Roman" pitchFamily="18" charset="0"/>
                        </a:rPr>
                        <a:t>5</a:t>
                      </a:r>
                    </a:p>
                  </a:txBody>
                  <a:tcPr marL="68580" marR="6858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43722">
                <a:tc>
                  <a:txBody>
                    <a:bodyPr/>
                    <a:lstStyle/>
                    <a:p>
                      <a:r>
                        <a:rPr lang="en-US" sz="1600" dirty="0">
                          <a:latin typeface="Times New Roman" pitchFamily="18" charset="0"/>
                          <a:cs typeface="Times New Roman" pitchFamily="18" charset="0"/>
                        </a:rPr>
                        <a:t>Cost</a:t>
                      </a:r>
                    </a:p>
                  </a:txBody>
                  <a:tcPr marL="68580" marR="68580">
                    <a:noFill/>
                  </a:tcPr>
                </a:tc>
                <a:tc>
                  <a:txBody>
                    <a:bodyPr/>
                    <a:lstStyle/>
                    <a:p>
                      <a:r>
                        <a:rPr lang="en-US" sz="1600" dirty="0">
                          <a:latin typeface="Times New Roman" pitchFamily="18" charset="0"/>
                          <a:cs typeface="Times New Roman" pitchFamily="18" charset="0"/>
                        </a:rPr>
                        <a:t>20%</a:t>
                      </a:r>
                    </a:p>
                  </a:txBody>
                  <a:tcPr marL="68580" marR="6858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$9.95</a:t>
                      </a: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5</a:t>
                      </a:r>
                    </a:p>
                  </a:txBody>
                  <a:tcPr marL="68580" marR="6858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$19.95</a:t>
                      </a: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latin typeface="Times New Roman" pitchFamily="18" charset="0"/>
                          <a:cs typeface="Times New Roman" pitchFamily="18" charset="0"/>
                        </a:rPr>
                        <a:t>4</a:t>
                      </a:r>
                    </a:p>
                  </a:txBody>
                  <a:tcPr marL="68580" marR="6858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36771">
                <a:tc>
                  <a:txBody>
                    <a:bodyPr/>
                    <a:lstStyle/>
                    <a:p>
                      <a:r>
                        <a:rPr lang="en-US" sz="1600" b="1" dirty="0">
                          <a:latin typeface="Times New Roman" pitchFamily="18" charset="0"/>
                          <a:cs typeface="Times New Roman" pitchFamily="18" charset="0"/>
                        </a:rPr>
                        <a:t>Weighted Total</a:t>
                      </a:r>
                    </a:p>
                  </a:txBody>
                  <a:tcPr marL="68580" marR="68580">
                    <a:noFill/>
                  </a:tcPr>
                </a:tc>
                <a:tc>
                  <a:txBody>
                    <a:bodyPr/>
                    <a:lstStyle/>
                    <a:p>
                      <a:r>
                        <a:rPr lang="en-US" sz="1600" dirty="0">
                          <a:latin typeface="Times New Roman" pitchFamily="18" charset="0"/>
                          <a:cs typeface="Times New Roman" pitchFamily="18" charset="0"/>
                        </a:rPr>
                        <a:t>100%</a:t>
                      </a:r>
                    </a:p>
                  </a:txBody>
                  <a:tcPr marL="68580" marR="68580">
                    <a:lnR w="12700" cap="flat" cmpd="sng" algn="ctr">
                      <a:solidFill>
                        <a:schemeClr val="tx1"/>
                      </a:solidFill>
                      <a:prstDash val="solid"/>
                      <a:round/>
                      <a:headEnd type="none" w="med" len="med"/>
                      <a:tailEnd type="none" w="med" len="med"/>
                    </a:lnR>
                    <a:noFill/>
                  </a:tcPr>
                </a:tc>
                <a:tc>
                  <a:txBody>
                    <a:bodyPr/>
                    <a:lstStyle/>
                    <a:p>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3.8</a:t>
                      </a:r>
                    </a:p>
                  </a:txBody>
                  <a:tcPr marL="68580" marR="6858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dirty="0">
                          <a:latin typeface="Times New Roman" pitchFamily="18" charset="0"/>
                          <a:cs typeface="Times New Roman" pitchFamily="18" charset="0"/>
                        </a:rPr>
                        <a:t>Does not need FTDI</a:t>
                      </a:r>
                      <a:r>
                        <a:rPr lang="en-US" sz="1600" baseline="0" dirty="0">
                          <a:latin typeface="Times New Roman" pitchFamily="18" charset="0"/>
                          <a:cs typeface="Times New Roman" pitchFamily="18" charset="0"/>
                        </a:rPr>
                        <a:t> adapters</a:t>
                      </a:r>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latin typeface="Times New Roman" pitchFamily="18" charset="0"/>
                          <a:cs typeface="Times New Roman" pitchFamily="18" charset="0"/>
                        </a:rPr>
                        <a:t>3.6</a:t>
                      </a:r>
                      <a:endParaRPr lang="en-US" sz="1600" dirty="0">
                        <a:latin typeface="Times New Roman" pitchFamily="18" charset="0"/>
                        <a:cs typeface="Times New Roman" pitchFamily="18" charset="0"/>
                      </a:endParaRPr>
                    </a:p>
                  </a:txBody>
                  <a:tcPr marL="68580" marR="6858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190544" name="Footer Placeholder 4"/>
          <p:cNvSpPr>
            <a:spLocks noGrp="1"/>
          </p:cNvSpPr>
          <p:nvPr>
            <p:ph type="ftr" sz="quarter" idx="11"/>
          </p:nvPr>
        </p:nvSpPr>
        <p:spPr>
          <a:noFill/>
          <a:ln>
            <a:miter lim="800000"/>
            <a:headEnd/>
            <a:tailEnd/>
          </a:ln>
        </p:spPr>
        <p:txBody>
          <a:bodyPr/>
          <a:lstStyle/>
          <a:p>
            <a:pPr lvl="0"/>
            <a:r>
              <a:rPr lang="en-US">
                <a:solidFill>
                  <a:srgbClr val="000000"/>
                </a:solidFill>
              </a:rPr>
              <a:t>CanSat 2015 CDR:  Team 4996 (Phoenix)</a:t>
            </a:r>
            <a:endParaRPr lang="en-US" dirty="0">
              <a:solidFill>
                <a:srgbClr val="000000"/>
              </a:solidFill>
            </a:endParaRPr>
          </a:p>
        </p:txBody>
      </p:sp>
      <p:sp>
        <p:nvSpPr>
          <p:cNvPr id="190545"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CD7205E8-C57F-4FFF-8C44-6F02C963AA4E}" type="slidenum">
              <a:rPr lang="en-US" smtClean="0">
                <a:cs typeface="Arial" charset="0"/>
              </a:rPr>
              <a:pPr fontAlgn="base">
                <a:spcBef>
                  <a:spcPct val="0"/>
                </a:spcBef>
                <a:spcAft>
                  <a:spcPct val="0"/>
                </a:spcAft>
              </a:pPr>
              <a:t>79</a:t>
            </a:fld>
            <a:endParaRPr lang="en-US">
              <a:cs typeface="Arial" charset="0"/>
            </a:endParaRPr>
          </a:p>
        </p:txBody>
      </p:sp>
      <p:sp>
        <p:nvSpPr>
          <p:cNvPr id="190546" name="Text Box 4"/>
          <p:cNvSpPr txBox="1">
            <a:spLocks noChangeArrowheads="1"/>
          </p:cNvSpPr>
          <p:nvPr/>
        </p:nvSpPr>
        <p:spPr bwMode="auto">
          <a:xfrm>
            <a:off x="228600" y="6470823"/>
            <a:ext cx="1981200" cy="246221"/>
          </a:xfrm>
          <a:prstGeom prst="rect">
            <a:avLst/>
          </a:prstGeom>
          <a:noFill/>
          <a:ln w="9525">
            <a:noFill/>
            <a:miter lim="800000"/>
            <a:headEnd/>
            <a:tailEnd/>
          </a:ln>
        </p:spPr>
        <p:txBody>
          <a:bodyPr wrap="square">
            <a:spAutoFit/>
          </a:bodyPr>
          <a:lstStyle/>
          <a:p>
            <a:pPr eaLnBrk="1" hangingPunct="1"/>
            <a:r>
              <a:rPr lang="en-US" sz="1000" dirty="0"/>
              <a:t>Presenter: </a:t>
            </a:r>
            <a:r>
              <a:rPr lang="en-US" sz="1000" dirty="0">
                <a:solidFill>
                  <a:srgbClr val="000000"/>
                </a:solidFill>
              </a:rPr>
              <a:t>Demetrios Doumas</a:t>
            </a:r>
            <a:endParaRPr lang="en-US" sz="1000" dirty="0"/>
          </a:p>
        </p:txBody>
      </p:sp>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39938" name="AutoShape 2" descr="data:image/jpeg;base64,/9j/4AAQSkZJRgABAQAAAQABAAD/2wCEAAkGBw8NDRAODxAPEBAQDxEUEBAQEBAUFA8QFhUXFxUYFhYZHSokHBsmHRQVIjMhJjUuLi46GB8zODMsNygtLiwBCgoKDg0OGhAQGzQmHyQwLC8wMi80NDQ0NDc0LzYuNCw2LCw0NzA0NC8tNCw0LDgsLCw0LCwsLywrLywsLCwvLP/AABEIAOEA4QMBIgACEQEDEQH/xAAcAAEAAgMBAQEAAAAAAAAAAAAABQYBBAcCAwj/xAA8EAACAQMDAwMCBQIFAgUFAAABAgMABBEFEiEGEzEiQVEUMiNCYXGBFcEzUmKhsQeRJKLR8PFDcnOSsv/EABkBAQADAQEAAAAAAAAAAAAAAAACAwQBBf/EACgRAAIBAwIEBwEBAAAAAAAAAAABAgMREiExEyJBUTJhgZGx0fChBP/aAAwDAQACEQMRAD8A7jSlKAUpSgFKUoBSlKAUpSgFKUoBSlKAUpSgFKUoBSlKAUpSgFKUoBSlKAUpSgFKUoBSlKAUpSgFKUoBSlKAUpSgFKUoBSlKAUpSgFKwWAIBIyfAzycecVmgFKUoBSlKAUpSgFKUoBSlKAUpSgFKUoBSlKAUpSgFKUoBSlKAUpSgFKUoBUX1FrsGnW5nmP6Ig+6V/YKP7+1eepeoINNtzNMefEcY+6Rvgf3PtXPLbSW16P8AqN3LKd7OsMUBQLAitjHqByc849+KsjFJZS2Kak3fCHiM3P1j3Bv9RR1VopBBHFMFktXPEYjQg75CSvC8g/djGKmdA62nhCpqlvNboxxFcyKcHPgS4AwcfmwP2FUmSHULfUY1Di9TTpkKKZlVisiswjCnnulEb0jJGwewrf6j65s76zltoIrgSShQ3dWNQp3A+znJ+MfPmtU454qKun17GWDwyk3Z+fU7JHIrqGUhlYAhgQQQfBBFeq5P0/Dq+ioSTDNAoLPad0l1XyxQ7cA/oCf2roPTnUdrqcXct3yQBvjbAeM/6h/ccVklC18XdeRrhVyspKz7Ml6UpUC0UpSgFKUoBSlKAUpSgFKUoBSlKAUpSgFKUoBSlKAUpSgFRHU3UMGmW5mlOWORHGD6pG+B+nyfavPVHUUGmQGWU5Y5EUQPqkb+w+TXP9JsBriSX92Wmk7rRrEsrRpbquCBxzk7uP7mrIxSWctimdR3wh4vgxp2mDXUbUbx5JGaR0SGKQRrbqntyDzznH881X2trzTLm6jtZ7n6aKSIzGFkDAOoPKkEBwDguBxxn2rY/pM9pe3MVnPcLHGI2dI5zHLKCAzRqB98iqSc4yAP4O5falG8SRacNnO4zugSRJZAQyrISXZ3AUE5JOzzjONtODvle8H0ey+jDOSSxtaa6rd/Zr2WtpNLDZQzfRxTyOzXL8SxbgWaMyE4dmZVxI3PPjNZ0630yxnn0+UfUx74/wDxy7CYQ2307sejYdzZX9OOMV40y3/pEoa6ggnglIH1ATvIOPtGcbTk5II3ELgcHNQmqdP74xcWfMO1pB3WgimjgDFJXC7zlc+nPnJAx7mydKN7xfL8+pGFWVrNc3x6F46u6kubSLtBYJzJHIHmVJlYKEBaTtjI24Y+sHbkEe1RfTPR8scUF2l1LDPJGkkZhjBSNHAZBI2cnIIz/wAGoHoSSQXJaCOBoWKLKkz4+odCZI4YTLjMxx4+3gHjipu91667ENvZTyG4uNwiREtgp2yujgDLFCAPvVtnpOPBasjTUcYad/M0vGTynr28i3dL/wDUKOWQ2l8UhuEcp3AfwpGBxyfyn/b9vFXwVxno7omKS3aS5jMtz3XEqNKwEXuvKHkspVw3IIYEV97brF9FvpLIubizjYBVdgZIcgZVW/TOMHjj2qtxjOTUN1+0JxqSpxTqbf31Ov0rQ0bWLe+iE1vIsi+4H3Ifhh5Brfqpq25pTTV0KUpXDopSlAKUpQClKUApSlAKUpQClKUApSlAKheqeo4dMg7knqdsiKIH1SN/YfJrHVXUkOmQGSQ7pGB7UQPLn+yj3NUHp22j1oT3l1i5n7uwRMzqkEeAVwqkHBycfsffNWRjZZy2KZ1HlhDf4M6DYLrSTX95m4lExjWLe6JAgAYAbTnndx+3zmtDUOnZoL6X6ISwRBYAQtzLGXeQf4QkzySRxnxuHyKh+orcabesIDOlv+H3SksqiOQjLQ9wDlscgHJG7mpPVOr1MMVtpaShZCFldEIk3NwqliNxbGec/wAkHjUmovNS5X0eyMuLcXHHmXVbv95nx6g19fozDaQMIkGHMiMe1M0jOAHySGJzliTnBI25IquPujhWWSXBwXjRSrKm7j0gn1E4GT5GP2B6Cmi2bQNHOG+m2xywD04RsDc0pz6nY/nzsIAQbTwed9TdMXFvJLkKtvHIu3L+pmfbiIAZJk9yPYYJPIzXVlk8YbftS2jHFZT3/aE50z1K0wnkuTi0jXaw9OJd2SIyrfe2BweNvLE8DML05qNysoggZ5kk3CS3aR4wxddhkRh/hsAeGHI+DWlbq+n3Kd61JVCC0UqMokB/tjxX0uLwJK88CJbq27EYAK7CftYHOfb9OPbFHJU447jB1JZbFljs4TO30PbWZFZmjEMhWcgEOgk3bkiYMsSlCWkbk4zmsRy7pZJ5gdPvYCs3cDtvaMAsQqk7HQntIkajAAJYkeVtrP0cE1tJAy6hiMh3IBtiMOhVixUD7T8+x4wBB2k6XN6p1CRkRcKwRAOFwqRqqDCr48DgZxzikItrUTaT0Jq66rF1CVEbpPkxRskjgkO7sHaUMHkf1Kuxjs8t8KJ3ojSLODvPJLDM+5UW4dF7Ub4HcjDMSpkBYc5III2k8gVnVtJhtbiK4MfdtDGjCHeSBKVDFHB/ECHnBYBsEZzzVpttbSfT5LiAK5jDMlkx2CBMAPxjiPC44xnBAI3NlWaVo20fUUle8r7dCM6j1ZbPUo302Qd7Zib6cApI+eBtX0tx5AronTHWsd0VgulNrdHwkgKrL/8AYW9/9J/jNct6OuP6dML24t3W3kUx95QWNszEMMp5G5fB9w2RnkVZdZmh1ww29kXdY5N0ly8cpEYOF2JkZZvVnHgAEkgZNcklpG2nc5FtXmnr2Os0qk9Na64vP6fG0l1EkY3yvtzCQPZgx3KfhvUPkirtVEouLNNOopq6FKUqJMUpSgFKUoBSlKAUpSgFKUoBUH1X1LDpkG98NKwPaizy5+T8KPmvPVvU8Olw73w0rA9qLPLH5Pwo+aonScEesrcXdyEurru7THJuKxRbQVwinwSWH8fNWRjZZy2KJ1G5cOG/wOmbaPWRcXd1subgS7TE5bZDFgFcIpzg5IH7fOaqPWOk/Q3bPaCaOAqoZ4zJtjlb7olk9zxnbnIzz4p1ppi2V8RaiSKNlUMUZ9scv541f9MqcZyNwBrY6fhv3tcRKHiuo3gAeRxsiXuE4A4JJaXk5IJyMcVohFX4l9H0M70WFte5p6THczWVwiyxdphsVJEMvbbJcuo/KMswMgDct7eRvaNpcdqFieeN7hxhTnIzIdoCAkHtZ8txvwfC/dK9P6TextFGyRiF3k2gyNmKRAclCF9JO32yCPIPitg6Ne3d1bXMjWySPDKu3tsUXYQGU85ZmyxJ48HFVV4KVTxKxdRnJQ8LuamvzC1O+YyQahHGNvbI7bxYwFZffJ4zznxjAxVehuLrVZooI0j7saN2khQxrbHdkuu07VHueMknzwALDfdLNdSRSPNDE0lu7LgOxRkIymWbk+o88fb496pSsY9pAWN03Y2yBZMp95Qe+Per6CWFnLVbfRTXbzuo6Pf7LR1P05qzW0Us1wJ3hAXYHY8Z9GWOPXzgH9cZJwDDaDpiSotzcMht5BNDcGSGQ/QscBJM+N3kg+Bg558W3SOs4Ws5Le/Ek26MhCqAmQYGN54wc87v0+ap1rqE9vHLFHIypcL25UUA93J8KuOGPjK881GP+OrJPLRr2JS/20k1jrf3JHrC4RVSzYWrS2h2Sz27hxJHt/DRoyD6uM8k+B/HjQ9OsiVEzF5G5dllASIMDtjDD7nxyWGQuMexqLvtKkt5EE24hf8AEEY3LAV+5Nw4LqCMnwpOM8GvpqWoQxBVhXdjAXHDElR4PkHOc+39oynilCHuThDK85+xYGhk0kSG12Twts37gyPE3qCmYqw7sZDMNuChOM4PFfTp+1SyIlve6kLLFIBG6sq7mJj78QO7D4IGRtPINZ0S6is7aI36vIt0AWlYb44CjK0cJRcnBAznBY8ekqObLbrHrUDSyd1oRcOkMCOYQix42mTbyWOdwBzgMPPmrHUwhaS3er+v6VqnnO8XstF9/wAPnbWUWuWy3E5laLuTLBbq6xLbqG2+oKOXOAcHOARyeWNfsYr20u59IsXDozHa5B3wh1Ac71I24G3OcjKggZxWvdadc2+qSWWnPNGZCh2RzOAoKgneQfy5PJ5xXWOkemo9OhxnfM/M0rfc7fz7VVK0OZO6eyJK9TltZrd/vyPr0n05FpluI05dsGSTHLt/YfAqcpSs7bbuzVGKirIUpSuEhSlKAUpSgFKUoBSlKAVAdXdUQ6ZDubDTOD2os8sflvha89YdVQ6XDk4aZge1Fnz/AKm+F/5qj9J2cWrxz3lwEu7ppirJLuKwoANmEU8A5OP2qyMbLOWxROo28Ib/AAZ6UtotXW4u7kJdXRlKlJdxWKPA24QHwckD9qqPWuhmyvN1tHJHGyDOzeUST86q3nHK8e27FeOtLCK0vGFosqLjD7JMJHPgF40fHsCpK5yN1a1r1Ncx230p2tH23RA8y+hHBDAhSN/DNgPnaWJGDWiNNyeaej6GdyjFYNarqSOlWGqfRBHYW+mu7O7SqjBt20FtgBdiCq4wMg88VFprNxbKsEFxIIYZHaIhdhJJPqwQGGQfB+auXSdwv9MQKYEkG8L2pDLclg5x21b0xtzgZ4OQaovUUbpdzhxOr9w7hcsjTAnnMjJ6S3OeKoqSd3HoaaUVbIPrV0cZuJ/SxYfjSelz5I54Jz/vXgSSuCHeXI5Xc5wM+T6v7VHBqk7d2yc7OV8gE5X+P3qqTLUaEkbcZG3Pg48/zVv6M0u3vongmUEh2OIJT9SylRn8E8dsf5xzng1XltBIinc2cAcnIHjPFWf/AKbzHdNHlsEq2wxssWcEZkuVGYvHA8Niuxm1sclFNakHrEH0lxJBskCKx296P8RoyPQQQwA5z85rW0me4FzHJbp3JlJ7abDJyQQfSvJbGeRjb5yDzUj1hp5bUWEKiWSQKRHC7XBU4wQWwNznbnGOARX36Y1L+k3MqXsNxAZodgkKN3IhuzkKwGVOOcfA816XGfCtu+x53BXFvsu/796FysJkmt0sGimiaJMrbNEBdRqAcBM470efzj1j8wPLVX7bQrHTriCS6Z5ECMwkXbJHbqkqqocJy2GLIX92wMEDJxrWq2xeyyLgQxu80VxNBMEkJK+leQxT0n1DPJHBGczmnQwaxHcyZleD6uQLD35lEh9JWSUZz4C7V8DB/jImo87XsamsuRMabaWmtQtdtGxPedCqP2t+3aVeYJ5fnjJOB/NVy80+6tNQNlYTXGZAjBUlZSu4ciQrgHH+Y+1fPUNHnsNR+m06W4UzIhCJIwcZ/KxXGQOTk+3NdV6M6WWxj7khMlzJzNMxJJPwCecf81JTcOa90+hBx4jxtZrdn06P6XTT4yzEyTyczStyXbzgE84/+as1KVmbbd2aoxUVZClKVwkKUpQClKUApSlAKUpQCq71h1VFpkPOHncHtxZ/8zfC/wDNees+rYtLh9nncHtRZ/8AM3wv/P8AxSul9Mi1SBr64CXdzLK4k7pfEW04VQqkYyMEfoeKsUUlnLYpnNt4Q3+B0tYRarDLe3Cpd3Lyssgm3kQqMbQEUjAIPB/9KqXWeiCyuTJbd5IGZUJT7Y5iMtEH3ZI4PnxgjyDXx6t05LC8f6Z7hImGAVVwFfHriEmQH2+//Y+Kio70rbyQ8skvaOXJyoiL7cc+lPxXz87uK004OUs76PoZpyUY4217m3adRyW9lLZhbdo5S53SBiULgK2Mfd4HJ8EZHgVpNp8wgW4MRWBjhZhA5jLeMBiMea6H/wBOtR0S1XY8pa6mUiS5eJ0SIEfYjkegD548ftW91qLOXTotPsJzNJAAQy3QEcUO4F3uJMhSPAGecsMVN1LS0RFU7x1l6Ed0G7yaZLCrTsA0mY4rdYwVI53y/wCQ5P6jNUTXVjFw/b+jC8ECyleWFeOQHYZJ9z+pNXXoKGVYruCaNswyqZBNdvFHGWXA3ID6iccEec1WeqiZ7wiN5blhGAxW07ewqNzKEQZYAMp3/wCqsdXxtmyl4UivkVIwkPtXgnbyDnggD9OfFeLfTp5CnbgmfuRPLHtjP4kSfcy5xlRkc/qK+9vo93Js2W0x32zXMZ/DXdAmMuCW/UceefFVvUsPC3WwbMchjzx8kj2qc6Ac/Wvt342hsicoqANjLQ+J8buE/molNCu32kRr67JrxN8yDfAMZx/q5HpPNbVpF/TXgupvpG7kcUiIds7Ksgc7lAZSkimMDd4G/jPOCXYN9y4axrMdpqLPM0xWa1aJXSzdPpzvVshWIzkfdtz+XzUF1ZqMZSyRYJ7iFJTMHnjljWaM7d0cbN6tpxyf1GK1+sNbhnlspJLa92DbIUuZm2T252tiP9GAPqGPNWbSLez1e3uGELi3W6AjhWTDHEUYUuzbmQBURdqnae3n4AvtCNpyWpQ3KV4pmNLtodWtpmMTi3F0BFaiVhtZIwFZmLNswrbQq4B2k48Ba5qukTadqKwafLOjTohCJId4JJ9DEeQME5P78VjV9Km0y/SLT5bhDcIpEaP6xliNjEYDcgkE10/onpQ2gNxcMZbyUfiSMSxQH8qk/wC59/2rt8ee+j2RBpz5Lardn06K6VFkpmmbu3co/FlYljz+UE84/X3/AO1W0CgGKzVEpNu7NMYqKshSlK4SFKUoBSlKAUpSgFKUoBUZ1FqElravLFH3ZQPQnsT8n5x5x71J14liV1KsAQfINDjV1Y5foGgxajbG+ugLq4md+4ZXcCMqxUIFUjBwB/3FUHqaz/p17IltNcRxN9pXuDkfdHvBAfaeCR/zXT+rOkpMPJaSywMwO4xO67//AMgU8j9fNcz1rV7mO1bT54UyNgD4GMJsAYDHL4QLvz4LcZJNXU5Nyb/hkmlGKi1bz7nuHqdnsDZMiSDYqiRkVcRrjbu5OWXnDeRubyTkallpaSsy3JlhU7QpAAcHGQzxkfZjxjxyefeM05CxjQZJaTGBj1NgbRg+Tk+KuN9p+o6m0dvdwtAsSoTKdo3IfCjA58ZxnjFX1W4xWOlyNJKUtdbEb0jb6e63AvEd1yUilBIjQfI+XJGM8+Rj3xt6fBJp/eFtKkqThlFvPBjunH4bEuu1yp9QX3I8c1aNF6dW3Xuuq+gDsxgZVBgHdz5fHOfaty5tUuhsYFhjcV5OVAznOcj38Yrz6n+u0tTZGgrWKlr+n2+oTM1gWadSzXElyGVGAVfLEYWTk+gABQrcALuPx/6bzmLVPp7ic28arNvTu9tO6FwfB2lsZ5+B+1bdzZSxy3EcVw8bGEGOZSVdkJIMcuB6vPDYyM1Hza3a3cqQzwR20Voc/gFRI+B2xDCGXG0sytz+VCTyCW1wnmsTPOCg8i5aVNpca6cXukCpa3SczH8MEqNp59IPPHvisWN5pMS2G8jabC4X/DkYKcr6fHvl/HHA+RXPOn9HFxH3JJI1EZJWFy2bnkZVcc7eCC3tVnspZLmYwX8M+2OIC1KrGnpP2g+wUbT6x5wM4qE8Iztv3LIZyhfbsSNp1HpMX02Y29GnSxuDA3E3pIHIGf8A6nI/T5qN6mvIFGlXEthIbWODZNviQbmZOMckZBO8BwM4FRKW621wj3cLvbrIw4/N6cqRyOcMjbSRkY9jVphMWs29wpVlt4pzCkduRulUbZFzJIu5VwI+D7p5xhRorUo0kprVGejVlVvF6PseNDhg1W2u+HFt9QkawQSuqssagx4EgJiXbsBVeCY/gACuatps+k3yR6fNcJ9RGCqK3r+4jY2OG5GQce9fPUrG40a9RLCedRcRqQnBf7iNjrghiD4OK6Z0V0tJEfrL1jNeSDlnO7tL/lB+cef+w/WlO3PfR9Cb5uRLVdT6dFdKNbk3V2xmvJB6pHO4xj/KCf8Ac/x4q6qMVhVxXqqZNt3ZphFRVkKUpXCQpSlAKUpQClKUApSlAKUpQClKUB5Zc1U+qekobxD6RnnA8YPyp9j/ALVbqwRmhxxTVmfm7WdCn02Xd6wquCkyZDROPGR7H/2DVo6b6ukuZAL6Vdq4zJgHuHGA2PIUY9WPHHjNdS1jRo7lCGAyRjOAePgj3Fce6q6Lms3MluCRnJjGTnHuh/8AZFW5qaxn7mXCVJ5R27HRrmVYsOwVY9o2SqTsCgYXeRyPA9Y/nFLGbuv2kltMFSWMc0LyFRg8LGoJ/nNc86a6ueJGiwmdrYglYJGXxgEMf8L9fyH/AE+DLdOTX95ax3FvFYxtuP4KokfejQjuKHTxkZ9JOfng5OedDF6o1QrRmtC0a9Paw2u6VV7YyIlztaRuMkuOQucZYfoFz5PL+qNYs9Rhik7Rjvl9MrgEK6j8zE+eOB71vXWr/wBV1GCK+Lx24Z02orI3cxiNGC8qM8Y8j55zWH6XtHurqNp5YYI1TsCRJCrzcF13MAzqMHgHPJPIHOuMI0vHe++hmlOVXwWttqVuWCSMKXEqIWSRJGDJ3PBHOPJH5h7easusau8n0739veSr235bbH31KYRVK8bQWBP+bKnHzptfrIyQXKs9pAX2JGQGLbCF2MRxHuwfg5JxzirFBokOoW0yNP3YUuSRcLApuGlKR70QsxAUBIcsPJBHgZa6TUUqs1Yqjq3Sg7nrTtNF7azKtzcPatKnOPxZZQAxXLFlCqCg3bQzFT4XFVzUYLrRbvZZzy4uEVkyiEvyVCyRkFSwOQCB71i5S80G67VrOXjnRXUNGp3jJA3RnIDg5GRXRejumJTINQ1AmS6YDYrAYgX2AA4Dc+3j981XxJXybvF9CWCdoRVpLqe+iul5Vb6+/Yy3jgY34PYX4AHAb9uB4HvV7RMCsRpivpWaTbdzXGKirIUpSuEhSlKAUpSgFKUoBSlKAUpSgFKUoBSlKAUpSgMEVq3lmsqlWAIPtW3SgOU9ZdBhyZofQ48OBj/98f8A9D+a57a3d1psxC/hyA5Mbf4UhAwGA8A8nkfr48H9JyRA1UOqOkIrtD6Rn2HwflT7ft4qyFRx0eqM9Shd5R0ZU/8ApvCLu5ur2UqZi2MbVDrI3LMFH2jHAP7/AMxvU/UMd7cdi4SRLJAzJ21XuzSBSEYlhjZnPA4PHNRtx0+bOdlupZYoCjLHcQoXYPkbUdB+XzlT8cVatWsZ9Rtljle1jEMjf+JiMs4lcM+8RJgFFy2CMkAoAANtXXpcTiz2+CpcR0+HDf5Nc6Y19E4e4gdIpBEt1Fbh5SERfwkGQNq+nLZbJJA4BLQE13e6FcPDFJHIkqpIoaMlJc8Btp5Rxgg4Pt78ViHUr3QZZbYG3lV9sqqyuyPuAAeMhlZSQACD/l8VeOkenJrqZdT1EAzEDsQ4wsKj7Tt9j8A+PJ58dlOSd5NOD2RxRTsoq0luz6dIdNTTSjUdR9dwwHajIAEC+3pHAb9Pb966DFHgViKPFfassnc2RiooUpSuEhSlKAUpSgFKUoBSsVmgFKUoBSlKAUpSgFKUoBSlKAUpSgFeGTNe6UBD6to0VyhV1ByMcjOR+o96pLWt3oqOlvAlxAWZliYsGjJ8lGHlTj7a6bivnJArjDAEUIyjfbc510x03Le3A1O/RQxx2IApCxqPBIPv7gH9zXRIosV7WMCvddbuchDFClKVwmKUpQClKUApSlAKUpQClKUApSlAKUpQClKUApSlAKUpQClKUApSlAKUpQClKUApSlAKUpQClKUApSlAKUpQClKUApSlAKUpQClKUApSlAKUpQClKUApSlAKUpQClKUApSlAKUpQClKUApSlAKUpQClKUApSlAYrNKUApSlAKUpQClKUApSlAKUpQClKUApSlAKUpQClKUApSlAKUpQClKUApSlAKUpQClKUB//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5-Point Star 10"/>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559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lgn="ctr" eaLnBrk="1" hangingPunct="1"/>
            <a:r>
              <a:rPr lang="en-US" dirty="0"/>
              <a:t>Summary of Changes Since PDR</a:t>
            </a:r>
          </a:p>
        </p:txBody>
      </p:sp>
      <p:sp>
        <p:nvSpPr>
          <p:cNvPr id="819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819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C86E9C3-27DF-4FCF-9446-9EFE5076C6D6}" type="slidenum">
              <a:rPr lang="en-US"/>
              <a:pPr eaLnBrk="1" hangingPunct="1"/>
              <a:t>8</a:t>
            </a:fld>
            <a:endParaRPr lang="en-US" dirty="0"/>
          </a:p>
        </p:txBody>
      </p:sp>
      <p:sp>
        <p:nvSpPr>
          <p:cNvPr id="819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Content Placeholder 1"/>
          <p:cNvSpPr>
            <a:spLocks noGrp="1"/>
          </p:cNvSpPr>
          <p:nvPr>
            <p:ph idx="1"/>
          </p:nvPr>
        </p:nvSpPr>
        <p:spPr/>
        <p:txBody>
          <a:bodyPr/>
          <a:lstStyle/>
          <a:p>
            <a:r>
              <a:rPr lang="en-US" dirty="0"/>
              <a:t>Electrical System Changes</a:t>
            </a:r>
          </a:p>
          <a:p>
            <a:pPr lvl="1"/>
            <a:r>
              <a:rPr lang="en-US" dirty="0"/>
              <a:t>Using LSM303 (accelerometer and magnetometer)  instead of ADXL345</a:t>
            </a:r>
          </a:p>
          <a:p>
            <a:pPr lvl="1"/>
            <a:r>
              <a:rPr lang="en-US" dirty="0"/>
              <a:t>Chrono Dot</a:t>
            </a:r>
          </a:p>
          <a:p>
            <a:r>
              <a:rPr lang="en-US" dirty="0"/>
              <a:t>Mechanical System Changes </a:t>
            </a:r>
          </a:p>
          <a:p>
            <a:pPr lvl="1"/>
            <a:r>
              <a:rPr lang="en-US" dirty="0"/>
              <a:t>No changes</a:t>
            </a:r>
          </a:p>
          <a:p>
            <a:pPr lvl="1"/>
            <a:endParaRPr lang="en-US" dirty="0"/>
          </a:p>
          <a:p>
            <a:endParaRPr lang="en-US" dirty="0"/>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Processor &amp; Memory </a:t>
            </a:r>
            <a:br>
              <a:rPr lang="en-US" dirty="0"/>
            </a:br>
            <a:r>
              <a:rPr lang="en-US" dirty="0"/>
              <a:t>Trade &amp; Selection</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Selected Arduino Pro Mini 5V</a:t>
            </a:r>
          </a:p>
          <a:p>
            <a:pPr marL="0" indent="0">
              <a:buNone/>
            </a:pPr>
            <a:r>
              <a:rPr lang="en-US" sz="2000" b="0" dirty="0">
                <a:latin typeface="Times New Roman" pitchFamily="18" charset="0"/>
                <a:cs typeface="Times New Roman" pitchFamily="18" charset="0"/>
              </a:rPr>
              <a:t>1.) Cost less than the Pro Micro 5V (</a:t>
            </a:r>
            <a:r>
              <a:rPr lang="en-US" sz="2000" b="0" kern="1200" dirty="0">
                <a:latin typeface="Times New Roman" pitchFamily="18" charset="0"/>
                <a:cs typeface="Times New Roman" pitchFamily="18" charset="0"/>
              </a:rPr>
              <a:t>ATmega32U4)</a:t>
            </a:r>
            <a:endParaRPr lang="en-US" sz="2000" b="0" dirty="0">
              <a:latin typeface="Times New Roman" pitchFamily="18" charset="0"/>
              <a:cs typeface="Times New Roman" pitchFamily="18" charset="0"/>
            </a:endParaRPr>
          </a:p>
          <a:p>
            <a:pPr marL="0" indent="0">
              <a:buNone/>
            </a:pPr>
            <a:r>
              <a:rPr lang="en-US" sz="2000" b="0" dirty="0">
                <a:latin typeface="Times New Roman" pitchFamily="18" charset="0"/>
                <a:cs typeface="Times New Roman" pitchFamily="18" charset="0"/>
              </a:rPr>
              <a:t>2.) Has more Digital interfaces than the Pro Micro 5V (</a:t>
            </a:r>
            <a:r>
              <a:rPr lang="en-US" sz="2000" b="0" kern="1200" dirty="0">
                <a:latin typeface="Times New Roman" pitchFamily="18" charset="0"/>
                <a:cs typeface="Times New Roman" pitchFamily="18" charset="0"/>
              </a:rPr>
              <a:t>ATmega32U4)</a:t>
            </a:r>
            <a:endParaRPr lang="en-US" sz="2000" b="0"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80</a:t>
            </a:fld>
            <a:endParaRPr lang="en-US"/>
          </a:p>
        </p:txBody>
      </p:sp>
    </p:spTree>
    <p:extLst>
      <p:ext uri="{BB962C8B-B14F-4D97-AF65-F5344CB8AC3E}">
        <p14:creationId xmlns:p14="http://schemas.microsoft.com/office/powerpoint/2010/main" val="18339723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a:xfrm>
            <a:off x="1600200" y="76200"/>
            <a:ext cx="5410200" cy="838200"/>
          </a:xfrm>
        </p:spPr>
        <p:txBody>
          <a:bodyPr/>
          <a:lstStyle/>
          <a:p>
            <a:r>
              <a:rPr lang="en-US" dirty="0"/>
              <a:t>Real-Time Clock</a:t>
            </a:r>
          </a:p>
        </p:txBody>
      </p:sp>
      <p:sp>
        <p:nvSpPr>
          <p:cNvPr id="3" name="Content Placeholder 2"/>
          <p:cNvSpPr>
            <a:spLocks noGrp="1"/>
          </p:cNvSpPr>
          <p:nvPr>
            <p:ph idx="1"/>
          </p:nvPr>
        </p:nvSpPr>
        <p:spPr/>
        <p:txBody>
          <a:bodyPr/>
          <a:lstStyle/>
          <a:p>
            <a:r>
              <a:rPr lang="en-US" sz="1800" b="0" dirty="0">
                <a:latin typeface="Times New Roman" panose="02020603050405020304" pitchFamily="18" charset="0"/>
                <a:cs typeface="Times New Roman" panose="02020603050405020304" pitchFamily="18" charset="0"/>
              </a:rPr>
              <a:t>The flight software on the 5 volt Arduino pro mini will keep track of time throughout the flight time.</a:t>
            </a:r>
          </a:p>
          <a:p>
            <a:r>
              <a:rPr lang="en-US" sz="1800" b="0" dirty="0">
                <a:latin typeface="Times New Roman" panose="02020603050405020304" pitchFamily="18" charset="0"/>
                <a:cs typeface="Times New Roman" panose="02020603050405020304" pitchFamily="18" charset="0"/>
              </a:rPr>
              <a:t>The external clock (Chronodot) will be running in parallel.</a:t>
            </a:r>
          </a:p>
          <a:p>
            <a:r>
              <a:rPr lang="en-US" sz="1800" b="0" dirty="0">
                <a:latin typeface="Times New Roman" panose="02020603050405020304" pitchFamily="18" charset="0"/>
                <a:cs typeface="Times New Roman" panose="02020603050405020304" pitchFamily="18" charset="0"/>
              </a:rPr>
              <a:t>If the processor resets then the flight state is retrieved from the EEproms and the time from the Chronodot will be saved to mission time.</a:t>
            </a:r>
          </a:p>
          <a:p>
            <a:pPr marL="0" indent="0">
              <a:buNone/>
            </a:pPr>
            <a:endParaRPr lang="en-US" sz="1800" b="0" dirty="0">
              <a:latin typeface="Times New Roman" panose="02020603050405020304" pitchFamily="18" charset="0"/>
              <a:cs typeface="Times New Roman" panose="02020603050405020304" pitchFamily="18" charset="0"/>
            </a:endParaRPr>
          </a:p>
          <a:p>
            <a:endParaRPr lang="en-US" sz="1800" b="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81</a:t>
            </a:fld>
            <a:endParaRPr lang="en-US" dirty="0"/>
          </a:p>
        </p:txBody>
      </p:sp>
    </p:spTree>
    <p:extLst>
      <p:ext uri="{BB962C8B-B14F-4D97-AF65-F5344CB8AC3E}">
        <p14:creationId xmlns:p14="http://schemas.microsoft.com/office/powerpoint/2010/main" val="26784867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2"/>
          <p:cNvSpPr>
            <a:spLocks noGrp="1" noChangeArrowheads="1"/>
          </p:cNvSpPr>
          <p:nvPr>
            <p:ph type="title"/>
          </p:nvPr>
        </p:nvSpPr>
        <p:spPr>
          <a:xfrm>
            <a:off x="1828800" y="76200"/>
            <a:ext cx="5562600" cy="838200"/>
          </a:xfrm>
        </p:spPr>
        <p:txBody>
          <a:bodyPr/>
          <a:lstStyle/>
          <a:p>
            <a:pPr eaLnBrk="1" hangingPunct="1"/>
            <a:r>
              <a:rPr lang="en-US" dirty="0"/>
              <a:t>Antenna Trade &amp; Selection</a:t>
            </a:r>
          </a:p>
        </p:txBody>
      </p:sp>
      <p:graphicFrame>
        <p:nvGraphicFramePr>
          <p:cNvPr id="3" name="Content Placeholder 2"/>
          <p:cNvGraphicFramePr>
            <a:graphicFrameLocks noGrp="1"/>
          </p:cNvGraphicFramePr>
          <p:nvPr>
            <p:ph idx="1"/>
          </p:nvPr>
        </p:nvGraphicFramePr>
        <p:xfrm>
          <a:off x="280988" y="1028700"/>
          <a:ext cx="8686804" cy="5372100"/>
        </p:xfrm>
        <a:graphic>
          <a:graphicData uri="http://schemas.openxmlformats.org/drawingml/2006/table">
            <a:tbl>
              <a:tblPr firstRow="1" bandRow="1">
                <a:tableStyleId>{5C22544A-7EE6-4342-B048-85BDC9FD1C3A}</a:tableStyleId>
              </a:tblPr>
              <a:tblGrid>
                <a:gridCol w="1014133">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178521">
                  <a:extLst>
                    <a:ext uri="{9D8B030D-6E8A-4147-A177-3AD203B41FA5}">
                      <a16:colId xmlns:a16="http://schemas.microsoft.com/office/drawing/2014/main" val="20002"/>
                    </a:ext>
                  </a:extLst>
                </a:gridCol>
                <a:gridCol w="905946">
                  <a:extLst>
                    <a:ext uri="{9D8B030D-6E8A-4147-A177-3AD203B41FA5}">
                      <a16:colId xmlns:a16="http://schemas.microsoft.com/office/drawing/2014/main" val="20003"/>
                    </a:ext>
                  </a:extLst>
                </a:gridCol>
                <a:gridCol w="1496933">
                  <a:extLst>
                    <a:ext uri="{9D8B030D-6E8A-4147-A177-3AD203B41FA5}">
                      <a16:colId xmlns:a16="http://schemas.microsoft.com/office/drawing/2014/main" val="20004"/>
                    </a:ext>
                  </a:extLst>
                </a:gridCol>
                <a:gridCol w="801455">
                  <a:extLst>
                    <a:ext uri="{9D8B030D-6E8A-4147-A177-3AD203B41FA5}">
                      <a16:colId xmlns:a16="http://schemas.microsoft.com/office/drawing/2014/main" val="20005"/>
                    </a:ext>
                  </a:extLst>
                </a:gridCol>
                <a:gridCol w="1624194">
                  <a:extLst>
                    <a:ext uri="{9D8B030D-6E8A-4147-A177-3AD203B41FA5}">
                      <a16:colId xmlns:a16="http://schemas.microsoft.com/office/drawing/2014/main" val="20006"/>
                    </a:ext>
                  </a:extLst>
                </a:gridCol>
                <a:gridCol w="827422">
                  <a:extLst>
                    <a:ext uri="{9D8B030D-6E8A-4147-A177-3AD203B41FA5}">
                      <a16:colId xmlns:a16="http://schemas.microsoft.com/office/drawing/2014/main" val="20007"/>
                    </a:ext>
                  </a:extLst>
                </a:gridCol>
              </a:tblGrid>
              <a:tr h="691978">
                <a:tc>
                  <a:txBody>
                    <a:bodyPr/>
                    <a:lstStyle/>
                    <a:p>
                      <a:r>
                        <a:rPr lang="en-US" dirty="0">
                          <a:solidFill>
                            <a:schemeClr val="tx1"/>
                          </a:solidFill>
                          <a:latin typeface="Times New Roman" pitchFamily="18" charset="0"/>
                          <a:cs typeface="Times New Roman" pitchFamily="18" charset="0"/>
                        </a:rPr>
                        <a:t>Criteria</a:t>
                      </a:r>
                    </a:p>
                  </a:txBody>
                  <a:tcPr marL="68580" marR="68580"/>
                </a:tc>
                <a:tc>
                  <a:txBody>
                    <a:bodyPr/>
                    <a:lstStyle/>
                    <a:p>
                      <a:r>
                        <a:rPr lang="en-US" dirty="0">
                          <a:solidFill>
                            <a:schemeClr val="tx1"/>
                          </a:solidFill>
                          <a:latin typeface="Times New Roman" pitchFamily="18" charset="0"/>
                          <a:cs typeface="Times New Roman" pitchFamily="18" charset="0"/>
                        </a:rPr>
                        <a:t>Weight</a:t>
                      </a:r>
                    </a:p>
                  </a:txBody>
                  <a:tcPr marL="68580" marR="68580"/>
                </a:tc>
                <a:tc>
                  <a:txBody>
                    <a:bodyPr/>
                    <a:lstStyle/>
                    <a:p>
                      <a:r>
                        <a:rPr lang="en-US" sz="1800" b="1" i="0" kern="1200" dirty="0">
                          <a:solidFill>
                            <a:schemeClr val="tx1"/>
                          </a:solidFill>
                          <a:effectLst/>
                          <a:latin typeface="Times New Roman" pitchFamily="18" charset="0"/>
                          <a:ea typeface="+mn-ea"/>
                          <a:cs typeface="Times New Roman" pitchFamily="18" charset="0"/>
                        </a:rPr>
                        <a:t>SFE Cellular Helical Antenna</a:t>
                      </a:r>
                    </a:p>
                  </a:txBody>
                  <a:tcPr marL="68580" marR="68580"/>
                </a:tc>
                <a:tc>
                  <a:txBody>
                    <a:bodyPr/>
                    <a:lstStyle/>
                    <a:p>
                      <a:r>
                        <a:rPr lang="en-US" sz="1800" b="1" i="0" kern="1200" dirty="0">
                          <a:solidFill>
                            <a:schemeClr val="tx1"/>
                          </a:solidFill>
                          <a:effectLst/>
                          <a:latin typeface="Times New Roman" pitchFamily="18" charset="0"/>
                          <a:ea typeface="+mn-ea"/>
                          <a:cs typeface="Times New Roman" pitchFamily="18" charset="0"/>
                        </a:rPr>
                        <a:t>Grade</a:t>
                      </a:r>
                    </a:p>
                  </a:txBody>
                  <a:tcPr marL="68580" marR="68580">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Times New Roman" pitchFamily="18" charset="0"/>
                          <a:ea typeface="+mn-ea"/>
                          <a:cs typeface="Times New Roman" pitchFamily="18" charset="0"/>
                        </a:rPr>
                        <a:t>SFE 900MHz Duck Antenna</a:t>
                      </a:r>
                    </a:p>
                  </a:txBody>
                  <a:tcPr marL="68580" marR="6858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Times New Roman" pitchFamily="18" charset="0"/>
                          <a:ea typeface="+mn-ea"/>
                          <a:cs typeface="Times New Roman" pitchFamily="18" charset="0"/>
                        </a:rPr>
                        <a:t>Grade</a:t>
                      </a:r>
                    </a:p>
                  </a:txBody>
                  <a:tcPr marL="68580" marR="685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err="1">
                          <a:solidFill>
                            <a:schemeClr val="tx1"/>
                          </a:solidFill>
                          <a:latin typeface="Times New Roman" pitchFamily="18" charset="0"/>
                          <a:cs typeface="Times New Roman" pitchFamily="18" charset="0"/>
                        </a:rPr>
                        <a:t>HyperLink</a:t>
                      </a:r>
                      <a:r>
                        <a:rPr lang="en-US" baseline="0" dirty="0">
                          <a:solidFill>
                            <a:schemeClr val="tx1"/>
                          </a:solidFill>
                          <a:latin typeface="Times New Roman" pitchFamily="18" charset="0"/>
                          <a:cs typeface="Times New Roman" pitchFamily="18" charset="0"/>
                        </a:rPr>
                        <a:t> HG903D-RSP</a:t>
                      </a:r>
                      <a:endParaRPr lang="en-US" dirty="0">
                        <a:solidFill>
                          <a:schemeClr val="tx1"/>
                        </a:solidFill>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tcPr>
                </a:tc>
                <a:tc>
                  <a:txBody>
                    <a:bodyPr/>
                    <a:lstStyle/>
                    <a:p>
                      <a:r>
                        <a:rPr lang="en-US" dirty="0">
                          <a:solidFill>
                            <a:schemeClr val="tx1"/>
                          </a:solidFill>
                          <a:latin typeface="Times New Roman" pitchFamily="18" charset="0"/>
                          <a:cs typeface="Times New Roman" pitchFamily="18" charset="0"/>
                        </a:rPr>
                        <a:t>Grade</a:t>
                      </a:r>
                    </a:p>
                  </a:txBody>
                  <a:tcPr marL="68580" marR="68580"/>
                </a:tc>
                <a:extLst>
                  <a:ext uri="{0D108BD9-81ED-4DB2-BD59-A6C34878D82A}">
                    <a16:rowId xmlns:a16="http://schemas.microsoft.com/office/drawing/2014/main" val="10000"/>
                  </a:ext>
                </a:extLst>
              </a:tr>
              <a:tr h="342900">
                <a:tc>
                  <a:txBody>
                    <a:bodyPr/>
                    <a:lstStyle/>
                    <a:p>
                      <a:r>
                        <a:rPr lang="en-US" sz="1600" dirty="0">
                          <a:latin typeface="Times New Roman" pitchFamily="18" charset="0"/>
                          <a:cs typeface="Times New Roman" pitchFamily="18" charset="0"/>
                        </a:rPr>
                        <a:t>Frequency</a:t>
                      </a:r>
                    </a:p>
                  </a:txBody>
                  <a:tcPr marL="68580" marR="68580">
                    <a:noFill/>
                  </a:tcPr>
                </a:tc>
                <a:tc>
                  <a:txBody>
                    <a:bodyPr/>
                    <a:lstStyle/>
                    <a:p>
                      <a:r>
                        <a:rPr lang="en-US" sz="1600" dirty="0">
                          <a:latin typeface="Times New Roman" pitchFamily="18" charset="0"/>
                          <a:cs typeface="Times New Roman" pitchFamily="18" charset="0"/>
                        </a:rPr>
                        <a:t>30%</a:t>
                      </a:r>
                    </a:p>
                  </a:txBody>
                  <a:tcPr marL="68580" marR="68580">
                    <a:noFill/>
                  </a:tcPr>
                </a:tc>
                <a:tc>
                  <a:txBody>
                    <a:bodyPr/>
                    <a:lstStyle/>
                    <a:p>
                      <a:r>
                        <a:rPr lang="en-US" sz="1600" dirty="0">
                          <a:latin typeface="Times New Roman" pitchFamily="18" charset="0"/>
                          <a:cs typeface="Times New Roman" pitchFamily="18" charset="0"/>
                        </a:rPr>
                        <a:t>900-1990 MHz</a:t>
                      </a:r>
                    </a:p>
                  </a:txBody>
                  <a:tcPr marL="68580" marR="68580">
                    <a:noFill/>
                  </a:tcPr>
                </a:tc>
                <a:tc>
                  <a:txBody>
                    <a:bodyPr/>
                    <a:lstStyle/>
                    <a:p>
                      <a:r>
                        <a:rPr lang="en-US" sz="1600" dirty="0">
                          <a:latin typeface="Times New Roman" pitchFamily="18" charset="0"/>
                          <a:cs typeface="Times New Roman" pitchFamily="18" charset="0"/>
                        </a:rPr>
                        <a:t>5</a:t>
                      </a:r>
                    </a:p>
                  </a:txBody>
                  <a:tcPr marL="68580" marR="6858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900/1800 MHz</a:t>
                      </a:r>
                    </a:p>
                  </a:txBody>
                  <a:tcPr marL="68580" marR="68580">
                    <a:lnL w="12700" cap="flat" cmpd="sng" algn="ctr">
                      <a:solidFill>
                        <a:schemeClr val="tx1"/>
                      </a:solidFill>
                      <a:prstDash val="solid"/>
                      <a:round/>
                      <a:headEnd type="none" w="med" len="med"/>
                      <a:tailEnd type="none" w="med" len="med"/>
                    </a:lnL>
                    <a:solidFill>
                      <a:schemeClr val="accent1"/>
                    </a:solidFill>
                  </a:tcPr>
                </a:tc>
                <a:tc>
                  <a:txBody>
                    <a:bodyPr/>
                    <a:lstStyle/>
                    <a:p>
                      <a:r>
                        <a:rPr lang="en-US" sz="1600" dirty="0">
                          <a:latin typeface="Times New Roman" pitchFamily="18" charset="0"/>
                          <a:cs typeface="Times New Roman" pitchFamily="18" charset="0"/>
                        </a:rPr>
                        <a:t>5</a:t>
                      </a:r>
                    </a:p>
                  </a:txBody>
                  <a:tcPr marL="68580" marR="68580">
                    <a:lnR w="12700" cap="flat" cmpd="sng" algn="ctr">
                      <a:solidFill>
                        <a:schemeClr val="tx1"/>
                      </a:solidFill>
                      <a:prstDash val="solid"/>
                      <a:round/>
                      <a:headEnd type="none" w="med" len="med"/>
                      <a:tailEnd type="none" w="med" len="med"/>
                    </a:lnR>
                    <a:solidFill>
                      <a:schemeClr val="accent1"/>
                    </a:solidFill>
                  </a:tcPr>
                </a:tc>
                <a:tc>
                  <a:txBody>
                    <a:bodyPr/>
                    <a:lstStyle/>
                    <a:p>
                      <a:r>
                        <a:rPr lang="en-US" sz="1600" b="0" i="0" kern="1200" dirty="0">
                          <a:solidFill>
                            <a:schemeClr val="dk1"/>
                          </a:solidFill>
                          <a:effectLst/>
                          <a:latin typeface="Times New Roman" pitchFamily="18" charset="0"/>
                          <a:ea typeface="+mn-ea"/>
                          <a:cs typeface="Times New Roman" pitchFamily="18" charset="0"/>
                        </a:rPr>
                        <a:t>860-960 MHz</a:t>
                      </a:r>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noFill/>
                  </a:tcPr>
                </a:tc>
                <a:tc>
                  <a:txBody>
                    <a:bodyPr/>
                    <a:lstStyle/>
                    <a:p>
                      <a:r>
                        <a:rPr lang="en-US" sz="1600" dirty="0">
                          <a:latin typeface="Times New Roman" pitchFamily="18" charset="0"/>
                          <a:cs typeface="Times New Roman" pitchFamily="18" charset="0"/>
                        </a:rPr>
                        <a:t>5</a:t>
                      </a:r>
                    </a:p>
                  </a:txBody>
                  <a:tcPr marL="68580" marR="68580">
                    <a:noFill/>
                  </a:tcPr>
                </a:tc>
                <a:extLst>
                  <a:ext uri="{0D108BD9-81ED-4DB2-BD59-A6C34878D82A}">
                    <a16:rowId xmlns:a16="http://schemas.microsoft.com/office/drawing/2014/main" val="10001"/>
                  </a:ext>
                </a:extLst>
              </a:tr>
              <a:tr h="251460">
                <a:tc>
                  <a:txBody>
                    <a:bodyPr/>
                    <a:lstStyle/>
                    <a:p>
                      <a:r>
                        <a:rPr lang="en-US" sz="1600" dirty="0">
                          <a:latin typeface="Times New Roman" pitchFamily="18" charset="0"/>
                          <a:cs typeface="Times New Roman" pitchFamily="18" charset="0"/>
                        </a:rPr>
                        <a:t>Gain</a:t>
                      </a:r>
                    </a:p>
                  </a:txBody>
                  <a:tcPr marL="68580" marR="68580">
                    <a:noFill/>
                  </a:tcPr>
                </a:tc>
                <a:tc>
                  <a:txBody>
                    <a:bodyPr/>
                    <a:lstStyle/>
                    <a:p>
                      <a:r>
                        <a:rPr lang="en-US" sz="1600" dirty="0">
                          <a:latin typeface="Times New Roman" pitchFamily="18" charset="0"/>
                          <a:cs typeface="Times New Roman" pitchFamily="18" charset="0"/>
                        </a:rPr>
                        <a:t>20%</a:t>
                      </a:r>
                    </a:p>
                  </a:txBody>
                  <a:tcPr marL="68580" marR="68580">
                    <a:noFill/>
                  </a:tcPr>
                </a:tc>
                <a:tc>
                  <a:txBody>
                    <a:bodyPr/>
                    <a:lstStyle/>
                    <a:p>
                      <a:r>
                        <a:rPr lang="en-US" sz="1600" dirty="0">
                          <a:latin typeface="Times New Roman" pitchFamily="18" charset="0"/>
                          <a:cs typeface="Times New Roman" pitchFamily="18" charset="0"/>
                        </a:rPr>
                        <a:t>2 </a:t>
                      </a:r>
                      <a:r>
                        <a:rPr lang="en-US" sz="1600" dirty="0" err="1">
                          <a:latin typeface="Times New Roman" pitchFamily="18" charset="0"/>
                          <a:cs typeface="Times New Roman" pitchFamily="18" charset="0"/>
                        </a:rPr>
                        <a:t>dbi</a:t>
                      </a:r>
                      <a:endParaRPr lang="en-US" sz="1600" dirty="0">
                        <a:latin typeface="Times New Roman" pitchFamily="18" charset="0"/>
                        <a:cs typeface="Times New Roman" pitchFamily="18" charset="0"/>
                      </a:endParaRPr>
                    </a:p>
                  </a:txBody>
                  <a:tcPr marL="68580" marR="68580">
                    <a:noFill/>
                  </a:tcPr>
                </a:tc>
                <a:tc>
                  <a:txBody>
                    <a:bodyPr/>
                    <a:lstStyle/>
                    <a:p>
                      <a:r>
                        <a:rPr lang="en-US" sz="1600" dirty="0">
                          <a:latin typeface="Times New Roman" pitchFamily="18" charset="0"/>
                          <a:cs typeface="Times New Roman" pitchFamily="18" charset="0"/>
                        </a:rPr>
                        <a:t>4</a:t>
                      </a:r>
                    </a:p>
                  </a:txBody>
                  <a:tcPr marL="68580" marR="6858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2 </a:t>
                      </a:r>
                      <a:r>
                        <a:rPr lang="en-US" sz="1600" dirty="0" err="1">
                          <a:latin typeface="Times New Roman" pitchFamily="18" charset="0"/>
                          <a:cs typeface="Times New Roman" pitchFamily="18" charset="0"/>
                        </a:rPr>
                        <a:t>dbi</a:t>
                      </a:r>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solidFill>
                      <a:schemeClr val="accent1"/>
                    </a:solidFill>
                  </a:tcPr>
                </a:tc>
                <a:tc>
                  <a:txBody>
                    <a:bodyPr/>
                    <a:lstStyle/>
                    <a:p>
                      <a:r>
                        <a:rPr lang="en-US" sz="1600" dirty="0">
                          <a:latin typeface="Times New Roman" pitchFamily="18" charset="0"/>
                          <a:cs typeface="Times New Roman" pitchFamily="18" charset="0"/>
                        </a:rPr>
                        <a:t>4</a:t>
                      </a:r>
                    </a:p>
                  </a:txBody>
                  <a:tcPr marL="68580" marR="68580">
                    <a:lnR w="12700" cap="flat" cmpd="sng" algn="ctr">
                      <a:solidFill>
                        <a:schemeClr val="tx1"/>
                      </a:solidFill>
                      <a:prstDash val="solid"/>
                      <a:round/>
                      <a:headEnd type="none" w="med" len="med"/>
                      <a:tailEnd type="none" w="med" len="med"/>
                    </a:lnR>
                    <a:solidFill>
                      <a:schemeClr val="accent1"/>
                    </a:solidFill>
                  </a:tcPr>
                </a:tc>
                <a:tc>
                  <a:txBody>
                    <a:bodyPr/>
                    <a:lstStyle/>
                    <a:p>
                      <a:r>
                        <a:rPr lang="en-US" sz="1600" dirty="0">
                          <a:latin typeface="Times New Roman" pitchFamily="18" charset="0"/>
                          <a:cs typeface="Times New Roman" pitchFamily="18" charset="0"/>
                        </a:rPr>
                        <a:t>3 </a:t>
                      </a:r>
                      <a:r>
                        <a:rPr lang="en-US" sz="1600" dirty="0" err="1">
                          <a:latin typeface="Times New Roman" pitchFamily="18" charset="0"/>
                          <a:cs typeface="Times New Roman" pitchFamily="18" charset="0"/>
                        </a:rPr>
                        <a:t>dbi</a:t>
                      </a:r>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noFill/>
                  </a:tcPr>
                </a:tc>
                <a:tc>
                  <a:txBody>
                    <a:bodyPr/>
                    <a:lstStyle/>
                    <a:p>
                      <a:r>
                        <a:rPr lang="en-US" sz="1600" dirty="0">
                          <a:latin typeface="Times New Roman" pitchFamily="18" charset="0"/>
                          <a:cs typeface="Times New Roman" pitchFamily="18" charset="0"/>
                        </a:rPr>
                        <a:t>3</a:t>
                      </a:r>
                    </a:p>
                  </a:txBody>
                  <a:tcPr marL="68580" marR="68580">
                    <a:noFill/>
                  </a:tcPr>
                </a:tc>
                <a:extLst>
                  <a:ext uri="{0D108BD9-81ED-4DB2-BD59-A6C34878D82A}">
                    <a16:rowId xmlns:a16="http://schemas.microsoft.com/office/drawing/2014/main" val="10002"/>
                  </a:ext>
                </a:extLst>
              </a:tr>
              <a:tr h="228600">
                <a:tc>
                  <a:txBody>
                    <a:bodyPr/>
                    <a:lstStyle/>
                    <a:p>
                      <a:r>
                        <a:rPr lang="en-US" sz="1600" dirty="0">
                          <a:latin typeface="Times New Roman" pitchFamily="18" charset="0"/>
                          <a:cs typeface="Times New Roman" pitchFamily="18" charset="0"/>
                        </a:rPr>
                        <a:t>VSWR</a:t>
                      </a:r>
                    </a:p>
                  </a:txBody>
                  <a:tcPr marL="68580" marR="68580">
                    <a:noFill/>
                  </a:tcPr>
                </a:tc>
                <a:tc>
                  <a:txBody>
                    <a:bodyPr/>
                    <a:lstStyle/>
                    <a:p>
                      <a:r>
                        <a:rPr lang="en-US" sz="1600" dirty="0">
                          <a:latin typeface="Times New Roman" pitchFamily="18" charset="0"/>
                          <a:cs typeface="Times New Roman" pitchFamily="18" charset="0"/>
                        </a:rPr>
                        <a:t>30%</a:t>
                      </a:r>
                    </a:p>
                  </a:txBody>
                  <a:tcPr marL="68580" marR="68580">
                    <a:noFill/>
                  </a:tcPr>
                </a:tc>
                <a:tc>
                  <a:txBody>
                    <a:bodyPr/>
                    <a:lstStyle/>
                    <a:p>
                      <a:r>
                        <a:rPr lang="en-US" sz="1600" dirty="0">
                          <a:latin typeface="Times New Roman" pitchFamily="18" charset="0"/>
                          <a:cs typeface="Times New Roman" pitchFamily="18" charset="0"/>
                        </a:rPr>
                        <a:t>&lt; 3</a:t>
                      </a:r>
                    </a:p>
                  </a:txBody>
                  <a:tcPr marL="68580" marR="68580">
                    <a:noFill/>
                  </a:tcPr>
                </a:tc>
                <a:tc>
                  <a:txBody>
                    <a:bodyPr/>
                    <a:lstStyle/>
                    <a:p>
                      <a:r>
                        <a:rPr lang="en-US" sz="1600" dirty="0">
                          <a:latin typeface="Times New Roman" pitchFamily="18" charset="0"/>
                          <a:cs typeface="Times New Roman" pitchFamily="18" charset="0"/>
                        </a:rPr>
                        <a:t>2</a:t>
                      </a:r>
                    </a:p>
                  </a:txBody>
                  <a:tcPr marL="68580" marR="6858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&lt;1.8</a:t>
                      </a:r>
                    </a:p>
                  </a:txBody>
                  <a:tcPr marL="68580" marR="68580">
                    <a:lnL w="12700" cap="flat" cmpd="sng" algn="ctr">
                      <a:solidFill>
                        <a:schemeClr val="tx1"/>
                      </a:solidFill>
                      <a:prstDash val="solid"/>
                      <a:round/>
                      <a:headEnd type="none" w="med" len="med"/>
                      <a:tailEnd type="none" w="med" len="med"/>
                    </a:lnL>
                    <a:solidFill>
                      <a:schemeClr val="accent1"/>
                    </a:solidFill>
                  </a:tcPr>
                </a:tc>
                <a:tc>
                  <a:txBody>
                    <a:bodyPr/>
                    <a:lstStyle/>
                    <a:p>
                      <a:r>
                        <a:rPr lang="en-US" sz="1600" dirty="0">
                          <a:latin typeface="Times New Roman" pitchFamily="18" charset="0"/>
                          <a:cs typeface="Times New Roman" pitchFamily="18" charset="0"/>
                        </a:rPr>
                        <a:t>5</a:t>
                      </a:r>
                    </a:p>
                  </a:txBody>
                  <a:tcPr marL="68580" marR="68580">
                    <a:lnR w="12700" cap="flat" cmpd="sng" algn="ctr">
                      <a:solidFill>
                        <a:schemeClr val="tx1"/>
                      </a:solidFill>
                      <a:prstDash val="solid"/>
                      <a:round/>
                      <a:headEnd type="none" w="med" len="med"/>
                      <a:tailEnd type="none" w="med" len="med"/>
                    </a:lnR>
                    <a:solidFill>
                      <a:schemeClr val="accent1"/>
                    </a:solidFill>
                  </a:tcPr>
                </a:tc>
                <a:tc>
                  <a:txBody>
                    <a:bodyPr/>
                    <a:lstStyle/>
                    <a:p>
                      <a:r>
                        <a:rPr lang="en-US" sz="1600" dirty="0">
                          <a:latin typeface="Times New Roman" pitchFamily="18" charset="0"/>
                          <a:cs typeface="Times New Roman" pitchFamily="18" charset="0"/>
                        </a:rPr>
                        <a:t>&lt;2</a:t>
                      </a:r>
                    </a:p>
                  </a:txBody>
                  <a:tcPr marL="68580" marR="68580">
                    <a:lnL w="12700" cap="flat" cmpd="sng" algn="ctr">
                      <a:solidFill>
                        <a:schemeClr val="tx1"/>
                      </a:solidFill>
                      <a:prstDash val="solid"/>
                      <a:round/>
                      <a:headEnd type="none" w="med" len="med"/>
                      <a:tailEnd type="none" w="med" len="med"/>
                    </a:lnL>
                    <a:noFill/>
                  </a:tcPr>
                </a:tc>
                <a:tc>
                  <a:txBody>
                    <a:bodyPr/>
                    <a:lstStyle/>
                    <a:p>
                      <a:r>
                        <a:rPr lang="en-US" sz="1600" dirty="0">
                          <a:latin typeface="Times New Roman" pitchFamily="18" charset="0"/>
                          <a:cs typeface="Times New Roman" pitchFamily="18" charset="0"/>
                        </a:rPr>
                        <a:t>4</a:t>
                      </a:r>
                    </a:p>
                  </a:txBody>
                  <a:tcPr marL="68580" marR="68580">
                    <a:noFill/>
                  </a:tcPr>
                </a:tc>
                <a:extLst>
                  <a:ext uri="{0D108BD9-81ED-4DB2-BD59-A6C34878D82A}">
                    <a16:rowId xmlns:a16="http://schemas.microsoft.com/office/drawing/2014/main" val="10003"/>
                  </a:ext>
                </a:extLst>
              </a:tr>
              <a:tr h="2354580">
                <a:tc>
                  <a:txBody>
                    <a:bodyPr/>
                    <a:lstStyle/>
                    <a:p>
                      <a:r>
                        <a:rPr lang="en-US" sz="1600" dirty="0">
                          <a:latin typeface="Times New Roman" pitchFamily="18" charset="0"/>
                          <a:cs typeface="Times New Roman" pitchFamily="18" charset="0"/>
                        </a:rPr>
                        <a:t>Radiatio</a:t>
                      </a:r>
                      <a:r>
                        <a:rPr lang="en-US" sz="1600" baseline="0" dirty="0">
                          <a:latin typeface="Times New Roman" pitchFamily="18" charset="0"/>
                          <a:cs typeface="Times New Roman" pitchFamily="18" charset="0"/>
                        </a:rPr>
                        <a:t>n Pattern</a:t>
                      </a:r>
                    </a:p>
                    <a:p>
                      <a:r>
                        <a:rPr lang="en-US" sz="1600" baseline="0" dirty="0">
                          <a:latin typeface="Times New Roman" pitchFamily="18" charset="0"/>
                          <a:cs typeface="Times New Roman" pitchFamily="18" charset="0"/>
                        </a:rPr>
                        <a:t>H-Plane</a:t>
                      </a:r>
                    </a:p>
                    <a:p>
                      <a:endParaRPr lang="en-US" sz="1600" baseline="0" dirty="0">
                        <a:latin typeface="Times New Roman" pitchFamily="18" charset="0"/>
                        <a:cs typeface="Times New Roman" pitchFamily="18" charset="0"/>
                      </a:endParaRPr>
                    </a:p>
                    <a:p>
                      <a:br>
                        <a:rPr lang="en-US" sz="1600" baseline="0" dirty="0">
                          <a:latin typeface="Times New Roman" pitchFamily="18" charset="0"/>
                          <a:cs typeface="Times New Roman" pitchFamily="18" charset="0"/>
                        </a:rPr>
                      </a:br>
                      <a:r>
                        <a:rPr lang="en-US" sz="1600" baseline="0" dirty="0">
                          <a:latin typeface="Times New Roman" pitchFamily="18" charset="0"/>
                          <a:cs typeface="Times New Roman" pitchFamily="18" charset="0"/>
                        </a:rPr>
                        <a:t>E-Plane</a:t>
                      </a:r>
                      <a:endParaRPr lang="en-US" sz="1600" dirty="0">
                        <a:latin typeface="Times New Roman" pitchFamily="18" charset="0"/>
                        <a:cs typeface="Times New Roman" pitchFamily="18" charset="0"/>
                      </a:endParaRPr>
                    </a:p>
                  </a:txBody>
                  <a:tcPr marL="68580" marR="68580">
                    <a:noFill/>
                  </a:tcPr>
                </a:tc>
                <a:tc>
                  <a:txBody>
                    <a:bodyPr/>
                    <a:lstStyle/>
                    <a:p>
                      <a:r>
                        <a:rPr lang="en-US" sz="1600" dirty="0">
                          <a:latin typeface="Times New Roman" pitchFamily="18" charset="0"/>
                          <a:cs typeface="Times New Roman" pitchFamily="18" charset="0"/>
                        </a:rPr>
                        <a:t>20%</a:t>
                      </a:r>
                    </a:p>
                  </a:txBody>
                  <a:tcPr marL="68580" marR="68580">
                    <a:noFill/>
                  </a:tcPr>
                </a:tc>
                <a:tc>
                  <a:txBody>
                    <a:bodyPr/>
                    <a:lstStyle/>
                    <a:p>
                      <a:endParaRPr lang="en-US" sz="1600" dirty="0">
                        <a:latin typeface="Times New Roman" pitchFamily="18" charset="0"/>
                        <a:cs typeface="Times New Roman" pitchFamily="18" charset="0"/>
                      </a:endParaRPr>
                    </a:p>
                  </a:txBody>
                  <a:tcPr marL="68580" marR="68580">
                    <a:noFill/>
                  </a:tcPr>
                </a:tc>
                <a:tc>
                  <a:txBody>
                    <a:bodyPr/>
                    <a:lstStyle/>
                    <a:p>
                      <a:r>
                        <a:rPr lang="en-US" sz="1600" dirty="0">
                          <a:latin typeface="Times New Roman" pitchFamily="18" charset="0"/>
                          <a:cs typeface="Times New Roman" pitchFamily="18" charset="0"/>
                        </a:rPr>
                        <a:t>4</a:t>
                      </a:r>
                    </a:p>
                  </a:txBody>
                  <a:tcPr marL="68580" marR="68580">
                    <a:lnR w="12700" cap="flat" cmpd="sng" algn="ctr">
                      <a:solidFill>
                        <a:schemeClr val="tx1"/>
                      </a:solidFill>
                      <a:prstDash val="solid"/>
                      <a:round/>
                      <a:headEnd type="none" w="med" len="med"/>
                      <a:tailEnd type="none" w="med" len="med"/>
                    </a:lnR>
                    <a:noFill/>
                  </a:tcPr>
                </a:tc>
                <a:tc>
                  <a:txBody>
                    <a:bodyPr/>
                    <a:lstStyle/>
                    <a:p>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solidFill>
                      <a:schemeClr val="accent1"/>
                    </a:solidFill>
                  </a:tcPr>
                </a:tc>
                <a:tc>
                  <a:txBody>
                    <a:bodyPr/>
                    <a:lstStyle/>
                    <a:p>
                      <a:r>
                        <a:rPr lang="en-US" sz="1600" dirty="0">
                          <a:latin typeface="Times New Roman" pitchFamily="18" charset="0"/>
                          <a:cs typeface="Times New Roman" pitchFamily="18" charset="0"/>
                        </a:rPr>
                        <a:t>3</a:t>
                      </a:r>
                    </a:p>
                  </a:txBody>
                  <a:tcPr marL="68580" marR="68580">
                    <a:lnR w="12700" cap="flat" cmpd="sng" algn="ctr">
                      <a:solidFill>
                        <a:schemeClr val="tx1"/>
                      </a:solidFill>
                      <a:prstDash val="solid"/>
                      <a:round/>
                      <a:headEnd type="none" w="med" len="med"/>
                      <a:tailEnd type="none" w="med" len="med"/>
                    </a:lnR>
                    <a:solidFill>
                      <a:schemeClr val="accent1"/>
                    </a:solidFill>
                  </a:tcPr>
                </a:tc>
                <a:tc>
                  <a:txBody>
                    <a:bodyPr/>
                    <a:lstStyle/>
                    <a:p>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noFill/>
                  </a:tcPr>
                </a:tc>
                <a:tc>
                  <a:txBody>
                    <a:bodyPr/>
                    <a:lstStyle/>
                    <a:p>
                      <a:r>
                        <a:rPr lang="en-US" sz="1600" dirty="0">
                          <a:latin typeface="Times New Roman" pitchFamily="18" charset="0"/>
                          <a:cs typeface="Times New Roman" pitchFamily="18" charset="0"/>
                        </a:rPr>
                        <a:t>4</a:t>
                      </a:r>
                    </a:p>
                  </a:txBody>
                  <a:tcPr marL="68580" marR="68580">
                    <a:noFill/>
                  </a:tcPr>
                </a:tc>
                <a:extLst>
                  <a:ext uri="{0D108BD9-81ED-4DB2-BD59-A6C34878D82A}">
                    <a16:rowId xmlns:a16="http://schemas.microsoft.com/office/drawing/2014/main" val="10004"/>
                  </a:ext>
                </a:extLst>
              </a:tr>
              <a:tr h="525780">
                <a:tc>
                  <a:txBody>
                    <a:bodyPr/>
                    <a:lstStyle/>
                    <a:p>
                      <a:r>
                        <a:rPr lang="en-US" sz="1600" b="1" dirty="0">
                          <a:latin typeface="Times New Roman" pitchFamily="18" charset="0"/>
                          <a:cs typeface="Times New Roman" pitchFamily="18" charset="0"/>
                        </a:rPr>
                        <a:t>Weighted Total</a:t>
                      </a:r>
                    </a:p>
                  </a:txBody>
                  <a:tcPr marL="68580" marR="68580">
                    <a:noFill/>
                  </a:tcPr>
                </a:tc>
                <a:tc>
                  <a:txBody>
                    <a:bodyPr/>
                    <a:lstStyle/>
                    <a:p>
                      <a:endParaRPr lang="en-US" sz="1600" dirty="0">
                        <a:latin typeface="Times New Roman" pitchFamily="18" charset="0"/>
                        <a:cs typeface="Times New Roman" pitchFamily="18" charset="0"/>
                      </a:endParaRPr>
                    </a:p>
                  </a:txBody>
                  <a:tcPr marL="68580" marR="68580">
                    <a:noFill/>
                  </a:tcPr>
                </a:tc>
                <a:tc>
                  <a:txBody>
                    <a:bodyPr/>
                    <a:lstStyle/>
                    <a:p>
                      <a:endParaRPr lang="en-US" sz="1600" dirty="0">
                        <a:latin typeface="Times New Roman" pitchFamily="18" charset="0"/>
                        <a:cs typeface="Times New Roman" pitchFamily="18" charset="0"/>
                      </a:endParaRPr>
                    </a:p>
                  </a:txBody>
                  <a:tcPr marL="68580" marR="68580">
                    <a:noFill/>
                  </a:tcPr>
                </a:tc>
                <a:tc>
                  <a:txBody>
                    <a:bodyPr/>
                    <a:lstStyle/>
                    <a:p>
                      <a:r>
                        <a:rPr lang="en-US" sz="1600" dirty="0">
                          <a:latin typeface="Times New Roman" pitchFamily="18" charset="0"/>
                          <a:cs typeface="Times New Roman" pitchFamily="18" charset="0"/>
                        </a:rPr>
                        <a:t>3.7</a:t>
                      </a:r>
                    </a:p>
                  </a:txBody>
                  <a:tcPr marL="68580" marR="68580">
                    <a:lnR w="12700" cap="flat" cmpd="sng" algn="ctr">
                      <a:solidFill>
                        <a:schemeClr val="tx1"/>
                      </a:solidFill>
                      <a:prstDash val="solid"/>
                      <a:round/>
                      <a:headEnd type="none" w="med" len="med"/>
                      <a:tailEnd type="none" w="med" len="med"/>
                    </a:lnR>
                    <a:noFill/>
                  </a:tcPr>
                </a:tc>
                <a:tc>
                  <a:txBody>
                    <a:bodyPr/>
                    <a:lstStyle/>
                    <a:p>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solidFill>
                  </a:tcPr>
                </a:tc>
                <a:tc>
                  <a:txBody>
                    <a:bodyPr/>
                    <a:lstStyle/>
                    <a:p>
                      <a:r>
                        <a:rPr lang="en-US" sz="1600" dirty="0">
                          <a:latin typeface="Times New Roman" pitchFamily="18" charset="0"/>
                          <a:cs typeface="Times New Roman" pitchFamily="18" charset="0"/>
                        </a:rPr>
                        <a:t>4.4</a:t>
                      </a:r>
                    </a:p>
                  </a:txBody>
                  <a:tcPr marL="68580" marR="6858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endParaRPr lang="en-US" sz="1600" dirty="0">
                        <a:latin typeface="Times New Roman" pitchFamily="18" charset="0"/>
                        <a:cs typeface="Times New Roman" pitchFamily="18" charset="0"/>
                      </a:endParaRPr>
                    </a:p>
                  </a:txBody>
                  <a:tcPr marL="68580" marR="68580">
                    <a:lnL w="12700" cap="flat" cmpd="sng" algn="ctr">
                      <a:solidFill>
                        <a:schemeClr val="tx1"/>
                      </a:solidFill>
                      <a:prstDash val="solid"/>
                      <a:round/>
                      <a:headEnd type="none" w="med" len="med"/>
                      <a:tailEnd type="none" w="med" len="med"/>
                    </a:lnL>
                    <a:noFill/>
                  </a:tcPr>
                </a:tc>
                <a:tc>
                  <a:txBody>
                    <a:bodyPr/>
                    <a:lstStyle/>
                    <a:p>
                      <a:r>
                        <a:rPr lang="en-US" sz="1600" dirty="0">
                          <a:latin typeface="Times New Roman" pitchFamily="18" charset="0"/>
                          <a:cs typeface="Times New Roman" pitchFamily="18" charset="0"/>
                        </a:rPr>
                        <a:t>4.1</a:t>
                      </a:r>
                    </a:p>
                  </a:txBody>
                  <a:tcPr marL="68580" marR="68580">
                    <a:noFill/>
                  </a:tcPr>
                </a:tc>
                <a:extLst>
                  <a:ext uri="{0D108BD9-81ED-4DB2-BD59-A6C34878D82A}">
                    <a16:rowId xmlns:a16="http://schemas.microsoft.com/office/drawing/2014/main" val="10005"/>
                  </a:ext>
                </a:extLst>
              </a:tr>
            </a:tbl>
          </a:graphicData>
        </a:graphic>
      </p:graphicFrame>
      <p:sp>
        <p:nvSpPr>
          <p:cNvPr id="192513"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192514" name="Slide Number Placeholder 5"/>
          <p:cNvSpPr>
            <a:spLocks noGrp="1"/>
          </p:cNvSpPr>
          <p:nvPr>
            <p:ph type="sldNum" sz="quarter" idx="12"/>
          </p:nvPr>
        </p:nvSpPr>
        <p:spPr>
          <a:xfrm>
            <a:off x="8156575" y="6477000"/>
            <a:ext cx="514350" cy="244475"/>
          </a:xfrm>
          <a:noFill/>
          <a:ln>
            <a:miter lim="800000"/>
            <a:headEnd/>
            <a:tailEnd/>
          </a:ln>
        </p:spPr>
        <p:txBody>
          <a:bodyPr/>
          <a:lstStyle/>
          <a:p>
            <a:pPr fontAlgn="base">
              <a:spcBef>
                <a:spcPct val="0"/>
              </a:spcBef>
              <a:spcAft>
                <a:spcPct val="0"/>
              </a:spcAft>
            </a:pPr>
            <a:r>
              <a:rPr lang="en-US">
                <a:cs typeface="Arial" charset="0"/>
              </a:rPr>
              <a:t>7</a:t>
            </a:r>
          </a:p>
        </p:txBody>
      </p:sp>
      <p:sp>
        <p:nvSpPr>
          <p:cNvPr id="192516" name="Text Box 4"/>
          <p:cNvSpPr txBox="1">
            <a:spLocks noChangeArrowheads="1"/>
          </p:cNvSpPr>
          <p:nvPr/>
        </p:nvSpPr>
        <p:spPr bwMode="auto">
          <a:xfrm>
            <a:off x="381000" y="6475254"/>
            <a:ext cx="1714500" cy="553998"/>
          </a:xfrm>
          <a:prstGeom prst="rect">
            <a:avLst/>
          </a:prstGeom>
          <a:noFill/>
          <a:ln w="9525">
            <a:noFill/>
            <a:miter lim="800000"/>
            <a:headEnd/>
            <a:tailEnd/>
          </a:ln>
        </p:spPr>
        <p:txBody>
          <a:bodyPr>
            <a:spAutoFit/>
          </a:bodyPr>
          <a:lstStyle/>
          <a:p>
            <a:pPr lvl="0"/>
            <a:r>
              <a:rPr lang="en-US" sz="1000" dirty="0"/>
              <a:t>Presenter: </a:t>
            </a:r>
            <a:r>
              <a:rPr lang="en-US" sz="1000" dirty="0" err="1">
                <a:solidFill>
                  <a:srgbClr val="000000"/>
                </a:solidFill>
              </a:rPr>
              <a:t>Demetrios</a:t>
            </a:r>
            <a:r>
              <a:rPr lang="en-US" sz="1000" dirty="0">
                <a:solidFill>
                  <a:srgbClr val="000000"/>
                </a:solidFill>
              </a:rPr>
              <a:t> </a:t>
            </a:r>
            <a:r>
              <a:rPr lang="en-US" sz="1000" dirty="0" err="1">
                <a:solidFill>
                  <a:srgbClr val="000000"/>
                </a:solidFill>
              </a:rPr>
              <a:t>Doumas</a:t>
            </a:r>
            <a:endParaRPr lang="en-US" sz="1000" dirty="0">
              <a:solidFill>
                <a:srgbClr val="000000"/>
              </a:solidFill>
            </a:endParaRPr>
          </a:p>
          <a:p>
            <a:pPr eaLnBrk="1" hangingPunct="1"/>
            <a:endParaRPr lang="en-US" sz="1000" dirty="0"/>
          </a:p>
        </p:txBody>
      </p:sp>
      <p:pic>
        <p:nvPicPr>
          <p:cNvPr id="192587" name="Picture 3"/>
          <p:cNvPicPr>
            <a:picLocks noChangeAspect="1"/>
          </p:cNvPicPr>
          <p:nvPr/>
        </p:nvPicPr>
        <p:blipFill>
          <a:blip r:embed="rId2" cstate="print"/>
          <a:srcRect/>
          <a:stretch>
            <a:fillRect/>
          </a:stretch>
        </p:blipFill>
        <p:spPr bwMode="auto">
          <a:xfrm>
            <a:off x="4597400" y="3713163"/>
            <a:ext cx="796925" cy="1023937"/>
          </a:xfrm>
          <a:prstGeom prst="rect">
            <a:avLst/>
          </a:prstGeom>
          <a:noFill/>
          <a:ln w="9525">
            <a:noFill/>
            <a:miter lim="800000"/>
            <a:headEnd/>
            <a:tailEnd/>
          </a:ln>
        </p:spPr>
      </p:pic>
      <p:pic>
        <p:nvPicPr>
          <p:cNvPr id="192588" name="Picture 4"/>
          <p:cNvPicPr>
            <a:picLocks noChangeAspect="1"/>
          </p:cNvPicPr>
          <p:nvPr/>
        </p:nvPicPr>
        <p:blipFill>
          <a:blip r:embed="rId3" cstate="print"/>
          <a:srcRect/>
          <a:stretch>
            <a:fillRect/>
          </a:stretch>
        </p:blipFill>
        <p:spPr bwMode="auto">
          <a:xfrm>
            <a:off x="4587875" y="4806950"/>
            <a:ext cx="796925" cy="993775"/>
          </a:xfrm>
          <a:prstGeom prst="rect">
            <a:avLst/>
          </a:prstGeom>
          <a:noFill/>
          <a:ln w="9525">
            <a:noFill/>
            <a:miter lim="800000"/>
            <a:headEnd/>
            <a:tailEnd/>
          </a:ln>
        </p:spPr>
      </p:pic>
      <p:pic>
        <p:nvPicPr>
          <p:cNvPr id="192589" name="Picture 8"/>
          <p:cNvPicPr>
            <a:picLocks noChangeAspect="1"/>
          </p:cNvPicPr>
          <p:nvPr/>
        </p:nvPicPr>
        <p:blipFill>
          <a:blip r:embed="rId4" cstate="print"/>
          <a:srcRect/>
          <a:stretch>
            <a:fillRect/>
          </a:stretch>
        </p:blipFill>
        <p:spPr bwMode="auto">
          <a:xfrm>
            <a:off x="2328863" y="3705225"/>
            <a:ext cx="765175" cy="1025525"/>
          </a:xfrm>
          <a:prstGeom prst="rect">
            <a:avLst/>
          </a:prstGeom>
          <a:noFill/>
          <a:ln w="9525">
            <a:noFill/>
            <a:miter lim="800000"/>
            <a:headEnd/>
            <a:tailEnd/>
          </a:ln>
        </p:spPr>
      </p:pic>
      <p:pic>
        <p:nvPicPr>
          <p:cNvPr id="192590" name="Picture 10"/>
          <p:cNvPicPr>
            <a:picLocks noChangeAspect="1"/>
          </p:cNvPicPr>
          <p:nvPr/>
        </p:nvPicPr>
        <p:blipFill>
          <a:blip r:embed="rId5" cstate="print"/>
          <a:srcRect/>
          <a:stretch>
            <a:fillRect/>
          </a:stretch>
        </p:blipFill>
        <p:spPr bwMode="auto">
          <a:xfrm>
            <a:off x="2328863" y="4773613"/>
            <a:ext cx="765175" cy="1027112"/>
          </a:xfrm>
          <a:prstGeom prst="rect">
            <a:avLst/>
          </a:prstGeom>
          <a:noFill/>
          <a:ln w="9525">
            <a:noFill/>
            <a:miter lim="800000"/>
            <a:headEnd/>
            <a:tailEnd/>
          </a:ln>
        </p:spPr>
      </p:pic>
      <p:pic>
        <p:nvPicPr>
          <p:cNvPr id="192591" name="Picture 11"/>
          <p:cNvPicPr>
            <a:picLocks noChangeAspect="1"/>
          </p:cNvPicPr>
          <p:nvPr/>
        </p:nvPicPr>
        <p:blipFill>
          <a:blip r:embed="rId6" cstate="print"/>
          <a:srcRect/>
          <a:stretch>
            <a:fillRect/>
          </a:stretch>
        </p:blipFill>
        <p:spPr bwMode="auto">
          <a:xfrm>
            <a:off x="6883400" y="4824413"/>
            <a:ext cx="765175" cy="989012"/>
          </a:xfrm>
          <a:prstGeom prst="rect">
            <a:avLst/>
          </a:prstGeom>
          <a:noFill/>
          <a:ln w="9525">
            <a:noFill/>
            <a:miter lim="800000"/>
            <a:headEnd/>
            <a:tailEnd/>
          </a:ln>
        </p:spPr>
      </p:pic>
      <p:pic>
        <p:nvPicPr>
          <p:cNvPr id="192592" name="Picture 12"/>
          <p:cNvPicPr>
            <a:picLocks noChangeAspect="1"/>
          </p:cNvPicPr>
          <p:nvPr/>
        </p:nvPicPr>
        <p:blipFill>
          <a:blip r:embed="rId7" cstate="print"/>
          <a:srcRect/>
          <a:stretch>
            <a:fillRect/>
          </a:stretch>
        </p:blipFill>
        <p:spPr bwMode="auto">
          <a:xfrm>
            <a:off x="6883400" y="3722688"/>
            <a:ext cx="765175" cy="990600"/>
          </a:xfrm>
          <a:prstGeom prst="rect">
            <a:avLst/>
          </a:prstGeom>
          <a:noFill/>
          <a:ln w="9525">
            <a:noFill/>
            <a:miter lim="800000"/>
            <a:headEnd/>
            <a:tailEnd/>
          </a:ln>
        </p:spPr>
      </p:pic>
      <p:pic>
        <p:nvPicPr>
          <p:cNvPr id="14" name="Picture 2" descr="C:\Users\Rocket Rob\Desktop\club logo\Club Logo small wide.jpg"/>
          <p:cNvPicPr>
            <a:picLocks noChangeAspect="1" noChangeArrowheads="1"/>
          </p:cNvPicPr>
          <p:nvPr/>
        </p:nvPicPr>
        <p:blipFill>
          <a:blip r:embed="rId8" cstate="print"/>
          <a:srcRect/>
          <a:stretch>
            <a:fillRect/>
          </a:stretch>
        </p:blipFill>
        <p:spPr bwMode="auto">
          <a:xfrm>
            <a:off x="0" y="0"/>
            <a:ext cx="1828800" cy="914400"/>
          </a:xfrm>
          <a:prstGeom prst="rect">
            <a:avLst/>
          </a:prstGeom>
          <a:noFill/>
          <a:ln w="9525">
            <a:noFill/>
            <a:miter lim="800000"/>
            <a:headEnd/>
            <a:tailEnd/>
          </a:ln>
        </p:spPr>
      </p:pic>
      <p:sp>
        <p:nvSpPr>
          <p:cNvPr id="15" name="5-Point Star 14"/>
          <p:cNvSpPr/>
          <p:nvPr/>
        </p:nvSpPr>
        <p:spPr>
          <a:xfrm>
            <a:off x="8153400" y="228600"/>
            <a:ext cx="5334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Tree>
    <p:extLst>
      <p:ext uri="{BB962C8B-B14F-4D97-AF65-F5344CB8AC3E}">
        <p14:creationId xmlns:p14="http://schemas.microsoft.com/office/powerpoint/2010/main" val="3713581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Antenna Trade &amp; Selection</a:t>
            </a:r>
          </a:p>
        </p:txBody>
      </p:sp>
      <p:sp>
        <p:nvSpPr>
          <p:cNvPr id="3" name="Content Placeholder 2"/>
          <p:cNvSpPr>
            <a:spLocks noGrp="1"/>
          </p:cNvSpPr>
          <p:nvPr>
            <p:ph idx="1"/>
          </p:nvPr>
        </p:nvSpPr>
        <p:spPr/>
        <p:txBody>
          <a:bodyPr/>
          <a:lstStyle/>
          <a:p>
            <a:r>
              <a:rPr lang="en-US" kern="1200" dirty="0">
                <a:latin typeface="Times New Roman" pitchFamily="18" charset="0"/>
                <a:cs typeface="Times New Roman" pitchFamily="18" charset="0"/>
              </a:rPr>
              <a:t>Selected SFE 900MHz Duck Antenna</a:t>
            </a:r>
          </a:p>
          <a:p>
            <a:pPr marL="0" indent="0">
              <a:buNone/>
            </a:pPr>
            <a:r>
              <a:rPr lang="en-US" sz="2000" b="0" dirty="0"/>
              <a:t>1.) Low gain of 2 </a:t>
            </a:r>
            <a:r>
              <a:rPr lang="en-US" sz="2000" b="0" dirty="0" err="1"/>
              <a:t>dbi</a:t>
            </a:r>
            <a:r>
              <a:rPr lang="en-US" sz="2000" b="0" dirty="0"/>
              <a:t>, which means more coverage on the H-plane.</a:t>
            </a:r>
          </a:p>
          <a:p>
            <a:pPr marL="0" indent="0">
              <a:buNone/>
            </a:pPr>
            <a:r>
              <a:rPr lang="en-US" sz="2000" b="0" dirty="0"/>
              <a:t>2.) Has a low voltage standing wave ratio, which means less power loss of the signal coming from the </a:t>
            </a:r>
            <a:r>
              <a:rPr lang="en-US" sz="2000" b="0" dirty="0" err="1"/>
              <a:t>xbee</a:t>
            </a:r>
            <a:r>
              <a:rPr lang="en-US" sz="2000" b="0" dirty="0"/>
              <a:t> radio transmitter.</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83</a:t>
            </a:fld>
            <a:endParaRPr lang="en-US"/>
          </a:p>
        </p:txBody>
      </p:sp>
    </p:spTree>
    <p:extLst>
      <p:ext uri="{BB962C8B-B14F-4D97-AF65-F5344CB8AC3E}">
        <p14:creationId xmlns:p14="http://schemas.microsoft.com/office/powerpoint/2010/main" val="3440666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a:xfrm>
            <a:off x="1981200" y="60325"/>
            <a:ext cx="5257800" cy="838200"/>
          </a:xfrm>
        </p:spPr>
        <p:txBody>
          <a:bodyPr/>
          <a:lstStyle/>
          <a:p>
            <a:pPr eaLnBrk="1" hangingPunct="1"/>
            <a:r>
              <a:rPr lang="en-US" dirty="0"/>
              <a:t>Radio Configuration</a:t>
            </a:r>
          </a:p>
        </p:txBody>
      </p:sp>
      <p:sp>
        <p:nvSpPr>
          <p:cNvPr id="193542" name="Content Placeholder 4"/>
          <p:cNvSpPr>
            <a:spLocks noGrp="1"/>
          </p:cNvSpPr>
          <p:nvPr>
            <p:ph idx="1"/>
          </p:nvPr>
        </p:nvSpPr>
        <p:spPr/>
        <p:txBody>
          <a:bodyPr/>
          <a:lstStyle/>
          <a:p>
            <a:r>
              <a:rPr lang="en-US" b="0" dirty="0"/>
              <a:t>The </a:t>
            </a:r>
            <a:r>
              <a:rPr lang="en-US" b="0" dirty="0" err="1"/>
              <a:t>XBee</a:t>
            </a:r>
            <a:r>
              <a:rPr lang="en-US" b="0" dirty="0"/>
              <a:t>-PRO 900MHz XSC S3B radios will be configured with the XCTU -firmware.</a:t>
            </a:r>
          </a:p>
          <a:p>
            <a:r>
              <a:rPr lang="en-US" b="0" dirty="0"/>
              <a:t>Modem ID will be the Team ID.</a:t>
            </a:r>
          </a:p>
          <a:p>
            <a:r>
              <a:rPr lang="en-US" b="0" dirty="0"/>
              <a:t>When powered on, the </a:t>
            </a:r>
            <a:r>
              <a:rPr lang="en-US" b="0" dirty="0" err="1"/>
              <a:t>XBee</a:t>
            </a:r>
            <a:r>
              <a:rPr lang="en-US" b="0" dirty="0"/>
              <a:t> will automatically join network. No management needed.</a:t>
            </a:r>
          </a:p>
        </p:txBody>
      </p:sp>
      <p:sp>
        <p:nvSpPr>
          <p:cNvPr id="193538"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193539"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C03DBE72-CCAF-43D7-99D9-29E699C25D65}" type="slidenum">
              <a:rPr lang="en-US" smtClean="0">
                <a:cs typeface="Arial" charset="0"/>
              </a:rPr>
              <a:pPr fontAlgn="base">
                <a:spcBef>
                  <a:spcPct val="0"/>
                </a:spcBef>
                <a:spcAft>
                  <a:spcPct val="0"/>
                </a:spcAft>
              </a:pPr>
              <a:t>84</a:t>
            </a:fld>
            <a:endParaRPr lang="en-US">
              <a:cs typeface="Arial" charset="0"/>
            </a:endParaRPr>
          </a:p>
        </p:txBody>
      </p:sp>
      <p:sp>
        <p:nvSpPr>
          <p:cNvPr id="193540" name="Text Box 4"/>
          <p:cNvSpPr txBox="1">
            <a:spLocks noChangeArrowheads="1"/>
          </p:cNvSpPr>
          <p:nvPr/>
        </p:nvSpPr>
        <p:spPr bwMode="auto">
          <a:xfrm>
            <a:off x="457200" y="6476999"/>
            <a:ext cx="1714500" cy="553998"/>
          </a:xfrm>
          <a:prstGeom prst="rect">
            <a:avLst/>
          </a:prstGeom>
          <a:noFill/>
          <a:ln w="9525">
            <a:noFill/>
            <a:miter lim="800000"/>
            <a:headEnd/>
            <a:tailEnd/>
          </a:ln>
        </p:spPr>
        <p:txBody>
          <a:bodyPr>
            <a:spAutoFit/>
          </a:bodyPr>
          <a:lstStyle/>
          <a:p>
            <a:pPr lvl="0"/>
            <a:r>
              <a:rPr lang="en-US" sz="1000" dirty="0"/>
              <a:t>Presenter: </a:t>
            </a:r>
            <a:r>
              <a:rPr lang="en-US" sz="1000" dirty="0" err="1">
                <a:solidFill>
                  <a:srgbClr val="000000"/>
                </a:solidFill>
              </a:rPr>
              <a:t>Demetrios</a:t>
            </a:r>
            <a:r>
              <a:rPr lang="en-US" sz="1000" dirty="0">
                <a:solidFill>
                  <a:srgbClr val="000000"/>
                </a:solidFill>
              </a:rPr>
              <a:t> </a:t>
            </a:r>
            <a:r>
              <a:rPr lang="en-US" sz="1000" dirty="0" err="1">
                <a:solidFill>
                  <a:srgbClr val="000000"/>
                </a:solidFill>
              </a:rPr>
              <a:t>Doumas</a:t>
            </a:r>
            <a:endParaRPr lang="en-US" sz="1000" dirty="0">
              <a:solidFill>
                <a:srgbClr val="000000"/>
              </a:solidFill>
            </a:endParaRPr>
          </a:p>
          <a:p>
            <a:pPr eaLnBrk="1" hangingPunct="1"/>
            <a:endParaRPr lang="en-US" sz="1000" dirty="0"/>
          </a:p>
        </p:txBody>
      </p:sp>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10" name="5-Point Star 9"/>
          <p:cNvSpPr/>
          <p:nvPr/>
        </p:nvSpPr>
        <p:spPr>
          <a:xfrm>
            <a:off x="8153400" y="228600"/>
            <a:ext cx="5334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Tree>
    <p:extLst>
      <p:ext uri="{BB962C8B-B14F-4D97-AF65-F5344CB8AC3E}">
        <p14:creationId xmlns:p14="http://schemas.microsoft.com/office/powerpoint/2010/main" val="3752006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a:xfrm>
            <a:off x="2133600" y="38100"/>
            <a:ext cx="4114800" cy="838200"/>
          </a:xfrm>
        </p:spPr>
        <p:txBody>
          <a:bodyPr/>
          <a:lstStyle/>
          <a:p>
            <a:pPr eaLnBrk="1" hangingPunct="1"/>
            <a:r>
              <a:rPr lang="en-US" dirty="0"/>
              <a:t>Telemetry Format</a:t>
            </a:r>
          </a:p>
        </p:txBody>
      </p:sp>
      <p:sp>
        <p:nvSpPr>
          <p:cNvPr id="194564" name="Rectangle 3"/>
          <p:cNvSpPr>
            <a:spLocks noGrp="1" noChangeArrowheads="1"/>
          </p:cNvSpPr>
          <p:nvPr>
            <p:ph idx="1"/>
          </p:nvPr>
        </p:nvSpPr>
        <p:spPr>
          <a:xfrm>
            <a:off x="228600" y="1066800"/>
            <a:ext cx="8686800" cy="914400"/>
          </a:xfrm>
        </p:spPr>
        <p:txBody>
          <a:bodyPr/>
          <a:lstStyle/>
          <a:p>
            <a:pPr eaLnBrk="1" hangingPunct="1"/>
            <a:r>
              <a:rPr lang="en-US" sz="2000" dirty="0"/>
              <a:t>Data Included:</a:t>
            </a:r>
          </a:p>
          <a:p>
            <a:pPr lvl="1" eaLnBrk="1" hangingPunct="1"/>
            <a:r>
              <a:rPr lang="en-US" sz="2000" dirty="0"/>
              <a:t>Team-ID                          -Mission Time</a:t>
            </a:r>
          </a:p>
          <a:p>
            <a:pPr lvl="1" eaLnBrk="1" hangingPunct="1"/>
            <a:r>
              <a:rPr lang="en-US" sz="2000" dirty="0"/>
              <a:t>Altitude                            -Outside Temperature</a:t>
            </a:r>
          </a:p>
          <a:p>
            <a:pPr lvl="1" eaLnBrk="1" hangingPunct="1"/>
            <a:r>
              <a:rPr lang="en-US" sz="2000" dirty="0"/>
              <a:t>Inside Temperature         -Voltage</a:t>
            </a:r>
          </a:p>
          <a:p>
            <a:pPr lvl="1" eaLnBrk="1" hangingPunct="1"/>
            <a:r>
              <a:rPr lang="en-US" sz="2000" dirty="0"/>
              <a:t>Flight state                       - X,Y,Z Acceleration</a:t>
            </a:r>
          </a:p>
          <a:p>
            <a:pPr eaLnBrk="1" hangingPunct="1"/>
            <a:r>
              <a:rPr lang="en-US" sz="2000" dirty="0"/>
              <a:t>Data format: &lt;</a:t>
            </a:r>
            <a:r>
              <a:rPr lang="en-US" sz="2000" dirty="0" err="1"/>
              <a:t>TeamID</a:t>
            </a:r>
            <a:r>
              <a:rPr lang="en-US" sz="2000" dirty="0"/>
              <a:t>&gt;,&lt;</a:t>
            </a:r>
            <a:r>
              <a:rPr lang="en-US" sz="2000" dirty="0" err="1"/>
              <a:t>MissionTime</a:t>
            </a:r>
            <a:r>
              <a:rPr lang="en-US" sz="2000" dirty="0"/>
              <a:t>&gt;,&lt;Altitude&gt;,&lt;Outside Temperature&gt;,&lt;Inside Temperature&gt;,&lt;Voltage&gt;,&lt;Flight State&gt;</a:t>
            </a:r>
            <a:br>
              <a:rPr lang="en-US" sz="2000" dirty="0"/>
            </a:br>
            <a:r>
              <a:rPr lang="en-US" sz="2000" dirty="0"/>
              <a:t>&lt;3-AxisAccel(tilt)&gt;</a:t>
            </a:r>
          </a:p>
          <a:p>
            <a:pPr eaLnBrk="1" hangingPunct="1"/>
            <a:r>
              <a:rPr lang="en-US" sz="2000" dirty="0"/>
              <a:t>Data rate:</a:t>
            </a:r>
            <a:endParaRPr lang="en-US" dirty="0"/>
          </a:p>
          <a:p>
            <a:pPr lvl="1" eaLnBrk="1" hangingPunct="1"/>
            <a:r>
              <a:rPr lang="en-US" sz="2000" dirty="0"/>
              <a:t>9600 (bytes per second)</a:t>
            </a:r>
          </a:p>
          <a:p>
            <a:pPr lvl="1" eaLnBrk="1" hangingPunct="1"/>
            <a:r>
              <a:rPr lang="en-US" sz="2000" dirty="0"/>
              <a:t>Continuous transmission</a:t>
            </a:r>
          </a:p>
          <a:p>
            <a:pPr lvl="1" eaLnBrk="1" hangingPunct="1"/>
            <a:endParaRPr lang="en-US" sz="2000" dirty="0"/>
          </a:p>
          <a:p>
            <a:pPr lvl="1" eaLnBrk="1" hangingPunct="1"/>
            <a:endParaRPr lang="en-US" sz="2000" dirty="0"/>
          </a:p>
        </p:txBody>
      </p:sp>
      <p:sp>
        <p:nvSpPr>
          <p:cNvPr id="194561" name="Footer Placeholder 4"/>
          <p:cNvSpPr>
            <a:spLocks noGrp="1"/>
          </p:cNvSpPr>
          <p:nvPr>
            <p:ph type="ftr" sz="quarter" idx="11"/>
          </p:nvPr>
        </p:nvSpPr>
        <p:spPr>
          <a:noFill/>
          <a:ln>
            <a:miter lim="800000"/>
            <a:headEnd/>
            <a:tailEnd/>
          </a:ln>
        </p:spPr>
        <p:txBody>
          <a:bodyPr/>
          <a:lstStyle/>
          <a:p>
            <a:pPr eaLnBrk="0" hangingPunct="0"/>
            <a:r>
              <a:rPr lang="en-US">
                <a:cs typeface="Times New Roman" pitchFamily="18" charset="0"/>
              </a:rPr>
              <a:t>CanSat 2015 CDR:  Team 4996 (Phoenix)</a:t>
            </a:r>
            <a:endParaRPr lang="en-US" dirty="0">
              <a:cs typeface="Times New Roman" pitchFamily="18" charset="0"/>
            </a:endParaRPr>
          </a:p>
        </p:txBody>
      </p:sp>
      <p:sp>
        <p:nvSpPr>
          <p:cNvPr id="194562" name="Slide Number Placeholder 5"/>
          <p:cNvSpPr>
            <a:spLocks noGrp="1"/>
          </p:cNvSpPr>
          <p:nvPr>
            <p:ph type="sldNum" sz="quarter" idx="12"/>
          </p:nvPr>
        </p:nvSpPr>
        <p:spPr>
          <a:noFill/>
          <a:ln>
            <a:miter lim="800000"/>
            <a:headEnd/>
            <a:tailEnd/>
          </a:ln>
        </p:spPr>
        <p:txBody>
          <a:bodyPr/>
          <a:lstStyle/>
          <a:p>
            <a:pPr fontAlgn="base">
              <a:spcBef>
                <a:spcPct val="0"/>
              </a:spcBef>
              <a:spcAft>
                <a:spcPct val="0"/>
              </a:spcAft>
            </a:pPr>
            <a:fld id="{E6D5333E-A290-4B3C-97C6-F9AD77DC5DB0}" type="slidenum">
              <a:rPr lang="en-US" smtClean="0">
                <a:cs typeface="Arial" charset="0"/>
              </a:rPr>
              <a:pPr fontAlgn="base">
                <a:spcBef>
                  <a:spcPct val="0"/>
                </a:spcBef>
                <a:spcAft>
                  <a:spcPct val="0"/>
                </a:spcAft>
              </a:pPr>
              <a:t>85</a:t>
            </a:fld>
            <a:endParaRPr lang="en-US">
              <a:cs typeface="Arial" charset="0"/>
            </a:endParaRPr>
          </a:p>
        </p:txBody>
      </p:sp>
      <p:sp>
        <p:nvSpPr>
          <p:cNvPr id="194565" name="Text Box 4"/>
          <p:cNvSpPr txBox="1">
            <a:spLocks noChangeArrowheads="1"/>
          </p:cNvSpPr>
          <p:nvPr/>
        </p:nvSpPr>
        <p:spPr bwMode="auto">
          <a:xfrm>
            <a:off x="406400" y="6507321"/>
            <a:ext cx="1714500" cy="553998"/>
          </a:xfrm>
          <a:prstGeom prst="rect">
            <a:avLst/>
          </a:prstGeom>
          <a:noFill/>
          <a:ln w="9525">
            <a:noFill/>
            <a:miter lim="800000"/>
            <a:headEnd/>
            <a:tailEnd/>
          </a:ln>
        </p:spPr>
        <p:txBody>
          <a:bodyPr>
            <a:spAutoFit/>
          </a:bodyPr>
          <a:lstStyle/>
          <a:p>
            <a:pPr lvl="0"/>
            <a:r>
              <a:rPr lang="en-US" sz="1000" dirty="0"/>
              <a:t>Presenter: </a:t>
            </a:r>
            <a:r>
              <a:rPr lang="en-US" sz="1000" dirty="0" err="1">
                <a:solidFill>
                  <a:srgbClr val="000000"/>
                </a:solidFill>
              </a:rPr>
              <a:t>Demetrios</a:t>
            </a:r>
            <a:r>
              <a:rPr lang="en-US" sz="1000" dirty="0">
                <a:solidFill>
                  <a:srgbClr val="000000"/>
                </a:solidFill>
              </a:rPr>
              <a:t> </a:t>
            </a:r>
            <a:r>
              <a:rPr lang="en-US" sz="1000" dirty="0" err="1">
                <a:solidFill>
                  <a:srgbClr val="000000"/>
                </a:solidFill>
              </a:rPr>
              <a:t>Doumas</a:t>
            </a:r>
            <a:endParaRPr lang="en-US" sz="1000" dirty="0">
              <a:solidFill>
                <a:srgbClr val="000000"/>
              </a:solidFill>
            </a:endParaRPr>
          </a:p>
          <a:p>
            <a:pPr eaLnBrk="1" hangingPunct="1"/>
            <a:r>
              <a:rPr lang="en-US" sz="1000" dirty="0"/>
              <a:t> </a:t>
            </a:r>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7460246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51203" name="Rectangle 6"/>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0CE3096-FC7C-4B4E-BA25-8CA86676B77F}" type="slidenum">
              <a:rPr lang="en-US" smtClean="0"/>
              <a:pPr eaLnBrk="1" hangingPunct="1"/>
              <a:t>86</a:t>
            </a:fld>
            <a:endParaRPr lang="en-US"/>
          </a:p>
        </p:txBody>
      </p:sp>
      <p:sp>
        <p:nvSpPr>
          <p:cNvPr id="51204" name="Rectangle 4"/>
          <p:cNvSpPr>
            <a:spLocks noGrp="1" noChangeArrowheads="1"/>
          </p:cNvSpPr>
          <p:nvPr>
            <p:ph type="ctrTitle"/>
          </p:nvPr>
        </p:nvSpPr>
        <p:spPr/>
        <p:txBody>
          <a:bodyPr/>
          <a:lstStyle/>
          <a:p>
            <a:pPr eaLnBrk="1" hangingPunct="1"/>
            <a:r>
              <a:rPr lang="en-US"/>
              <a:t>Electrical Power Subsystem Design</a:t>
            </a:r>
          </a:p>
        </p:txBody>
      </p:sp>
      <p:sp>
        <p:nvSpPr>
          <p:cNvPr id="51205" name="Rectangle 5"/>
          <p:cNvSpPr>
            <a:spLocks noGrp="1" noChangeArrowheads="1"/>
          </p:cNvSpPr>
          <p:nvPr>
            <p:ph type="subTitle" idx="1"/>
          </p:nvPr>
        </p:nvSpPr>
        <p:spPr/>
        <p:txBody>
          <a:bodyPr/>
          <a:lstStyle/>
          <a:p>
            <a:pPr eaLnBrk="1" hangingPunct="1"/>
            <a:r>
              <a:rPr lang="en-US" dirty="0"/>
              <a:t>Joel Annenberg</a:t>
            </a:r>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4250106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EPS Overview </a:t>
            </a:r>
          </a:p>
        </p:txBody>
      </p:sp>
      <p:sp>
        <p:nvSpPr>
          <p:cNvPr id="3" name="Content Placeholder 2"/>
          <p:cNvSpPr>
            <a:spLocks noGrp="1"/>
          </p:cNvSpPr>
          <p:nvPr>
            <p:ph idx="1"/>
          </p:nvPr>
        </p:nvSpPr>
        <p:spPr/>
        <p:txBody>
          <a:bodyPr/>
          <a:lstStyle/>
          <a:p>
            <a:pPr eaLnBrk="1" hangingPunct="1"/>
            <a:r>
              <a:rPr lang="en-US" sz="2000" dirty="0"/>
              <a:t>Payload:</a:t>
            </a:r>
          </a:p>
          <a:p>
            <a:pPr lvl="1" eaLnBrk="1" hangingPunct="1"/>
            <a:r>
              <a:rPr lang="en-US" sz="2000" dirty="0"/>
              <a:t>9V Battery– power source</a:t>
            </a:r>
          </a:p>
          <a:p>
            <a:pPr lvl="1" eaLnBrk="1" hangingPunct="1"/>
            <a:r>
              <a:rPr lang="en-US" sz="2000" dirty="0"/>
              <a:t>1k ohm voltage divider – for voltage sensing</a:t>
            </a:r>
          </a:p>
          <a:p>
            <a:pPr lvl="1" eaLnBrk="1" hangingPunct="1"/>
            <a:r>
              <a:rPr lang="en-US" sz="2000" dirty="0"/>
              <a:t>TL431 diode - voltage reference for precision voltage sensing</a:t>
            </a:r>
          </a:p>
          <a:p>
            <a:pPr lvl="1" eaLnBrk="1" hangingPunct="1"/>
            <a:r>
              <a:rPr lang="en-US" sz="2000" dirty="0"/>
              <a:t>3V CR1632 lithium coin cell – to power external clock</a:t>
            </a:r>
          </a:p>
          <a:p>
            <a:pPr lvl="1" eaLnBrk="1" hangingPunct="1"/>
            <a:r>
              <a:rPr lang="en-US" sz="2000" dirty="0"/>
              <a:t>LEDs – to verify payload status</a:t>
            </a:r>
          </a:p>
          <a:p>
            <a:pPr eaLnBrk="1" hangingPunct="1"/>
            <a:r>
              <a:rPr lang="en-US" sz="2000" dirty="0"/>
              <a:t>Container:</a:t>
            </a:r>
          </a:p>
          <a:p>
            <a:pPr lvl="1" eaLnBrk="1" hangingPunct="1"/>
            <a:r>
              <a:rPr lang="en-US" sz="2000" dirty="0"/>
              <a:t>No electronics in container</a:t>
            </a:r>
          </a:p>
        </p:txBody>
      </p:sp>
      <p:sp>
        <p:nvSpPr>
          <p:cNvPr id="4" name="Footer Placeholder 3"/>
          <p:cNvSpPr>
            <a:spLocks noGrp="1"/>
          </p:cNvSpPr>
          <p:nvPr>
            <p:ph type="ftr" sz="quarter" idx="11"/>
          </p:nvPr>
        </p:nvSpPr>
        <p:spPr/>
        <p:txBody>
          <a:bodyPr/>
          <a:lstStyle/>
          <a:p>
            <a:r>
              <a:rPr lang="en-US" dirty="0"/>
              <a:t>CanSat 2015 CDR:  Team 4996 (Phoenix)</a:t>
            </a:r>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87</a:t>
            </a:fld>
            <a:endParaRPr lang="en-US"/>
          </a:p>
        </p:txBody>
      </p:sp>
      <p:sp>
        <p:nvSpPr>
          <p:cNvPr id="6" name="5-Point Star 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4"/>
          <p:cNvSpPr txBox="1">
            <a:spLocks noChangeArrowheads="1"/>
          </p:cNvSpPr>
          <p:nvPr/>
        </p:nvSpPr>
        <p:spPr bwMode="auto">
          <a:xfrm>
            <a:off x="228600" y="6477000"/>
            <a:ext cx="2286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Joel Annenberg</a:t>
            </a:r>
          </a:p>
        </p:txBody>
      </p:sp>
    </p:spTree>
    <p:extLst>
      <p:ext uri="{BB962C8B-B14F-4D97-AF65-F5344CB8AC3E}">
        <p14:creationId xmlns:p14="http://schemas.microsoft.com/office/powerpoint/2010/main" val="3170278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pPr eaLnBrk="1" hangingPunct="1"/>
            <a:r>
              <a:rPr lang="en-US" dirty="0"/>
              <a:t>  EPS Overview Continued</a:t>
            </a:r>
          </a:p>
        </p:txBody>
      </p:sp>
      <p:sp>
        <p:nvSpPr>
          <p:cNvPr id="4915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4915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A2E1F49-7A53-4114-9C98-8B94DF941F83}" type="slidenum">
              <a:rPr lang="en-US"/>
              <a:pPr eaLnBrk="1" hangingPunct="1"/>
              <a:t>88</a:t>
            </a:fld>
            <a:endParaRPr lang="en-US" dirty="0"/>
          </a:p>
        </p:txBody>
      </p:sp>
      <p:sp>
        <p:nvSpPr>
          <p:cNvPr id="4915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Joel Annenberg</a:t>
            </a:r>
            <a:endParaRPr lang="en-US" sz="1000" dirty="0"/>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11" name="Rounded Rectangle 10"/>
          <p:cNvSpPr/>
          <p:nvPr/>
        </p:nvSpPr>
        <p:spPr>
          <a:xfrm>
            <a:off x="3581400" y="2979737"/>
            <a:ext cx="1160463" cy="10541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Arduino regulated 5V</a:t>
            </a:r>
          </a:p>
        </p:txBody>
      </p:sp>
      <p:sp>
        <p:nvSpPr>
          <p:cNvPr id="12" name="Rounded Rectangle 11"/>
          <p:cNvSpPr/>
          <p:nvPr/>
        </p:nvSpPr>
        <p:spPr>
          <a:xfrm>
            <a:off x="3276600" y="4579937"/>
            <a:ext cx="1162050" cy="10033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Sensors:</a:t>
            </a:r>
          </a:p>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Accel, Temps, BMP</a:t>
            </a:r>
          </a:p>
        </p:txBody>
      </p:sp>
      <p:sp>
        <p:nvSpPr>
          <p:cNvPr id="13" name="Rounded Rectangle 12"/>
          <p:cNvSpPr/>
          <p:nvPr/>
        </p:nvSpPr>
        <p:spPr>
          <a:xfrm>
            <a:off x="3495675" y="1524000"/>
            <a:ext cx="1304925" cy="827087"/>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Power Source</a:t>
            </a:r>
          </a:p>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9V</a:t>
            </a:r>
          </a:p>
        </p:txBody>
      </p:sp>
      <p:sp>
        <p:nvSpPr>
          <p:cNvPr id="14" name="Rounded Rectangle 13"/>
          <p:cNvSpPr/>
          <p:nvPr/>
        </p:nvSpPr>
        <p:spPr>
          <a:xfrm>
            <a:off x="5715000" y="4579937"/>
            <a:ext cx="762000" cy="10033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LEDs</a:t>
            </a:r>
          </a:p>
        </p:txBody>
      </p:sp>
      <p:cxnSp>
        <p:nvCxnSpPr>
          <p:cNvPr id="15" name="Straight Arrow Connector 14"/>
          <p:cNvCxnSpPr>
            <a:endCxn id="14" idx="0"/>
          </p:cNvCxnSpPr>
          <p:nvPr/>
        </p:nvCxnSpPr>
        <p:spPr>
          <a:xfrm>
            <a:off x="4876800" y="3436937"/>
            <a:ext cx="121920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ounded Rectangle 15"/>
          <p:cNvSpPr/>
          <p:nvPr/>
        </p:nvSpPr>
        <p:spPr>
          <a:xfrm>
            <a:off x="2133600" y="4579937"/>
            <a:ext cx="1047750" cy="10033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spcBef>
                <a:spcPts val="0"/>
              </a:spcBef>
              <a:spcAft>
                <a:spcPts val="0"/>
              </a:spcAft>
              <a:defRPr/>
            </a:pPr>
            <a:r>
              <a:rPr lang="en-US" sz="1600" dirty="0" err="1">
                <a:solidFill>
                  <a:srgbClr val="000000"/>
                </a:solidFill>
                <a:latin typeface="Times New Roman" pitchFamily="18" charset="0"/>
                <a:cs typeface="Times New Roman" pitchFamily="18" charset="0"/>
              </a:rPr>
              <a:t>XBee</a:t>
            </a:r>
            <a:r>
              <a:rPr lang="en-US" sz="1600" dirty="0">
                <a:solidFill>
                  <a:srgbClr val="000000"/>
                </a:solidFill>
                <a:latin typeface="Times New Roman" pitchFamily="18" charset="0"/>
                <a:cs typeface="Times New Roman" pitchFamily="18" charset="0"/>
              </a:rPr>
              <a:t> regulated</a:t>
            </a:r>
            <a:br>
              <a:rPr lang="en-US" sz="1600" dirty="0">
                <a:solidFill>
                  <a:srgbClr val="000000"/>
                </a:solidFill>
                <a:latin typeface="Times New Roman" pitchFamily="18" charset="0"/>
                <a:cs typeface="Times New Roman" pitchFamily="18" charset="0"/>
              </a:rPr>
            </a:br>
            <a:r>
              <a:rPr lang="en-US" sz="1600" dirty="0">
                <a:solidFill>
                  <a:srgbClr val="000000"/>
                </a:solidFill>
                <a:latin typeface="Times New Roman" pitchFamily="18" charset="0"/>
                <a:cs typeface="Times New Roman" pitchFamily="18" charset="0"/>
              </a:rPr>
              <a:t>5V</a:t>
            </a:r>
          </a:p>
        </p:txBody>
      </p:sp>
      <p:cxnSp>
        <p:nvCxnSpPr>
          <p:cNvPr id="17" name="Straight Arrow Connector 16"/>
          <p:cNvCxnSpPr/>
          <p:nvPr/>
        </p:nvCxnSpPr>
        <p:spPr>
          <a:xfrm flipH="1">
            <a:off x="2670175" y="3665537"/>
            <a:ext cx="835025" cy="900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4191000" y="2370137"/>
            <a:ext cx="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3962400" y="4122737"/>
            <a:ext cx="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ounded Rectangle 19"/>
          <p:cNvSpPr/>
          <p:nvPr/>
        </p:nvSpPr>
        <p:spPr>
          <a:xfrm>
            <a:off x="4572000" y="4579937"/>
            <a:ext cx="971550" cy="10033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Servo</a:t>
            </a:r>
            <a:br>
              <a:rPr lang="en-US" sz="1600" dirty="0">
                <a:solidFill>
                  <a:srgbClr val="000000"/>
                </a:solidFill>
                <a:latin typeface="Times New Roman" pitchFamily="18" charset="0"/>
                <a:cs typeface="Times New Roman" pitchFamily="18" charset="0"/>
              </a:rPr>
            </a:br>
            <a:r>
              <a:rPr lang="en-US" sz="1600" dirty="0">
                <a:solidFill>
                  <a:srgbClr val="000000"/>
                </a:solidFill>
                <a:latin typeface="Times New Roman" pitchFamily="18" charset="0"/>
                <a:cs typeface="Times New Roman" pitchFamily="18" charset="0"/>
              </a:rPr>
              <a:t>3-5V</a:t>
            </a:r>
          </a:p>
        </p:txBody>
      </p:sp>
      <p:cxnSp>
        <p:nvCxnSpPr>
          <p:cNvPr id="21" name="Straight Arrow Connector 20"/>
          <p:cNvCxnSpPr/>
          <p:nvPr/>
        </p:nvCxnSpPr>
        <p:spPr>
          <a:xfrm>
            <a:off x="4800600" y="3513137"/>
            <a:ext cx="38100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3124200" y="2590800"/>
            <a:ext cx="685800" cy="22860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981200" y="2286000"/>
            <a:ext cx="1371600" cy="307777"/>
          </a:xfrm>
          <a:prstGeom prst="rect">
            <a:avLst/>
          </a:prstGeom>
          <a:noFill/>
        </p:spPr>
        <p:txBody>
          <a:bodyPr wrap="square" rtlCol="0">
            <a:spAutoFit/>
          </a:bodyPr>
          <a:lstStyle/>
          <a:p>
            <a:r>
              <a:rPr lang="en-US" sz="1400" dirty="0"/>
              <a:t>Umbilical cord</a:t>
            </a:r>
          </a:p>
        </p:txBody>
      </p:sp>
    </p:spTree>
    <p:extLst>
      <p:ext uri="{BB962C8B-B14F-4D97-AF65-F5344CB8AC3E}">
        <p14:creationId xmlns:p14="http://schemas.microsoft.com/office/powerpoint/2010/main" val="162873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53250" name="Title 1"/>
          <p:cNvSpPr>
            <a:spLocks noGrp="1"/>
          </p:cNvSpPr>
          <p:nvPr>
            <p:ph type="title"/>
          </p:nvPr>
        </p:nvSpPr>
        <p:spPr/>
        <p:txBody>
          <a:bodyPr/>
          <a:lstStyle/>
          <a:p>
            <a:r>
              <a:rPr lang="en-US" dirty="0"/>
              <a:t>EPS Changes Since PDR</a:t>
            </a:r>
          </a:p>
        </p:txBody>
      </p:sp>
      <p:sp>
        <p:nvSpPr>
          <p:cNvPr id="5325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5325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CB3D4E1-FC8F-463D-A1A4-5B06B0D46290}" type="slidenum">
              <a:rPr lang="en-US" smtClean="0"/>
              <a:pPr eaLnBrk="1" hangingPunct="1"/>
              <a:t>89</a:t>
            </a:fld>
            <a:endParaRPr lang="en-US"/>
          </a:p>
        </p:txBody>
      </p:sp>
      <p:sp>
        <p:nvSpPr>
          <p:cNvPr id="6" name="5-Point Star 5"/>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Joel Annenberg</a:t>
            </a:r>
          </a:p>
        </p:txBody>
      </p:sp>
      <p:graphicFrame>
        <p:nvGraphicFramePr>
          <p:cNvPr id="9" name="Table 8"/>
          <p:cNvGraphicFramePr>
            <a:graphicFrameLocks noGrp="1"/>
          </p:cNvGraphicFramePr>
          <p:nvPr>
            <p:extLst/>
          </p:nvPr>
        </p:nvGraphicFramePr>
        <p:xfrm>
          <a:off x="381000" y="1752600"/>
          <a:ext cx="8458200" cy="2291080"/>
        </p:xfrm>
        <a:graphic>
          <a:graphicData uri="http://schemas.openxmlformats.org/drawingml/2006/table">
            <a:tbl>
              <a:tblPr firstRow="1" bandRow="1">
                <a:tableStyleId>{5C22544A-7EE6-4342-B048-85BDC9FD1C3A}</a:tableStyleId>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70840">
                <a:tc>
                  <a:txBody>
                    <a:bodyPr/>
                    <a:lstStyle/>
                    <a:p>
                      <a:r>
                        <a:rPr lang="en-US" dirty="0">
                          <a:solidFill>
                            <a:schemeClr val="tx1"/>
                          </a:solidFill>
                        </a:rPr>
                        <a:t>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Reason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Added 3V coin cell</a:t>
                      </a:r>
                      <a:endParaRPr lang="en-US" b="1" i="1"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Required to power the external clock that was added</a:t>
                      </a:r>
                      <a:r>
                        <a:rPr lang="en-US" baseline="0" dirty="0">
                          <a:solidFill>
                            <a:schemeClr val="tx1"/>
                          </a:solidFill>
                        </a:rPr>
                        <a:t> to the electrical system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aseline="0" dirty="0"/>
                        <a:t>Added external voltage reference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Increase</a:t>
                      </a:r>
                      <a:r>
                        <a:rPr lang="en-US" baseline="0" dirty="0">
                          <a:solidFill>
                            <a:schemeClr val="tx1"/>
                          </a:solidFill>
                        </a:rPr>
                        <a:t> accuracy of voltage measurement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dirty="0"/>
                        <a:t>Power requirements</a:t>
                      </a:r>
                      <a:r>
                        <a:rPr lang="en-US" baseline="0" dirty="0"/>
                        <a:t> changed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Added more</a:t>
                      </a:r>
                      <a:r>
                        <a:rPr lang="en-US" baseline="0" dirty="0">
                          <a:solidFill>
                            <a:schemeClr val="tx1"/>
                          </a:solidFill>
                        </a:rPr>
                        <a:t> sensors, which led to the consumption of more power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73508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1219200" y="76200"/>
            <a:ext cx="5943600" cy="838200"/>
          </a:xfrm>
        </p:spPr>
        <p:txBody>
          <a:bodyPr/>
          <a:lstStyle/>
          <a:p>
            <a:pPr algn="ctr"/>
            <a:r>
              <a:rPr lang="en-US" dirty="0"/>
              <a:t>System Requirement</a:t>
            </a:r>
          </a:p>
        </p:txBody>
      </p:sp>
      <p:sp>
        <p:nvSpPr>
          <p:cNvPr id="9218" name="Footer Placeholder 5"/>
          <p:cNvSpPr>
            <a:spLocks noGrp="1"/>
          </p:cNvSpPr>
          <p:nvPr>
            <p:ph type="ftr" sz="quarter" idx="11"/>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CanSat 2015 CDR:  Team 4996 (Phoenix)</a:t>
            </a:r>
            <a:endParaRPr lang="en-US" dirty="0"/>
          </a:p>
        </p:txBody>
      </p:sp>
      <p:sp>
        <p:nvSpPr>
          <p:cNvPr id="9219" name="Slide Number Placeholder 6"/>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40E53B2-0A8D-4DC0-81F6-46BB9C982D10}" type="slidenum">
              <a:rPr lang="en-US" smtClean="0"/>
              <a:pPr/>
              <a:t>9</a:t>
            </a:fld>
            <a:endParaRPr lang="en-US" dirty="0"/>
          </a:p>
        </p:txBody>
      </p:sp>
      <p:sp>
        <p:nvSpPr>
          <p:cNvPr id="9223"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rPr>
              <a:t>Ruben Perez</a:t>
            </a:r>
            <a:endParaRPr lang="en-US" sz="1000"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Content Placeholder 1"/>
          <p:cNvSpPr>
            <a:spLocks noGrp="1"/>
          </p:cNvSpPr>
          <p:nvPr>
            <p:ph sz="half" idx="1"/>
          </p:nvPr>
        </p:nvSpPr>
        <p:spPr/>
        <p:txBody>
          <a:bodyPr/>
          <a:lstStyle/>
          <a:p>
            <a:endParaRPr lang="en-US"/>
          </a:p>
        </p:txBody>
      </p:sp>
      <p:graphicFrame>
        <p:nvGraphicFramePr>
          <p:cNvPr id="9" name="Content Placeholder 2"/>
          <p:cNvGraphicFramePr>
            <a:graphicFrameLocks/>
          </p:cNvGraphicFramePr>
          <p:nvPr>
            <p:extLst>
              <p:ext uri="{D42A27DB-BD31-4B8C-83A1-F6EECF244321}">
                <p14:modId xmlns:p14="http://schemas.microsoft.com/office/powerpoint/2010/main" val="167354219"/>
              </p:ext>
            </p:extLst>
          </p:nvPr>
        </p:nvGraphicFramePr>
        <p:xfrm>
          <a:off x="228600" y="1066800"/>
          <a:ext cx="8686800" cy="53086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6019800">
                  <a:extLst>
                    <a:ext uri="{9D8B030D-6E8A-4147-A177-3AD203B41FA5}">
                      <a16:colId xmlns:a16="http://schemas.microsoft.com/office/drawing/2014/main" val="20002"/>
                    </a:ext>
                  </a:extLst>
                </a:gridCol>
              </a:tblGrid>
              <a:tr h="370840">
                <a:tc>
                  <a:txBody>
                    <a:bodyPr/>
                    <a:lstStyle/>
                    <a:p>
                      <a:pPr algn="ctr"/>
                      <a:r>
                        <a:rPr lang="en-US" sz="2000" dirty="0">
                          <a:solidFill>
                            <a:srgbClr val="FF0000"/>
                          </a:solidFill>
                          <a:latin typeface="Times New Roman" pitchFamily="18" charset="0"/>
                          <a:cs typeface="Times New Roman" pitchFamily="18" charset="0"/>
                        </a:rPr>
                        <a:t>ID</a:t>
                      </a:r>
                    </a:p>
                  </a:txBody>
                  <a:tcPr/>
                </a:tc>
                <a:tc>
                  <a:txBody>
                    <a:bodyPr/>
                    <a:lstStyle/>
                    <a:p>
                      <a:pPr algn="ctr"/>
                      <a:r>
                        <a:rPr lang="en-US" sz="2000" dirty="0">
                          <a:solidFill>
                            <a:srgbClr val="FF0000"/>
                          </a:solidFill>
                          <a:latin typeface="Times New Roman" pitchFamily="18" charset="0"/>
                          <a:cs typeface="Times New Roman" pitchFamily="18" charset="0"/>
                        </a:rPr>
                        <a:t>Req.</a:t>
                      </a:r>
                      <a:r>
                        <a:rPr lang="en-US" sz="2000" baseline="0" dirty="0">
                          <a:solidFill>
                            <a:srgbClr val="FF0000"/>
                          </a:solidFill>
                          <a:latin typeface="Times New Roman" pitchFamily="18" charset="0"/>
                          <a:cs typeface="Times New Roman" pitchFamily="18" charset="0"/>
                        </a:rPr>
                        <a:t> No</a:t>
                      </a:r>
                      <a:endParaRPr lang="en-US" sz="2000" dirty="0">
                        <a:solidFill>
                          <a:srgbClr val="FF0000"/>
                        </a:solidFill>
                        <a:latin typeface="Times New Roman" pitchFamily="18" charset="0"/>
                        <a:cs typeface="Times New Roman" pitchFamily="18" charset="0"/>
                      </a:endParaRPr>
                    </a:p>
                  </a:txBody>
                  <a:tcPr/>
                </a:tc>
                <a:tc>
                  <a:txBody>
                    <a:bodyPr/>
                    <a:lstStyle/>
                    <a:p>
                      <a:pPr algn="ctr"/>
                      <a:r>
                        <a:rPr lang="en-US" sz="2000" dirty="0">
                          <a:solidFill>
                            <a:srgbClr val="FF0000"/>
                          </a:solidFill>
                          <a:latin typeface="Times New Roman" pitchFamily="18" charset="0"/>
                          <a:cs typeface="Times New Roman" pitchFamily="18" charset="0"/>
                        </a:rPr>
                        <a:t>REQUIREMENT</a:t>
                      </a:r>
                    </a:p>
                  </a:txBody>
                  <a:tcPr/>
                </a:tc>
                <a:extLst>
                  <a:ext uri="{0D108BD9-81ED-4DB2-BD59-A6C34878D82A}">
                    <a16:rowId xmlns:a16="http://schemas.microsoft.com/office/drawing/2014/main" val="10000"/>
                  </a:ext>
                </a:extLst>
              </a:tr>
              <a:tr h="370840">
                <a:tc>
                  <a:txBody>
                    <a:bodyPr/>
                    <a:lstStyle/>
                    <a:p>
                      <a:r>
                        <a:rPr lang="en-US" sz="1600" dirty="0">
                          <a:latin typeface="+mn-lt"/>
                          <a:cs typeface="Times New Roman" pitchFamily="18" charset="0"/>
                        </a:rPr>
                        <a:t>MR-01</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Mass: 600 </a:t>
                      </a:r>
                      <a:r>
                        <a:rPr kumimoji="0" lang="en-US" sz="1600" b="0" i="0" u="none" strike="noStrike" cap="none" normalizeH="0" baseline="30000" dirty="0">
                          <a:ln>
                            <a:noFill/>
                          </a:ln>
                          <a:solidFill>
                            <a:schemeClr val="tx1"/>
                          </a:solidFill>
                          <a:effectLst/>
                          <a:latin typeface="+mn-lt"/>
                          <a:cs typeface="Times New Roman" pitchFamily="18" charset="0"/>
                        </a:rPr>
                        <a:t>+</a:t>
                      </a:r>
                      <a:r>
                        <a:rPr kumimoji="0" lang="en-US" sz="1600" b="0" i="0" u="none" strike="noStrike" cap="none" normalizeH="0" baseline="0" dirty="0">
                          <a:ln>
                            <a:noFill/>
                          </a:ln>
                          <a:solidFill>
                            <a:schemeClr val="tx1"/>
                          </a:solidFill>
                          <a:effectLst/>
                          <a:latin typeface="+mn-lt"/>
                          <a:cs typeface="Times New Roman" pitchFamily="18" charset="0"/>
                        </a:rPr>
                        <a:t>/- 10 grams (CanSat + container + all descent control devices)</a:t>
                      </a:r>
                    </a:p>
                  </a:txBody>
                  <a:tcPr horzOverflow="overflow"/>
                </a:tc>
                <a:extLst>
                  <a:ext uri="{0D108BD9-81ED-4DB2-BD59-A6C34878D82A}">
                    <a16:rowId xmlns:a16="http://schemas.microsoft.com/office/drawing/2014/main" val="10001"/>
                  </a:ext>
                </a:extLst>
              </a:tr>
              <a:tr h="370840">
                <a:tc>
                  <a:txBody>
                    <a:bodyPr/>
                    <a:lstStyle/>
                    <a:p>
                      <a:r>
                        <a:rPr lang="en-US" sz="1600" dirty="0">
                          <a:latin typeface="+mn-lt"/>
                          <a:cs typeface="Times New Roman" pitchFamily="18" charset="0"/>
                        </a:rPr>
                        <a:t>MR-02</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3</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Dimensions:  Container must fit in cylindrical payload section of 125mm x 310mm</a:t>
                      </a:r>
                    </a:p>
                  </a:txBody>
                  <a:tcPr horzOverflow="overflow"/>
                </a:tc>
                <a:extLst>
                  <a:ext uri="{0D108BD9-81ED-4DB2-BD59-A6C34878D82A}">
                    <a16:rowId xmlns:a16="http://schemas.microsoft.com/office/drawing/2014/main" val="10002"/>
                  </a:ext>
                </a:extLst>
              </a:tr>
              <a:tr h="370840">
                <a:tc>
                  <a:txBody>
                    <a:bodyPr/>
                    <a:lstStyle/>
                    <a:p>
                      <a:r>
                        <a:rPr lang="en-US" sz="1600" dirty="0">
                          <a:latin typeface="+mn-lt"/>
                          <a:cs typeface="Times New Roman" pitchFamily="18" charset="0"/>
                        </a:rPr>
                        <a:t>MR-03</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4</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Container must use  passive descent control system</a:t>
                      </a:r>
                    </a:p>
                  </a:txBody>
                  <a:tcPr horzOverflow="overflow"/>
                </a:tc>
                <a:extLst>
                  <a:ext uri="{0D108BD9-81ED-4DB2-BD59-A6C34878D82A}">
                    <a16:rowId xmlns:a16="http://schemas.microsoft.com/office/drawing/2014/main" val="10003"/>
                  </a:ext>
                </a:extLst>
              </a:tr>
              <a:tr h="370840">
                <a:tc>
                  <a:txBody>
                    <a:bodyPr/>
                    <a:lstStyle/>
                    <a:p>
                      <a:r>
                        <a:rPr lang="en-US" sz="1600" dirty="0">
                          <a:latin typeface="+mn-lt"/>
                          <a:cs typeface="Times New Roman" pitchFamily="18" charset="0"/>
                        </a:rPr>
                        <a:t>MR-04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mn-lt"/>
                          <a:cs typeface="Times New Roman" pitchFamily="18"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mn-lt"/>
                          <a:cs typeface="Times New Roman" pitchFamily="18" charset="0"/>
                        </a:rPr>
                        <a:t>Container must not have sharp edges</a:t>
                      </a:r>
                    </a:p>
                  </a:txBody>
                  <a:tcPr/>
                </a:tc>
                <a:extLst>
                  <a:ext uri="{0D108BD9-81ED-4DB2-BD59-A6C34878D82A}">
                    <a16:rowId xmlns:a16="http://schemas.microsoft.com/office/drawing/2014/main" val="10004"/>
                  </a:ext>
                </a:extLst>
              </a:tr>
              <a:tr h="370840">
                <a:tc>
                  <a:txBody>
                    <a:bodyPr/>
                    <a:lstStyle/>
                    <a:p>
                      <a:r>
                        <a:rPr lang="en-US" sz="1600" dirty="0">
                          <a:latin typeface="+mn-lt"/>
                          <a:cs typeface="Times New Roman" pitchFamily="18" charset="0"/>
                        </a:rPr>
                        <a:t>MR-05</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6</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Container must be a florescent color, pink, or orange</a:t>
                      </a:r>
                    </a:p>
                  </a:txBody>
                  <a:tcPr horzOverflow="overflow"/>
                </a:tc>
                <a:extLst>
                  <a:ext uri="{0D108BD9-81ED-4DB2-BD59-A6C34878D82A}">
                    <a16:rowId xmlns:a16="http://schemas.microsoft.com/office/drawing/2014/main" val="10005"/>
                  </a:ext>
                </a:extLst>
              </a:tr>
              <a:tr h="370840">
                <a:tc>
                  <a:txBody>
                    <a:bodyPr/>
                    <a:lstStyle/>
                    <a:p>
                      <a:r>
                        <a:rPr lang="en-US" sz="1600" dirty="0">
                          <a:latin typeface="+mn-lt"/>
                          <a:cs typeface="Times New Roman" pitchFamily="18" charset="0"/>
                        </a:rPr>
                        <a:t>MR-06</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9</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CanSat will deploy from rocket payload section</a:t>
                      </a:r>
                    </a:p>
                  </a:txBody>
                  <a:tcPr horzOverflow="overflow"/>
                </a:tc>
                <a:extLst>
                  <a:ext uri="{0D108BD9-81ED-4DB2-BD59-A6C34878D82A}">
                    <a16:rowId xmlns:a16="http://schemas.microsoft.com/office/drawing/2014/main" val="10006"/>
                  </a:ext>
                </a:extLst>
              </a:tr>
              <a:tr h="370840">
                <a:tc>
                  <a:txBody>
                    <a:bodyPr/>
                    <a:lstStyle/>
                    <a:p>
                      <a:r>
                        <a:rPr lang="en-US" sz="1600" dirty="0">
                          <a:latin typeface="+mn-lt"/>
                          <a:cs typeface="Times New Roman" pitchFamily="18" charset="0"/>
                        </a:rPr>
                        <a:t>MR-07</a:t>
                      </a:r>
                    </a:p>
                  </a:txBody>
                  <a:tcPr/>
                </a:tc>
                <a:tc>
                  <a:txBody>
                    <a:bodyPr/>
                    <a:lstStyle/>
                    <a:p>
                      <a:pPr algn="ctr"/>
                      <a:r>
                        <a:rPr lang="en-US" sz="1600" dirty="0">
                          <a:latin typeface="+mn-lt"/>
                        </a:rPr>
                        <a:t>10</a:t>
                      </a:r>
                    </a:p>
                  </a:txBody>
                  <a:tcPr horzOverflow="overflow"/>
                </a:tc>
                <a:tc>
                  <a:txBody>
                    <a:bodyPr/>
                    <a:lstStyle/>
                    <a:p>
                      <a:r>
                        <a:rPr lang="en-US" sz="1600" dirty="0">
                          <a:latin typeface="+mn-lt"/>
                        </a:rPr>
                        <a:t>CanSat will deploy from the rocket payload</a:t>
                      </a:r>
                      <a:r>
                        <a:rPr lang="en-US" sz="1600" baseline="0" dirty="0">
                          <a:latin typeface="+mn-lt"/>
                        </a:rPr>
                        <a:t> section</a:t>
                      </a:r>
                      <a:endParaRPr lang="en-US" sz="1600" dirty="0">
                        <a:latin typeface="+mn-lt"/>
                      </a:endParaRPr>
                    </a:p>
                  </a:txBody>
                  <a:tcPr horzOverflow="overflow"/>
                </a:tc>
                <a:extLst>
                  <a:ext uri="{0D108BD9-81ED-4DB2-BD59-A6C34878D82A}">
                    <a16:rowId xmlns:a16="http://schemas.microsoft.com/office/drawing/2014/main" val="10007"/>
                  </a:ext>
                </a:extLst>
              </a:tr>
              <a:tr h="370840">
                <a:tc>
                  <a:txBody>
                    <a:bodyPr/>
                    <a:lstStyle/>
                    <a:p>
                      <a:r>
                        <a:rPr lang="en-US" sz="1600" dirty="0">
                          <a:latin typeface="+mn-lt"/>
                          <a:cs typeface="Times New Roman" pitchFamily="18" charset="0"/>
                        </a:rPr>
                        <a:t>MR-08</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11</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Use Helicopter recovery system </a:t>
                      </a:r>
                    </a:p>
                  </a:txBody>
                  <a:tcPr horzOverflow="overflow"/>
                </a:tc>
                <a:extLst>
                  <a:ext uri="{0D108BD9-81ED-4DB2-BD59-A6C34878D82A}">
                    <a16:rowId xmlns:a16="http://schemas.microsoft.com/office/drawing/2014/main" val="10008"/>
                  </a:ext>
                </a:extLst>
              </a:tr>
              <a:tr h="370840">
                <a:tc>
                  <a:txBody>
                    <a:bodyPr/>
                    <a:lstStyle/>
                    <a:p>
                      <a:r>
                        <a:rPr lang="en-US" sz="1600" dirty="0">
                          <a:latin typeface="+mn-lt"/>
                          <a:cs typeface="Times New Roman" pitchFamily="18" charset="0"/>
                        </a:rPr>
                        <a:t>MR-09</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12</a:t>
                      </a:r>
                    </a:p>
                  </a:txBody>
                  <a:tcPr horzOverflow="overflow"/>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mn-lt"/>
                          <a:cs typeface="Times New Roman" pitchFamily="18" charset="0"/>
                        </a:rPr>
                        <a:t>All descent control device attachments must survive 50 Gs of shock</a:t>
                      </a:r>
                    </a:p>
                  </a:txBody>
                  <a:tcPr horzOverflow="overflow"/>
                </a:tc>
                <a:extLst>
                  <a:ext uri="{0D108BD9-81ED-4DB2-BD59-A6C34878D82A}">
                    <a16:rowId xmlns:a16="http://schemas.microsoft.com/office/drawing/2014/main" val="10009"/>
                  </a:ext>
                </a:extLst>
              </a:tr>
              <a:tr h="370840">
                <a:tc>
                  <a:txBody>
                    <a:bodyPr/>
                    <a:lstStyle/>
                    <a:p>
                      <a:r>
                        <a:rPr lang="en-US" sz="1600" dirty="0">
                          <a:latin typeface="+mn-lt"/>
                          <a:cs typeface="Times New Roman" pitchFamily="18" charset="0"/>
                        </a:rPr>
                        <a:t>MR-10</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14</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0" i="0" u="none" strike="noStrike" kern="1200" cap="none" normalizeH="0" baseline="0" dirty="0">
                          <a:ln>
                            <a:noFill/>
                          </a:ln>
                          <a:solidFill>
                            <a:schemeClr val="tx1"/>
                          </a:solidFill>
                          <a:effectLst/>
                          <a:latin typeface="+mn-lt"/>
                          <a:ea typeface="+mn-ea"/>
                          <a:cs typeface="Times New Roman" pitchFamily="18" charset="0"/>
                        </a:rPr>
                        <a:t>All electronics must be enclosed and shielded from the environment except for sensor</a:t>
                      </a:r>
                    </a:p>
                  </a:txBody>
                  <a:tcPr horzOverflow="overflow"/>
                </a:tc>
                <a:extLst>
                  <a:ext uri="{0D108BD9-81ED-4DB2-BD59-A6C34878D82A}">
                    <a16:rowId xmlns:a16="http://schemas.microsoft.com/office/drawing/2014/main" val="10010"/>
                  </a:ext>
                </a:extLst>
              </a:tr>
              <a:tr h="370840">
                <a:tc>
                  <a:txBody>
                    <a:bodyPr/>
                    <a:lstStyle/>
                    <a:p>
                      <a:r>
                        <a:rPr lang="en-US" sz="1600" dirty="0">
                          <a:latin typeface="+mn-lt"/>
                          <a:cs typeface="Times New Roman" pitchFamily="18" charset="0"/>
                        </a:rPr>
                        <a:t>MR-11</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cs typeface="Times New Roman" pitchFamily="18" charset="0"/>
                        </a:rPr>
                        <a:t>15</a:t>
                      </a:r>
                    </a:p>
                  </a:txBody>
                  <a:tcPr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cs typeface="Times New Roman" pitchFamily="18" charset="0"/>
                        </a:rPr>
                        <a:t>All structures must be built to survive 15 Gs acceleration</a:t>
                      </a:r>
                    </a:p>
                  </a:txBody>
                  <a:tcPr horzOverflow="overflow"/>
                </a:tc>
                <a:extLst>
                  <a:ext uri="{0D108BD9-81ED-4DB2-BD59-A6C34878D82A}">
                    <a16:rowId xmlns:a16="http://schemas.microsoft.com/office/drawing/2014/main" val="10011"/>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48131"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2DB97CD-AC81-498E-AA89-677F50444914}" type="slidenum">
              <a:rPr lang="en-US"/>
              <a:pPr eaLnBrk="1" hangingPunct="1"/>
              <a:t>90</a:t>
            </a:fld>
            <a:endParaRPr lang="en-US" dirty="0"/>
          </a:p>
        </p:txBody>
      </p:sp>
      <p:sp>
        <p:nvSpPr>
          <p:cNvPr id="48132" name="Rectangle 2"/>
          <p:cNvSpPr>
            <a:spLocks noGrp="1" noChangeArrowheads="1"/>
          </p:cNvSpPr>
          <p:nvPr>
            <p:ph type="title"/>
          </p:nvPr>
        </p:nvSpPr>
        <p:spPr/>
        <p:txBody>
          <a:bodyPr/>
          <a:lstStyle/>
          <a:p>
            <a:pPr algn="ctr" eaLnBrk="1" hangingPunct="1"/>
            <a:r>
              <a:rPr lang="en-US" dirty="0"/>
              <a:t>EPS Requirements</a:t>
            </a:r>
          </a:p>
        </p:txBody>
      </p:sp>
      <p:sp>
        <p:nvSpPr>
          <p:cNvPr id="48133"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Joel Annenberg</a:t>
            </a:r>
            <a:endParaRPr lang="en-US" sz="1000" dirty="0"/>
          </a:p>
        </p:txBody>
      </p:sp>
      <p:pic>
        <p:nvPicPr>
          <p:cNvPr id="7"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5" name="Content Placeholder 4"/>
          <p:cNvGraphicFramePr>
            <a:graphicFrameLocks noGrp="1"/>
          </p:cNvGraphicFramePr>
          <p:nvPr>
            <p:ph idx="1"/>
            <p:extLst/>
          </p:nvPr>
        </p:nvGraphicFramePr>
        <p:xfrm>
          <a:off x="228600" y="1066800"/>
          <a:ext cx="8686800" cy="35153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5334000">
                  <a:extLst>
                    <a:ext uri="{9D8B030D-6E8A-4147-A177-3AD203B41FA5}">
                      <a16:colId xmlns:a16="http://schemas.microsoft.com/office/drawing/2014/main" val="20002"/>
                    </a:ext>
                  </a:extLst>
                </a:gridCol>
              </a:tblGrid>
              <a:tr h="370840">
                <a:tc>
                  <a:txBody>
                    <a:bodyPr/>
                    <a:lstStyle/>
                    <a:p>
                      <a:pPr algn="ctr"/>
                      <a:r>
                        <a:rPr lang="en-US" sz="2000" dirty="0">
                          <a:solidFill>
                            <a:srgbClr val="FF0000"/>
                          </a:solidFill>
                          <a:latin typeface="Times New Roman" pitchFamily="18" charset="0"/>
                          <a:cs typeface="Times New Roman" pitchFamily="18" charset="0"/>
                        </a:rPr>
                        <a:t>ID</a:t>
                      </a:r>
                    </a:p>
                  </a:txBody>
                  <a:tcPr marL="68580" marR="68580"/>
                </a:tc>
                <a:tc>
                  <a:txBody>
                    <a:bodyPr/>
                    <a:lstStyle/>
                    <a:p>
                      <a:pPr algn="ctr"/>
                      <a:r>
                        <a:rPr lang="en-US" sz="2000" dirty="0">
                          <a:solidFill>
                            <a:srgbClr val="FF0000"/>
                          </a:solidFill>
                          <a:latin typeface="Times New Roman" pitchFamily="18" charset="0"/>
                          <a:cs typeface="Times New Roman" pitchFamily="18" charset="0"/>
                        </a:rPr>
                        <a:t>Req. No</a:t>
                      </a:r>
                    </a:p>
                  </a:txBody>
                  <a:tcPr marL="68580" marR="68580"/>
                </a:tc>
                <a:tc>
                  <a:txBody>
                    <a:bodyPr/>
                    <a:lstStyle/>
                    <a:p>
                      <a:pPr algn="ctr"/>
                      <a:r>
                        <a:rPr lang="en-US" sz="2000" dirty="0">
                          <a:solidFill>
                            <a:srgbClr val="FF0000"/>
                          </a:solidFill>
                          <a:latin typeface="Times New Roman" pitchFamily="18" charset="0"/>
                          <a:cs typeface="Times New Roman" pitchFamily="18" charset="0"/>
                        </a:rPr>
                        <a:t>REQUIREMENT</a:t>
                      </a:r>
                    </a:p>
                  </a:txBody>
                  <a:tcPr marL="68580" marR="68580"/>
                </a:tc>
                <a:extLst>
                  <a:ext uri="{0D108BD9-81ED-4DB2-BD59-A6C34878D82A}">
                    <a16:rowId xmlns:a16="http://schemas.microsoft.com/office/drawing/2014/main" val="10000"/>
                  </a:ext>
                </a:extLst>
              </a:tr>
              <a:tr h="975360">
                <a:tc>
                  <a:txBody>
                    <a:bodyPr/>
                    <a:lstStyle/>
                    <a:p>
                      <a:pPr algn="ctr"/>
                      <a:r>
                        <a:rPr lang="en-US" sz="1600" dirty="0">
                          <a:latin typeface="Times New Roman" pitchFamily="18" charset="0"/>
                          <a:cs typeface="Times New Roman" pitchFamily="18" charset="0"/>
                        </a:rPr>
                        <a:t>EPSR-01</a:t>
                      </a:r>
                    </a:p>
                  </a:txBody>
                  <a:tcPr marL="68580" marR="68580"/>
                </a:tc>
                <a:tc>
                  <a:txBody>
                    <a:bodyPr/>
                    <a:lstStyle/>
                    <a:p>
                      <a:pPr algn="ctr"/>
                      <a:r>
                        <a:rPr lang="en-US" sz="1600" dirty="0">
                          <a:latin typeface="Times New Roman" pitchFamily="18" charset="0"/>
                          <a:cs typeface="Times New Roman" pitchFamily="18" charset="0"/>
                        </a:rPr>
                        <a:t>42</a:t>
                      </a:r>
                    </a:p>
                  </a:txBody>
                  <a:tcPr marL="68580" marR="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The Science Vehicle shall include an easily accessible power switch which</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does not require removal from the Container for</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access. An access hole or</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panel in the Container is allowed.</a:t>
                      </a:r>
                    </a:p>
                  </a:txBody>
                  <a:tcPr marL="68580" marR="68580"/>
                </a:tc>
                <a:extLst>
                  <a:ext uri="{0D108BD9-81ED-4DB2-BD59-A6C34878D82A}">
                    <a16:rowId xmlns:a16="http://schemas.microsoft.com/office/drawing/2014/main" val="10001"/>
                  </a:ext>
                </a:extLst>
              </a:tr>
              <a:tr h="609600">
                <a:tc>
                  <a:txBody>
                    <a:bodyPr/>
                    <a:lstStyle/>
                    <a:p>
                      <a:pPr algn="ctr"/>
                      <a:r>
                        <a:rPr lang="en-US" sz="1600" dirty="0">
                          <a:latin typeface="Times New Roman" pitchFamily="18" charset="0"/>
                          <a:cs typeface="Times New Roman" pitchFamily="18" charset="0"/>
                        </a:rPr>
                        <a:t>EPSR-02</a:t>
                      </a:r>
                    </a:p>
                  </a:txBody>
                  <a:tcPr marL="68580" marR="68580"/>
                </a:tc>
                <a:tc>
                  <a:txBody>
                    <a:bodyPr/>
                    <a:lstStyle/>
                    <a:p>
                      <a:pPr algn="ctr"/>
                      <a:r>
                        <a:rPr lang="en-US" sz="1600" dirty="0">
                          <a:latin typeface="Times New Roman" pitchFamily="18" charset="0"/>
                          <a:cs typeface="Times New Roman" pitchFamily="18" charset="0"/>
                        </a:rPr>
                        <a:t>43</a:t>
                      </a:r>
                    </a:p>
                  </a:txBody>
                  <a:tcPr marL="68580" marR="68580"/>
                </a:tc>
                <a:tc>
                  <a:txBody>
                    <a:bodyPr/>
                    <a:lstStyle/>
                    <a:p>
                      <a:pPr algn="ctr"/>
                      <a:r>
                        <a:rPr lang="en-US" sz="1600" dirty="0">
                          <a:latin typeface="Times New Roman" pitchFamily="18" charset="0"/>
                          <a:cs typeface="Times New Roman" pitchFamily="18" charset="0"/>
                        </a:rPr>
                        <a:t>The Science Vehicle must include a battery that is well secured.</a:t>
                      </a:r>
                    </a:p>
                  </a:txBody>
                  <a:tcPr marL="68580" marR="68580"/>
                </a:tc>
                <a:extLst>
                  <a:ext uri="{0D108BD9-81ED-4DB2-BD59-A6C34878D82A}">
                    <a16:rowId xmlns:a16="http://schemas.microsoft.com/office/drawing/2014/main" val="10002"/>
                  </a:ext>
                </a:extLst>
              </a:tr>
              <a:tr h="772160">
                <a:tc>
                  <a:txBody>
                    <a:bodyPr/>
                    <a:lstStyle/>
                    <a:p>
                      <a:pPr algn="ctr"/>
                      <a:r>
                        <a:rPr lang="en-US" sz="1600" dirty="0">
                          <a:latin typeface="Times New Roman" pitchFamily="18" charset="0"/>
                          <a:cs typeface="Times New Roman" pitchFamily="18" charset="0"/>
                        </a:rPr>
                        <a:t>EPSR-03</a:t>
                      </a:r>
                    </a:p>
                  </a:txBody>
                  <a:tcPr marL="68580" marR="68580"/>
                </a:tc>
                <a:tc>
                  <a:txBody>
                    <a:bodyPr/>
                    <a:lstStyle/>
                    <a:p>
                      <a:pPr algn="ctr"/>
                      <a:r>
                        <a:rPr lang="en-US" sz="1600" dirty="0">
                          <a:latin typeface="Times New Roman" pitchFamily="18" charset="0"/>
                          <a:cs typeface="Times New Roman" pitchFamily="18" charset="0"/>
                        </a:rPr>
                        <a:t>44</a:t>
                      </a:r>
                    </a:p>
                  </a:txBody>
                  <a:tcPr marL="68580" marR="68580"/>
                </a:tc>
                <a:tc>
                  <a:txBody>
                    <a:bodyPr/>
                    <a:lstStyle/>
                    <a:p>
                      <a:pPr algn="ctr"/>
                      <a:r>
                        <a:rPr lang="en-US" sz="1600" dirty="0">
                          <a:latin typeface="Times New Roman" pitchFamily="18" charset="0"/>
                          <a:cs typeface="Times New Roman" pitchFamily="18" charset="0"/>
                        </a:rPr>
                        <a:t>Lithium polymer cells are not allowed due to being a fire hazard.</a:t>
                      </a:r>
                    </a:p>
                  </a:txBody>
                  <a:tcPr marL="68580" marR="68580"/>
                </a:tc>
                <a:extLst>
                  <a:ext uri="{0D108BD9-81ED-4DB2-BD59-A6C34878D82A}">
                    <a16:rowId xmlns:a16="http://schemas.microsoft.com/office/drawing/2014/main" val="10003"/>
                  </a:ext>
                </a:extLst>
              </a:tr>
              <a:tr h="762000">
                <a:tc>
                  <a:txBody>
                    <a:bodyPr/>
                    <a:lstStyle/>
                    <a:p>
                      <a:pPr algn="ctr"/>
                      <a:r>
                        <a:rPr lang="en-US" sz="1600" dirty="0">
                          <a:latin typeface="Times New Roman" pitchFamily="18" charset="0"/>
                          <a:cs typeface="Times New Roman" pitchFamily="18" charset="0"/>
                        </a:rPr>
                        <a:t>EPSR-04</a:t>
                      </a:r>
                    </a:p>
                  </a:txBody>
                  <a:tcPr marL="68580" marR="68580"/>
                </a:tc>
                <a:tc>
                  <a:txBody>
                    <a:bodyPr/>
                    <a:lstStyle/>
                    <a:p>
                      <a:pPr algn="ctr"/>
                      <a:r>
                        <a:rPr lang="en-US" sz="1600" dirty="0">
                          <a:latin typeface="Times New Roman" pitchFamily="18" charset="0"/>
                          <a:cs typeface="Times New Roman" pitchFamily="18" charset="0"/>
                        </a:rPr>
                        <a:t>45</a:t>
                      </a:r>
                    </a:p>
                  </a:txBody>
                  <a:tcPr marL="68580" marR="68580"/>
                </a:tc>
                <a:tc>
                  <a:txBody>
                    <a:bodyPr/>
                    <a:lstStyle/>
                    <a:p>
                      <a:pPr algn="ctr"/>
                      <a:r>
                        <a:rPr lang="en-US" sz="1600" dirty="0">
                          <a:latin typeface="Times New Roman" pitchFamily="18" charset="0"/>
                          <a:cs typeface="Times New Roman" pitchFamily="18" charset="0"/>
                        </a:rPr>
                        <a:t>Alkaline, Ni-MH, lithium ion built with a metal case, and Ni</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Cad cells are</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allowed.</a:t>
                      </a:r>
                    </a:p>
                  </a:txBody>
                  <a:tcPr marL="68580" marR="6858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931443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pPr eaLnBrk="1" hangingPunct="1"/>
            <a:r>
              <a:rPr lang="en-US" dirty="0"/>
              <a:t>  Electrical Block Diagram (Payload)</a:t>
            </a:r>
          </a:p>
        </p:txBody>
      </p:sp>
      <p:sp>
        <p:nvSpPr>
          <p:cNvPr id="3" name="Content Placeholder 2"/>
          <p:cNvSpPr>
            <a:spLocks noGrp="1"/>
          </p:cNvSpPr>
          <p:nvPr>
            <p:ph sz="half" idx="2"/>
          </p:nvPr>
        </p:nvSpPr>
        <p:spPr>
          <a:xfrm>
            <a:off x="4542064" y="1587500"/>
            <a:ext cx="4267200" cy="4492734"/>
          </a:xfrm>
        </p:spPr>
        <p:txBody>
          <a:bodyPr/>
          <a:lstStyle/>
          <a:p>
            <a:pPr lvl="0"/>
            <a:r>
              <a:rPr lang="en-US" sz="2000" dirty="0">
                <a:solidFill>
                  <a:srgbClr val="000000"/>
                </a:solidFill>
                <a:cs typeface="Times New Roman" pitchFamily="18" charset="0"/>
              </a:rPr>
              <a:t>An externally accessible switch will be installed between the 9V battery and the microcontroller.</a:t>
            </a:r>
          </a:p>
          <a:p>
            <a:pPr lvl="0"/>
            <a:r>
              <a:rPr lang="en-US" sz="2000" dirty="0">
                <a:solidFill>
                  <a:srgbClr val="000000"/>
                </a:solidFill>
                <a:cs typeface="Times New Roman" pitchFamily="18" charset="0"/>
              </a:rPr>
              <a:t>A power umbilical cord will be attached to the microcontroller to allow for testing</a:t>
            </a:r>
          </a:p>
          <a:p>
            <a:pPr lvl="0"/>
            <a:r>
              <a:rPr lang="en-US" sz="2000" dirty="0">
                <a:solidFill>
                  <a:srgbClr val="000000"/>
                </a:solidFill>
                <a:cs typeface="Times New Roman" pitchFamily="18" charset="0"/>
              </a:rPr>
              <a:t>LEDs will be externally visible for status verification (for testing only)</a:t>
            </a:r>
          </a:p>
          <a:p>
            <a:pPr lvl="0"/>
            <a:r>
              <a:rPr lang="en-US" sz="2000" dirty="0">
                <a:solidFill>
                  <a:srgbClr val="000000"/>
                </a:solidFill>
                <a:cs typeface="Times New Roman" pitchFamily="18" charset="0"/>
              </a:rPr>
              <a:t>Sensors are all rated for use with 5V power (some regulate voltage down to 3.3V).</a:t>
            </a:r>
          </a:p>
          <a:p>
            <a:endParaRPr lang="en-US" dirty="0"/>
          </a:p>
        </p:txBody>
      </p:sp>
      <p:sp>
        <p:nvSpPr>
          <p:cNvPr id="4915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4915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A2E1F49-7A53-4114-9C98-8B94DF941F83}" type="slidenum">
              <a:rPr lang="en-US"/>
              <a:pPr eaLnBrk="1" hangingPunct="1"/>
              <a:t>91</a:t>
            </a:fld>
            <a:endParaRPr lang="en-US" dirty="0"/>
          </a:p>
        </p:txBody>
      </p:sp>
      <p:sp>
        <p:nvSpPr>
          <p:cNvPr id="4915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Joel Annenberg</a:t>
            </a:r>
            <a:endParaRPr lang="en-US" sz="1000" dirty="0"/>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11" name="Rounded Rectangle 10"/>
          <p:cNvSpPr/>
          <p:nvPr/>
        </p:nvSpPr>
        <p:spPr>
          <a:xfrm>
            <a:off x="1600200" y="3124200"/>
            <a:ext cx="1160463" cy="10541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Arduino regulated 5V</a:t>
            </a:r>
          </a:p>
        </p:txBody>
      </p:sp>
      <p:sp>
        <p:nvSpPr>
          <p:cNvPr id="12" name="Rounded Rectangle 11"/>
          <p:cNvSpPr/>
          <p:nvPr/>
        </p:nvSpPr>
        <p:spPr>
          <a:xfrm>
            <a:off x="1295400" y="4724400"/>
            <a:ext cx="1162050" cy="10033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Sensors:</a:t>
            </a:r>
          </a:p>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Accel, Temps, BMP</a:t>
            </a:r>
          </a:p>
        </p:txBody>
      </p:sp>
      <p:sp>
        <p:nvSpPr>
          <p:cNvPr id="13" name="Rounded Rectangle 12"/>
          <p:cNvSpPr/>
          <p:nvPr/>
        </p:nvSpPr>
        <p:spPr>
          <a:xfrm>
            <a:off x="1514475" y="1668463"/>
            <a:ext cx="1304925" cy="827087"/>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Power Source</a:t>
            </a:r>
          </a:p>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9V</a:t>
            </a:r>
          </a:p>
        </p:txBody>
      </p:sp>
      <p:sp>
        <p:nvSpPr>
          <p:cNvPr id="14" name="Rounded Rectangle 13"/>
          <p:cNvSpPr/>
          <p:nvPr/>
        </p:nvSpPr>
        <p:spPr>
          <a:xfrm>
            <a:off x="3733800" y="4724400"/>
            <a:ext cx="762000" cy="10033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LEDs</a:t>
            </a:r>
          </a:p>
        </p:txBody>
      </p:sp>
      <p:cxnSp>
        <p:nvCxnSpPr>
          <p:cNvPr id="15" name="Straight Arrow Connector 14"/>
          <p:cNvCxnSpPr>
            <a:endCxn id="14" idx="0"/>
          </p:cNvCxnSpPr>
          <p:nvPr/>
        </p:nvCxnSpPr>
        <p:spPr>
          <a:xfrm>
            <a:off x="2895600" y="3581400"/>
            <a:ext cx="121920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ounded Rectangle 15"/>
          <p:cNvSpPr/>
          <p:nvPr/>
        </p:nvSpPr>
        <p:spPr>
          <a:xfrm>
            <a:off x="152400" y="4724400"/>
            <a:ext cx="1047750" cy="10033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spcBef>
                <a:spcPts val="0"/>
              </a:spcBef>
              <a:spcAft>
                <a:spcPts val="0"/>
              </a:spcAft>
              <a:defRPr/>
            </a:pPr>
            <a:r>
              <a:rPr lang="en-US" sz="1600" dirty="0" err="1">
                <a:solidFill>
                  <a:srgbClr val="000000"/>
                </a:solidFill>
                <a:latin typeface="Times New Roman" pitchFamily="18" charset="0"/>
                <a:cs typeface="Times New Roman" pitchFamily="18" charset="0"/>
              </a:rPr>
              <a:t>XBee</a:t>
            </a:r>
            <a:r>
              <a:rPr lang="en-US" sz="1600" dirty="0">
                <a:solidFill>
                  <a:srgbClr val="000000"/>
                </a:solidFill>
                <a:latin typeface="Times New Roman" pitchFamily="18" charset="0"/>
                <a:cs typeface="Times New Roman" pitchFamily="18" charset="0"/>
              </a:rPr>
              <a:t> regulated</a:t>
            </a:r>
            <a:br>
              <a:rPr lang="en-US" sz="1600" dirty="0">
                <a:solidFill>
                  <a:srgbClr val="000000"/>
                </a:solidFill>
                <a:latin typeface="Times New Roman" pitchFamily="18" charset="0"/>
                <a:cs typeface="Times New Roman" pitchFamily="18" charset="0"/>
              </a:rPr>
            </a:br>
            <a:r>
              <a:rPr lang="en-US" sz="1600" dirty="0">
                <a:solidFill>
                  <a:srgbClr val="000000"/>
                </a:solidFill>
                <a:latin typeface="Times New Roman" pitchFamily="18" charset="0"/>
                <a:cs typeface="Times New Roman" pitchFamily="18" charset="0"/>
              </a:rPr>
              <a:t>5V</a:t>
            </a:r>
          </a:p>
        </p:txBody>
      </p:sp>
      <p:cxnSp>
        <p:nvCxnSpPr>
          <p:cNvPr id="17" name="Straight Arrow Connector 16"/>
          <p:cNvCxnSpPr/>
          <p:nvPr/>
        </p:nvCxnSpPr>
        <p:spPr>
          <a:xfrm flipH="1">
            <a:off x="688975" y="3810000"/>
            <a:ext cx="835025" cy="900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2209800" y="2514600"/>
            <a:ext cx="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1981200" y="4267200"/>
            <a:ext cx="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ounded Rectangle 19"/>
          <p:cNvSpPr/>
          <p:nvPr/>
        </p:nvSpPr>
        <p:spPr>
          <a:xfrm>
            <a:off x="2590800" y="4724400"/>
            <a:ext cx="971550" cy="10033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spcBef>
                <a:spcPts val="0"/>
              </a:spcBef>
              <a:spcAft>
                <a:spcPts val="0"/>
              </a:spcAft>
              <a:defRPr/>
            </a:pPr>
            <a:r>
              <a:rPr lang="en-US" sz="1600" dirty="0">
                <a:solidFill>
                  <a:srgbClr val="000000"/>
                </a:solidFill>
                <a:latin typeface="Times New Roman" pitchFamily="18" charset="0"/>
                <a:cs typeface="Times New Roman" pitchFamily="18" charset="0"/>
              </a:rPr>
              <a:t>Servo</a:t>
            </a:r>
            <a:br>
              <a:rPr lang="en-US" sz="1600" dirty="0">
                <a:solidFill>
                  <a:srgbClr val="000000"/>
                </a:solidFill>
                <a:latin typeface="Times New Roman" pitchFamily="18" charset="0"/>
                <a:cs typeface="Times New Roman" pitchFamily="18" charset="0"/>
              </a:rPr>
            </a:br>
            <a:r>
              <a:rPr lang="en-US" sz="1600" dirty="0">
                <a:solidFill>
                  <a:srgbClr val="000000"/>
                </a:solidFill>
                <a:latin typeface="Times New Roman" pitchFamily="18" charset="0"/>
                <a:cs typeface="Times New Roman" pitchFamily="18" charset="0"/>
              </a:rPr>
              <a:t>3-5V</a:t>
            </a:r>
          </a:p>
        </p:txBody>
      </p:sp>
      <p:cxnSp>
        <p:nvCxnSpPr>
          <p:cNvPr id="21" name="Straight Arrow Connector 20"/>
          <p:cNvCxnSpPr/>
          <p:nvPr/>
        </p:nvCxnSpPr>
        <p:spPr>
          <a:xfrm>
            <a:off x="2819400" y="3657600"/>
            <a:ext cx="38100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1295400" y="2743200"/>
            <a:ext cx="685800" cy="22860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152400" y="2438400"/>
            <a:ext cx="1371600" cy="307777"/>
          </a:xfrm>
          <a:prstGeom prst="rect">
            <a:avLst/>
          </a:prstGeom>
          <a:noFill/>
        </p:spPr>
        <p:txBody>
          <a:bodyPr wrap="square" rtlCol="0">
            <a:spAutoFit/>
          </a:bodyPr>
          <a:lstStyle/>
          <a:p>
            <a:r>
              <a:rPr lang="en-US" sz="1400" dirty="0"/>
              <a:t>Umbilical cord</a:t>
            </a:r>
          </a:p>
        </p:txBody>
      </p:sp>
    </p:spTree>
    <p:extLst>
      <p:ext uri="{BB962C8B-B14F-4D97-AF65-F5344CB8AC3E}">
        <p14:creationId xmlns:p14="http://schemas.microsoft.com/office/powerpoint/2010/main" val="2451418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4915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4915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A2E1F49-7A53-4114-9C98-8B94DF941F83}" type="slidenum">
              <a:rPr lang="en-US"/>
              <a:pPr eaLnBrk="1" hangingPunct="1"/>
              <a:t>92</a:t>
            </a:fld>
            <a:endParaRPr lang="en-US" dirty="0"/>
          </a:p>
        </p:txBody>
      </p:sp>
      <p:sp>
        <p:nvSpPr>
          <p:cNvPr id="49156" name="Rectangle 2"/>
          <p:cNvSpPr>
            <a:spLocks noGrp="1" noChangeArrowheads="1"/>
          </p:cNvSpPr>
          <p:nvPr>
            <p:ph type="title"/>
          </p:nvPr>
        </p:nvSpPr>
        <p:spPr/>
        <p:txBody>
          <a:bodyPr/>
          <a:lstStyle/>
          <a:p>
            <a:pPr eaLnBrk="1" hangingPunct="1"/>
            <a:r>
              <a:rPr lang="en-US" dirty="0"/>
              <a:t>Electrical Block Diagram: Container</a:t>
            </a:r>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0"/>
          <p:cNvSpPr>
            <a:spLocks noGrp="1"/>
          </p:cNvSpPr>
          <p:nvPr>
            <p:ph idx="1"/>
          </p:nvPr>
        </p:nvSpPr>
        <p:spPr>
          <a:xfrm>
            <a:off x="228600" y="1371600"/>
            <a:ext cx="8458200" cy="2644775"/>
          </a:xfrm>
        </p:spPr>
        <p:txBody>
          <a:bodyPr/>
          <a:lstStyle/>
          <a:p>
            <a:pPr marL="0" indent="0">
              <a:buNone/>
            </a:pPr>
            <a:r>
              <a:rPr lang="en-US" dirty="0"/>
              <a:t>There will be no container electronics, as all of the required electronics will be contained in the payload.</a:t>
            </a:r>
          </a:p>
        </p:txBody>
      </p:sp>
      <p:sp>
        <p:nvSpPr>
          <p:cNvPr id="24"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Joel Annenberg</a:t>
            </a:r>
          </a:p>
        </p:txBody>
      </p:sp>
    </p:spTree>
    <p:extLst>
      <p:ext uri="{BB962C8B-B14F-4D97-AF65-F5344CB8AC3E}">
        <p14:creationId xmlns:p14="http://schemas.microsoft.com/office/powerpoint/2010/main" val="7359160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a:xfrm>
            <a:off x="1771650" y="98534"/>
            <a:ext cx="5467350" cy="838200"/>
          </a:xfrm>
        </p:spPr>
        <p:txBody>
          <a:bodyPr/>
          <a:lstStyle/>
          <a:p>
            <a:pPr eaLnBrk="1" hangingPunct="1"/>
            <a:r>
              <a:rPr lang="en-US" dirty="0">
                <a:solidFill>
                  <a:srgbClr val="333399"/>
                </a:solidFill>
              </a:rPr>
              <a:t>Power Source Trade &amp; Selection (Payload)</a:t>
            </a:r>
            <a:endParaRPr lang="en-US" dirty="0"/>
          </a:p>
        </p:txBody>
      </p:sp>
      <p:sp>
        <p:nvSpPr>
          <p:cNvPr id="49154"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49155"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A2E1F49-7A53-4114-9C98-8B94DF941F83}" type="slidenum">
              <a:rPr lang="en-US"/>
              <a:pPr eaLnBrk="1" hangingPunct="1"/>
              <a:t>93</a:t>
            </a:fld>
            <a:endParaRPr lang="en-US" dirty="0"/>
          </a:p>
        </p:txBody>
      </p:sp>
      <p:sp>
        <p:nvSpPr>
          <p:cNvPr id="49158" name="Text Box 4"/>
          <p:cNvSpPr txBox="1">
            <a:spLocks noChangeArrowheads="1"/>
          </p:cNvSpPr>
          <p:nvPr/>
        </p:nvSpPr>
        <p:spPr bwMode="auto">
          <a:xfrm>
            <a:off x="228600" y="6477000"/>
            <a:ext cx="2286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eaLnBrk="1" hangingPunct="1"/>
            <a:r>
              <a:rPr lang="en-US" sz="1000" dirty="0"/>
              <a:t>Presenter:  </a:t>
            </a:r>
            <a:r>
              <a:rPr lang="en-US" sz="1000" dirty="0">
                <a:solidFill>
                  <a:srgbClr val="000000"/>
                </a:solidFill>
                <a:cs typeface="Arial" charset="0"/>
              </a:rPr>
              <a:t>Joel Annenberg</a:t>
            </a:r>
          </a:p>
          <a:p>
            <a:pPr eaLnBrk="1" hangingPunct="1"/>
            <a:endParaRPr lang="en-US" sz="1000"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graphicFrame>
        <p:nvGraphicFramePr>
          <p:cNvPr id="3" name="Content Placeholder 2"/>
          <p:cNvGraphicFramePr>
            <a:graphicFrameLocks noGrp="1"/>
          </p:cNvGraphicFramePr>
          <p:nvPr>
            <p:ph idx="1"/>
            <p:extLst/>
          </p:nvPr>
        </p:nvGraphicFramePr>
        <p:xfrm>
          <a:off x="228600" y="1600200"/>
          <a:ext cx="8686800" cy="263652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447800">
                  <a:extLst>
                    <a:ext uri="{9D8B030D-6E8A-4147-A177-3AD203B41FA5}">
                      <a16:colId xmlns:a16="http://schemas.microsoft.com/office/drawing/2014/main" val="20005"/>
                    </a:ext>
                  </a:extLst>
                </a:gridCol>
              </a:tblGrid>
              <a:tr h="370840">
                <a:tc>
                  <a:txBody>
                    <a:bodyPr/>
                    <a:lstStyle/>
                    <a:p>
                      <a:r>
                        <a:rPr lang="en-US" dirty="0">
                          <a:solidFill>
                            <a:schemeClr val="tx1"/>
                          </a:solidFill>
                          <a:latin typeface="Times New Roman" pitchFamily="18" charset="0"/>
                          <a:cs typeface="Times New Roman" pitchFamily="18" charset="0"/>
                        </a:rPr>
                        <a:t>Criteria</a:t>
                      </a:r>
                    </a:p>
                  </a:txBody>
                  <a:tcPr marL="76520" marR="76520"/>
                </a:tc>
                <a:tc>
                  <a:txBody>
                    <a:bodyPr/>
                    <a:lstStyle/>
                    <a:p>
                      <a:r>
                        <a:rPr lang="en-US" dirty="0">
                          <a:solidFill>
                            <a:schemeClr val="tx1"/>
                          </a:solidFill>
                          <a:latin typeface="Times New Roman" pitchFamily="18" charset="0"/>
                          <a:cs typeface="Times New Roman" pitchFamily="18" charset="0"/>
                        </a:rPr>
                        <a:t>Weight</a:t>
                      </a:r>
                    </a:p>
                  </a:txBody>
                  <a:tcPr marL="76520" marR="76520">
                    <a:lnR w="12700" cap="flat" cmpd="sng" algn="ctr">
                      <a:solidFill>
                        <a:schemeClr val="tx1"/>
                      </a:solidFill>
                      <a:prstDash val="solid"/>
                      <a:round/>
                      <a:headEnd type="none" w="med" len="med"/>
                      <a:tailEnd type="none" w="med" len="med"/>
                    </a:lnR>
                  </a:tcPr>
                </a:tc>
                <a:tc>
                  <a:txBody>
                    <a:bodyPr/>
                    <a:lstStyle/>
                    <a:p>
                      <a:r>
                        <a:rPr lang="en-US" dirty="0">
                          <a:solidFill>
                            <a:schemeClr val="tx1"/>
                          </a:solidFill>
                          <a:latin typeface="Times New Roman" pitchFamily="18" charset="0"/>
                          <a:cs typeface="Times New Roman" pitchFamily="18" charset="0"/>
                        </a:rPr>
                        <a:t>Energizer Advanced</a:t>
                      </a:r>
                    </a:p>
                  </a:txBody>
                  <a:tcPr marL="76520" marR="7652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solidFill>
                            <a:schemeClr val="tx1"/>
                          </a:solidFill>
                          <a:latin typeface="Times New Roman" pitchFamily="18" charset="0"/>
                          <a:cs typeface="Times New Roman" pitchFamily="18" charset="0"/>
                        </a:rPr>
                        <a:t>Grade</a:t>
                      </a:r>
                    </a:p>
                  </a:txBody>
                  <a:tcPr marL="76520" marR="7652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solidFill>
                            <a:schemeClr val="tx1"/>
                          </a:solidFill>
                          <a:latin typeface="Times New Roman" pitchFamily="18" charset="0"/>
                          <a:cs typeface="Times New Roman" pitchFamily="18" charset="0"/>
                        </a:rPr>
                        <a:t>Duracell Coppertop</a:t>
                      </a:r>
                    </a:p>
                  </a:txBody>
                  <a:tcPr marL="76520" marR="76520">
                    <a:lnL w="12700" cap="flat" cmpd="sng" algn="ctr">
                      <a:solidFill>
                        <a:schemeClr val="tx1"/>
                      </a:solidFill>
                      <a:prstDash val="solid"/>
                      <a:round/>
                      <a:headEnd type="none" w="med" len="med"/>
                      <a:tailEnd type="none" w="med" len="med"/>
                    </a:lnL>
                  </a:tcPr>
                </a:tc>
                <a:tc>
                  <a:txBody>
                    <a:bodyPr/>
                    <a:lstStyle/>
                    <a:p>
                      <a:r>
                        <a:rPr lang="en-US" dirty="0">
                          <a:solidFill>
                            <a:schemeClr val="tx1"/>
                          </a:solidFill>
                          <a:latin typeface="Times New Roman" pitchFamily="18" charset="0"/>
                          <a:cs typeface="Times New Roman" pitchFamily="18" charset="0"/>
                        </a:rPr>
                        <a:t>Grade</a:t>
                      </a:r>
                    </a:p>
                  </a:txBody>
                  <a:tcPr marL="76520" marR="76520"/>
                </a:tc>
                <a:extLst>
                  <a:ext uri="{0D108BD9-81ED-4DB2-BD59-A6C34878D82A}">
                    <a16:rowId xmlns:a16="http://schemas.microsoft.com/office/drawing/2014/main" val="10000"/>
                  </a:ext>
                </a:extLst>
              </a:tr>
              <a:tr h="731520">
                <a:tc>
                  <a:txBody>
                    <a:bodyPr/>
                    <a:lstStyle/>
                    <a:p>
                      <a:r>
                        <a:rPr lang="en-US" sz="1600" dirty="0">
                          <a:latin typeface="Times New Roman" pitchFamily="18" charset="0"/>
                          <a:cs typeface="Times New Roman" pitchFamily="18" charset="0"/>
                        </a:rPr>
                        <a:t>Weight</a:t>
                      </a:r>
                    </a:p>
                  </a:txBody>
                  <a:tcPr marL="76520" marR="76520">
                    <a:noFill/>
                  </a:tcPr>
                </a:tc>
                <a:tc>
                  <a:txBody>
                    <a:bodyPr/>
                    <a:lstStyle/>
                    <a:p>
                      <a:r>
                        <a:rPr lang="en-US" sz="1600" dirty="0">
                          <a:latin typeface="Times New Roman" pitchFamily="18" charset="0"/>
                          <a:cs typeface="Times New Roman" pitchFamily="18" charset="0"/>
                        </a:rPr>
                        <a:t>75%</a:t>
                      </a:r>
                    </a:p>
                  </a:txBody>
                  <a:tcPr marL="76520" marR="7652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33.9 g</a:t>
                      </a:r>
                    </a:p>
                  </a:txBody>
                  <a:tcPr marL="76520" marR="76520">
                    <a:lnL w="12700" cap="flat" cmpd="sng" algn="ctr">
                      <a:solidFill>
                        <a:schemeClr val="tx1"/>
                      </a:solidFill>
                      <a:prstDash val="solid"/>
                      <a:round/>
                      <a:headEnd type="none" w="med" len="med"/>
                      <a:tailEnd type="none" w="med" len="med"/>
                    </a:lnL>
                    <a:solidFill>
                      <a:schemeClr val="accent1"/>
                    </a:solidFill>
                  </a:tcPr>
                </a:tc>
                <a:tc>
                  <a:txBody>
                    <a:bodyPr/>
                    <a:lstStyle/>
                    <a:p>
                      <a:r>
                        <a:rPr lang="en-US" sz="1600" dirty="0">
                          <a:latin typeface="Times New Roman" pitchFamily="18" charset="0"/>
                          <a:cs typeface="Times New Roman" pitchFamily="18" charset="0"/>
                        </a:rPr>
                        <a:t>4</a:t>
                      </a:r>
                    </a:p>
                  </a:txBody>
                  <a:tcPr marL="76520" marR="76520">
                    <a:lnR w="12700" cap="flat" cmpd="sng" algn="ctr">
                      <a:solidFill>
                        <a:schemeClr val="tx1"/>
                      </a:solidFill>
                      <a:prstDash val="solid"/>
                      <a:round/>
                      <a:headEnd type="none" w="med" len="med"/>
                      <a:tailEnd type="none" w="med" len="med"/>
                    </a:lnR>
                    <a:solidFill>
                      <a:schemeClr val="accent1"/>
                    </a:solidFill>
                  </a:tcPr>
                </a:tc>
                <a:tc>
                  <a:txBody>
                    <a:bodyPr/>
                    <a:lstStyle/>
                    <a:p>
                      <a:r>
                        <a:rPr lang="en-US" sz="1600" dirty="0">
                          <a:latin typeface="Times New Roman" pitchFamily="18" charset="0"/>
                          <a:cs typeface="Times New Roman" pitchFamily="18" charset="0"/>
                        </a:rPr>
                        <a:t>45 g</a:t>
                      </a:r>
                    </a:p>
                  </a:txBody>
                  <a:tcPr marL="76520" marR="76520">
                    <a:lnL w="12700" cap="flat" cmpd="sng" algn="ctr">
                      <a:solidFill>
                        <a:schemeClr val="tx1"/>
                      </a:solidFill>
                      <a:prstDash val="solid"/>
                      <a:round/>
                      <a:headEnd type="none" w="med" len="med"/>
                      <a:tailEnd type="none" w="med" len="med"/>
                    </a:lnL>
                    <a:noFill/>
                  </a:tcPr>
                </a:tc>
                <a:tc>
                  <a:txBody>
                    <a:bodyPr/>
                    <a:lstStyle/>
                    <a:p>
                      <a:r>
                        <a:rPr lang="en-US" sz="1600" dirty="0">
                          <a:latin typeface="Times New Roman" pitchFamily="18" charset="0"/>
                          <a:cs typeface="Times New Roman" pitchFamily="18" charset="0"/>
                        </a:rPr>
                        <a:t>2</a:t>
                      </a:r>
                    </a:p>
                  </a:txBody>
                  <a:tcPr marL="76520" marR="76520">
                    <a:noFill/>
                  </a:tcPr>
                </a:tc>
                <a:extLst>
                  <a:ext uri="{0D108BD9-81ED-4DB2-BD59-A6C34878D82A}">
                    <a16:rowId xmlns:a16="http://schemas.microsoft.com/office/drawing/2014/main" val="10001"/>
                  </a:ext>
                </a:extLst>
              </a:tr>
              <a:tr h="685800">
                <a:tc>
                  <a:txBody>
                    <a:bodyPr/>
                    <a:lstStyle/>
                    <a:p>
                      <a:r>
                        <a:rPr lang="en-US" sz="1600" dirty="0">
                          <a:latin typeface="Times New Roman" pitchFamily="18" charset="0"/>
                          <a:cs typeface="Times New Roman" pitchFamily="18" charset="0"/>
                        </a:rPr>
                        <a:t>Price</a:t>
                      </a:r>
                    </a:p>
                  </a:txBody>
                  <a:tcPr marL="76520" marR="76520">
                    <a:noFill/>
                  </a:tcPr>
                </a:tc>
                <a:tc>
                  <a:txBody>
                    <a:bodyPr/>
                    <a:lstStyle/>
                    <a:p>
                      <a:r>
                        <a:rPr lang="en-US" sz="1600" dirty="0">
                          <a:latin typeface="Times New Roman" pitchFamily="18" charset="0"/>
                          <a:cs typeface="Times New Roman" pitchFamily="18" charset="0"/>
                        </a:rPr>
                        <a:t>25%</a:t>
                      </a:r>
                    </a:p>
                  </a:txBody>
                  <a:tcPr marL="76520" marR="76520">
                    <a:lnR w="12700" cap="flat" cmpd="sng" algn="ctr">
                      <a:solidFill>
                        <a:schemeClr val="tx1"/>
                      </a:solidFill>
                      <a:prstDash val="solid"/>
                      <a:round/>
                      <a:headEnd type="none" w="med" len="med"/>
                      <a:tailEnd type="none" w="med" len="med"/>
                    </a:lnR>
                    <a:noFill/>
                  </a:tcPr>
                </a:tc>
                <a:tc>
                  <a:txBody>
                    <a:bodyPr/>
                    <a:lstStyle/>
                    <a:p>
                      <a:r>
                        <a:rPr lang="en-US" sz="1600" dirty="0">
                          <a:latin typeface="Times New Roman" pitchFamily="18" charset="0"/>
                          <a:cs typeface="Times New Roman" pitchFamily="18" charset="0"/>
                        </a:rPr>
                        <a:t>$5.99</a:t>
                      </a:r>
                    </a:p>
                  </a:txBody>
                  <a:tcPr marL="76520" marR="76520">
                    <a:lnL w="12700" cap="flat" cmpd="sng" algn="ctr">
                      <a:solidFill>
                        <a:schemeClr val="tx1"/>
                      </a:solidFill>
                      <a:prstDash val="solid"/>
                      <a:round/>
                      <a:headEnd type="none" w="med" len="med"/>
                      <a:tailEnd type="none" w="med" len="med"/>
                    </a:lnL>
                    <a:solidFill>
                      <a:schemeClr val="accent1"/>
                    </a:solidFill>
                  </a:tcPr>
                </a:tc>
                <a:tc>
                  <a:txBody>
                    <a:bodyPr/>
                    <a:lstStyle/>
                    <a:p>
                      <a:r>
                        <a:rPr lang="en-US" sz="1600" dirty="0">
                          <a:latin typeface="Times New Roman" pitchFamily="18" charset="0"/>
                          <a:cs typeface="Times New Roman" pitchFamily="18" charset="0"/>
                        </a:rPr>
                        <a:t>3</a:t>
                      </a:r>
                    </a:p>
                  </a:txBody>
                  <a:tcPr marL="76520" marR="76520">
                    <a:lnR w="12700" cap="flat" cmpd="sng" algn="ctr">
                      <a:solidFill>
                        <a:schemeClr val="tx1"/>
                      </a:solidFill>
                      <a:prstDash val="solid"/>
                      <a:round/>
                      <a:headEnd type="none" w="med" len="med"/>
                      <a:tailEnd type="none" w="med" len="med"/>
                    </a:lnR>
                    <a:solidFill>
                      <a:schemeClr val="accent1"/>
                    </a:solidFill>
                  </a:tcPr>
                </a:tc>
                <a:tc>
                  <a:txBody>
                    <a:bodyPr/>
                    <a:lstStyle/>
                    <a:p>
                      <a:r>
                        <a:rPr lang="en-US" sz="1600" dirty="0">
                          <a:latin typeface="Times New Roman" pitchFamily="18" charset="0"/>
                          <a:cs typeface="Times New Roman" pitchFamily="18" charset="0"/>
                        </a:rPr>
                        <a:t>$3.99</a:t>
                      </a:r>
                    </a:p>
                  </a:txBody>
                  <a:tcPr marL="76520" marR="76520">
                    <a:lnL w="12700" cap="flat" cmpd="sng" algn="ctr">
                      <a:solidFill>
                        <a:schemeClr val="tx1"/>
                      </a:solidFill>
                      <a:prstDash val="solid"/>
                      <a:round/>
                      <a:headEnd type="none" w="med" len="med"/>
                      <a:tailEnd type="none" w="med" len="med"/>
                    </a:lnL>
                    <a:noFill/>
                  </a:tcPr>
                </a:tc>
                <a:tc>
                  <a:txBody>
                    <a:bodyPr/>
                    <a:lstStyle/>
                    <a:p>
                      <a:r>
                        <a:rPr lang="en-US" sz="1600" dirty="0">
                          <a:latin typeface="Times New Roman" pitchFamily="18" charset="0"/>
                          <a:cs typeface="Times New Roman" pitchFamily="18" charset="0"/>
                        </a:rPr>
                        <a:t>4</a:t>
                      </a:r>
                    </a:p>
                  </a:txBody>
                  <a:tcPr marL="76520" marR="76520">
                    <a:noFill/>
                  </a:tcPr>
                </a:tc>
                <a:extLst>
                  <a:ext uri="{0D108BD9-81ED-4DB2-BD59-A6C34878D82A}">
                    <a16:rowId xmlns:a16="http://schemas.microsoft.com/office/drawing/2014/main" val="10002"/>
                  </a:ext>
                </a:extLst>
              </a:tr>
              <a:tr h="370840">
                <a:tc>
                  <a:txBody>
                    <a:bodyPr/>
                    <a:lstStyle/>
                    <a:p>
                      <a:r>
                        <a:rPr lang="en-US" sz="1600" b="1" dirty="0">
                          <a:latin typeface="Times New Roman" pitchFamily="18" charset="0"/>
                          <a:cs typeface="Times New Roman" pitchFamily="18" charset="0"/>
                        </a:rPr>
                        <a:t>Weighted Total</a:t>
                      </a:r>
                    </a:p>
                  </a:txBody>
                  <a:tcPr marL="76520" marR="76520">
                    <a:noFill/>
                  </a:tcPr>
                </a:tc>
                <a:tc>
                  <a:txBody>
                    <a:bodyPr/>
                    <a:lstStyle/>
                    <a:p>
                      <a:r>
                        <a:rPr lang="en-US" sz="1600" dirty="0">
                          <a:latin typeface="Times New Roman" pitchFamily="18" charset="0"/>
                          <a:cs typeface="Times New Roman" pitchFamily="18" charset="0"/>
                        </a:rPr>
                        <a:t>100%</a:t>
                      </a:r>
                    </a:p>
                  </a:txBody>
                  <a:tcPr marL="76520" marR="76520">
                    <a:lnR w="12700" cap="flat" cmpd="sng" algn="ctr">
                      <a:solidFill>
                        <a:schemeClr val="tx1"/>
                      </a:solidFill>
                      <a:prstDash val="solid"/>
                      <a:round/>
                      <a:headEnd type="none" w="med" len="med"/>
                      <a:tailEnd type="none" w="med" len="med"/>
                    </a:lnR>
                    <a:noFill/>
                  </a:tcPr>
                </a:tc>
                <a:tc>
                  <a:txBody>
                    <a:bodyPr/>
                    <a:lstStyle/>
                    <a:p>
                      <a:endParaRPr lang="en-US" sz="1600" dirty="0">
                        <a:latin typeface="Times New Roman" pitchFamily="18" charset="0"/>
                        <a:cs typeface="Times New Roman" pitchFamily="18" charset="0"/>
                      </a:endParaRPr>
                    </a:p>
                  </a:txBody>
                  <a:tcPr marL="76520" marR="7652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solidFill>
                  </a:tcPr>
                </a:tc>
                <a:tc>
                  <a:txBody>
                    <a:bodyPr/>
                    <a:lstStyle/>
                    <a:p>
                      <a:r>
                        <a:rPr lang="en-US" sz="1600" dirty="0">
                          <a:latin typeface="Times New Roman" pitchFamily="18" charset="0"/>
                          <a:cs typeface="Times New Roman" pitchFamily="18" charset="0"/>
                        </a:rPr>
                        <a:t>3.75</a:t>
                      </a:r>
                    </a:p>
                  </a:txBody>
                  <a:tcPr marL="76520" marR="7652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endParaRPr lang="en-US" sz="1600" dirty="0">
                        <a:latin typeface="Times New Roman" pitchFamily="18" charset="0"/>
                        <a:cs typeface="Times New Roman" pitchFamily="18" charset="0"/>
                      </a:endParaRPr>
                    </a:p>
                  </a:txBody>
                  <a:tcPr marL="76520" marR="76520">
                    <a:lnL w="12700" cap="flat" cmpd="sng" algn="ctr">
                      <a:solidFill>
                        <a:schemeClr val="tx1"/>
                      </a:solidFill>
                      <a:prstDash val="solid"/>
                      <a:round/>
                      <a:headEnd type="none" w="med" len="med"/>
                      <a:tailEnd type="none" w="med" len="med"/>
                    </a:lnL>
                    <a:noFill/>
                  </a:tcPr>
                </a:tc>
                <a:tc>
                  <a:txBody>
                    <a:bodyPr/>
                    <a:lstStyle/>
                    <a:p>
                      <a:r>
                        <a:rPr lang="en-US" sz="1600" dirty="0">
                          <a:latin typeface="Times New Roman" pitchFamily="18" charset="0"/>
                          <a:cs typeface="Times New Roman" pitchFamily="18" charset="0"/>
                        </a:rPr>
                        <a:t>2.50</a:t>
                      </a:r>
                    </a:p>
                  </a:txBody>
                  <a:tcPr marL="76520" marR="76520">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02267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5939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CanSat 2015 CDR:  Team 4996 (Phoenix)</a:t>
            </a:r>
          </a:p>
        </p:txBody>
      </p:sp>
      <p:sp>
        <p:nvSpPr>
          <p:cNvPr id="5939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0684732-606B-450A-8A9F-0FF35DA1C1D5}" type="slidenum">
              <a:rPr lang="en-US" smtClean="0"/>
              <a:pPr eaLnBrk="1" hangingPunct="1"/>
              <a:t>94</a:t>
            </a:fld>
            <a:endParaRPr lang="en-US"/>
          </a:p>
        </p:txBody>
      </p:sp>
      <p:sp>
        <p:nvSpPr>
          <p:cNvPr id="59396" name="Rectangle 2"/>
          <p:cNvSpPr>
            <a:spLocks noGrp="1" noChangeArrowheads="1"/>
          </p:cNvSpPr>
          <p:nvPr>
            <p:ph type="title"/>
          </p:nvPr>
        </p:nvSpPr>
        <p:spPr/>
        <p:txBody>
          <a:bodyPr/>
          <a:lstStyle/>
          <a:p>
            <a:r>
              <a:rPr lang="en-US"/>
              <a:t>Power Source Summary</a:t>
            </a:r>
          </a:p>
        </p:txBody>
      </p:sp>
      <p:sp>
        <p:nvSpPr>
          <p:cNvPr id="59397" name="Rectangle 3"/>
          <p:cNvSpPr>
            <a:spLocks noGrp="1" noChangeArrowheads="1"/>
          </p:cNvSpPr>
          <p:nvPr>
            <p:ph type="body" idx="1"/>
          </p:nvPr>
        </p:nvSpPr>
        <p:spPr/>
        <p:txBody>
          <a:bodyPr/>
          <a:lstStyle/>
          <a:p>
            <a:pPr eaLnBrk="1" hangingPunct="1"/>
            <a:r>
              <a:rPr lang="en-US" sz="2000" dirty="0"/>
              <a:t>Payload Power Source:</a:t>
            </a:r>
          </a:p>
          <a:p>
            <a:pPr lvl="1" eaLnBrk="1" hangingPunct="1"/>
            <a:r>
              <a:rPr lang="en-US" sz="2000" dirty="0"/>
              <a:t>Energizer Advanced Lithium Alkaline</a:t>
            </a:r>
          </a:p>
          <a:p>
            <a:pPr lvl="1" eaLnBrk="1" hangingPunct="1"/>
            <a:r>
              <a:rPr lang="en-US" sz="2000" dirty="0"/>
              <a:t>9V @ 150mA</a:t>
            </a:r>
          </a:p>
          <a:p>
            <a:pPr lvl="1" eaLnBrk="1" hangingPunct="1"/>
            <a:r>
              <a:rPr lang="en-US" sz="2000" dirty="0"/>
              <a:t>46.4 x 26.5 x 17.5 mm</a:t>
            </a:r>
          </a:p>
          <a:p>
            <a:pPr lvl="1" eaLnBrk="1" hangingPunct="1"/>
            <a:r>
              <a:rPr lang="en-US" sz="2000" dirty="0"/>
              <a:t>33.9g / unit</a:t>
            </a:r>
          </a:p>
          <a:p>
            <a:pPr lvl="1" eaLnBrk="1" hangingPunct="1"/>
            <a:r>
              <a:rPr lang="en-US" sz="2000" dirty="0"/>
              <a:t>$5.99 / unit</a:t>
            </a:r>
          </a:p>
          <a:p>
            <a:pPr lvl="1" eaLnBrk="1" hangingPunct="1"/>
            <a:r>
              <a:rPr lang="en-US" sz="2000" dirty="0"/>
              <a:t>Powerful, light, reliable</a:t>
            </a:r>
            <a:br>
              <a:rPr lang="en-US" sz="2000" dirty="0"/>
            </a:br>
            <a:endParaRPr lang="en-US" sz="2000" dirty="0"/>
          </a:p>
          <a:p>
            <a:pPr eaLnBrk="1" hangingPunct="1"/>
            <a:r>
              <a:rPr lang="en-US" sz="2000" dirty="0"/>
              <a:t>Container Power Source:</a:t>
            </a:r>
          </a:p>
          <a:p>
            <a:pPr lvl="1" eaLnBrk="1" hangingPunct="1"/>
            <a:r>
              <a:rPr lang="en-US" sz="2000" dirty="0"/>
              <a:t>None</a:t>
            </a:r>
            <a:endParaRPr lang="en-US" dirty="0"/>
          </a:p>
          <a:p>
            <a:pPr lvl="1" eaLnBrk="1" hangingPunct="1"/>
            <a:endParaRPr lang="en-US" dirty="0"/>
          </a:p>
        </p:txBody>
      </p:sp>
      <p:sp>
        <p:nvSpPr>
          <p:cNvPr id="7"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Joel Annenberg</a:t>
            </a:r>
          </a:p>
        </p:txBody>
      </p:sp>
    </p:spTree>
    <p:extLst>
      <p:ext uri="{BB962C8B-B14F-4D97-AF65-F5344CB8AC3E}">
        <p14:creationId xmlns:p14="http://schemas.microsoft.com/office/powerpoint/2010/main" val="36019638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a:xfrm>
            <a:off x="1600200" y="76200"/>
            <a:ext cx="6019800" cy="838200"/>
          </a:xfrm>
        </p:spPr>
        <p:txBody>
          <a:bodyPr/>
          <a:lstStyle/>
          <a:p>
            <a:r>
              <a:rPr lang="en-US" dirty="0"/>
              <a:t>Payload Power Source Selection and Design</a:t>
            </a:r>
          </a:p>
        </p:txBody>
      </p:sp>
      <p:sp>
        <p:nvSpPr>
          <p:cNvPr id="3" name="Content Placeholder 2"/>
          <p:cNvSpPr>
            <a:spLocks noGrp="1"/>
          </p:cNvSpPr>
          <p:nvPr>
            <p:ph idx="1"/>
          </p:nvPr>
        </p:nvSpPr>
        <p:spPr>
          <a:xfrm>
            <a:off x="228600" y="1066800"/>
            <a:ext cx="4343400" cy="5334000"/>
          </a:xfrm>
        </p:spPr>
        <p:txBody>
          <a:bodyPr/>
          <a:lstStyle/>
          <a:p>
            <a:r>
              <a:rPr lang="en-US" sz="2000" dirty="0"/>
              <a:t>Power will be generated from 1 Energizer Advanced Lithium-Alkaline 9V Battery (9V @ 150 mA min.)</a:t>
            </a:r>
          </a:p>
          <a:p>
            <a:pPr marL="0" indent="0">
              <a:buNone/>
            </a:pPr>
            <a:endParaRPr lang="en-US" sz="2000" dirty="0"/>
          </a:p>
          <a:p>
            <a:r>
              <a:rPr lang="en-US" sz="2000" dirty="0"/>
              <a:t>Supplies ample power and is lighter and more reliable than traditional 9V batteries.</a:t>
            </a:r>
          </a:p>
          <a:p>
            <a:pPr marL="0" indent="0">
              <a:buNone/>
            </a:pPr>
            <a:endParaRPr lang="en-US" sz="2000" dirty="0"/>
          </a:p>
          <a:p>
            <a:r>
              <a:rPr lang="en-US" sz="2000" dirty="0"/>
              <a:t>Total power consumption will be 606.48 </a:t>
            </a:r>
            <a:r>
              <a:rPr lang="en-US" sz="2000" dirty="0" err="1"/>
              <a:t>mW</a:t>
            </a:r>
            <a:r>
              <a:rPr lang="en-US" sz="2000" dirty="0"/>
              <a:t> out of a total availability of 1350 </a:t>
            </a:r>
            <a:r>
              <a:rPr lang="en-US" sz="2000" dirty="0" err="1"/>
              <a:t>mW</a:t>
            </a:r>
            <a:r>
              <a:rPr lang="en-US" sz="2000" dirty="0"/>
              <a:t>.</a:t>
            </a:r>
          </a:p>
        </p:txBody>
      </p:sp>
      <p:sp>
        <p:nvSpPr>
          <p:cNvPr id="4" name="Footer Placeholder 3"/>
          <p:cNvSpPr>
            <a:spLocks noGrp="1"/>
          </p:cNvSpPr>
          <p:nvPr>
            <p:ph type="ftr" sz="quarter" idx="11"/>
          </p:nvPr>
        </p:nvSpPr>
        <p:spPr/>
        <p:txBody>
          <a:bodyPr/>
          <a:lstStyle/>
          <a:p>
            <a:r>
              <a:rPr lang="en-US" dirty="0"/>
              <a:t>CanSat 2015 CDR:  Team 4996 (Phoenix)</a:t>
            </a:r>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95</a:t>
            </a:fld>
            <a:endParaRPr lang="en-US" dirty="0"/>
          </a:p>
        </p:txBody>
      </p:sp>
      <p:sp>
        <p:nvSpPr>
          <p:cNvPr id="8"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Joel Annenberg</a:t>
            </a:r>
          </a:p>
        </p:txBody>
      </p:sp>
      <p:pic>
        <p:nvPicPr>
          <p:cNvPr id="10" name="Picture 9" descr="Pi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43000"/>
            <a:ext cx="4305522" cy="5148561"/>
          </a:xfrm>
          <a:prstGeom prst="rect">
            <a:avLst/>
          </a:prstGeom>
        </p:spPr>
      </p:pic>
    </p:spTree>
    <p:extLst>
      <p:ext uri="{BB962C8B-B14F-4D97-AF65-F5344CB8AC3E}">
        <p14:creationId xmlns:p14="http://schemas.microsoft.com/office/powerpoint/2010/main" val="2644421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algn="ctr" eaLnBrk="1" hangingPunct="1"/>
            <a:r>
              <a:rPr lang="en-US" dirty="0">
                <a:solidFill>
                  <a:srgbClr val="333399"/>
                </a:solidFill>
              </a:rPr>
              <a:t>Power Budget (Payload)</a:t>
            </a:r>
            <a:endParaRPr lang="en-US" dirty="0"/>
          </a:p>
        </p:txBody>
      </p:sp>
      <p:graphicFrame>
        <p:nvGraphicFramePr>
          <p:cNvPr id="3" name="Content Placeholder 2"/>
          <p:cNvGraphicFramePr>
            <a:graphicFrameLocks noGrp="1"/>
          </p:cNvGraphicFramePr>
          <p:nvPr>
            <p:ph idx="1"/>
            <p:extLst/>
          </p:nvPr>
        </p:nvGraphicFramePr>
        <p:xfrm>
          <a:off x="228600" y="1066801"/>
          <a:ext cx="8686800" cy="49377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24968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472096">
                <a:tc>
                  <a:txBody>
                    <a:bodyPr/>
                    <a:lstStyle/>
                    <a:p>
                      <a:r>
                        <a:rPr lang="en-US" sz="1400" dirty="0">
                          <a:solidFill>
                            <a:schemeClr val="tx1"/>
                          </a:solidFill>
                          <a:latin typeface="Times New Roman" pitchFamily="18" charset="0"/>
                          <a:cs typeface="Times New Roman" pitchFamily="18" charset="0"/>
                        </a:rPr>
                        <a:t>Components</a:t>
                      </a:r>
                    </a:p>
                  </a:txBody>
                  <a:tcPr marL="68580" marR="68580"/>
                </a:tc>
                <a:tc>
                  <a:txBody>
                    <a:bodyPr/>
                    <a:lstStyle/>
                    <a:p>
                      <a:r>
                        <a:rPr lang="en-US" sz="1400" dirty="0">
                          <a:solidFill>
                            <a:schemeClr val="tx1"/>
                          </a:solidFill>
                          <a:latin typeface="Times New Roman" pitchFamily="18" charset="0"/>
                          <a:cs typeface="Times New Roman" pitchFamily="18" charset="0"/>
                        </a:rPr>
                        <a:t>Power Consumed</a:t>
                      </a:r>
                    </a:p>
                  </a:txBody>
                  <a:tcPr marL="68580" marR="68580"/>
                </a:tc>
                <a:tc>
                  <a:txBody>
                    <a:bodyPr/>
                    <a:lstStyle/>
                    <a:p>
                      <a:r>
                        <a:rPr lang="en-US" sz="1400" dirty="0">
                          <a:solidFill>
                            <a:schemeClr val="tx1"/>
                          </a:solidFill>
                          <a:latin typeface="Times New Roman" pitchFamily="18" charset="0"/>
                          <a:cs typeface="Times New Roman" pitchFamily="18" charset="0"/>
                        </a:rPr>
                        <a:t>Duty Cycle</a:t>
                      </a:r>
                    </a:p>
                  </a:txBody>
                  <a:tcPr marL="68580" marR="68580"/>
                </a:tc>
                <a:tc>
                  <a:txBody>
                    <a:bodyPr/>
                    <a:lstStyle/>
                    <a:p>
                      <a:r>
                        <a:rPr lang="en-US" sz="1400" dirty="0">
                          <a:solidFill>
                            <a:schemeClr val="tx1"/>
                          </a:solidFill>
                          <a:latin typeface="Times New Roman" pitchFamily="18" charset="0"/>
                          <a:cs typeface="Times New Roman" pitchFamily="18" charset="0"/>
                        </a:rPr>
                        <a:t>Source</a:t>
                      </a:r>
                    </a:p>
                  </a:txBody>
                  <a:tcPr marL="68580" marR="68580"/>
                </a:tc>
                <a:tc>
                  <a:txBody>
                    <a:bodyPr/>
                    <a:lstStyle/>
                    <a:p>
                      <a:r>
                        <a:rPr lang="en-US" sz="1400" dirty="0">
                          <a:solidFill>
                            <a:schemeClr val="tx1"/>
                          </a:solidFill>
                          <a:latin typeface="Times New Roman" pitchFamily="18" charset="0"/>
                          <a:cs typeface="Times New Roman" pitchFamily="18" charset="0"/>
                        </a:rPr>
                        <a:t>Total Power Consumed</a:t>
                      </a:r>
                    </a:p>
                  </a:txBody>
                  <a:tcPr marL="68580" marR="68580"/>
                </a:tc>
                <a:extLst>
                  <a:ext uri="{0D108BD9-81ED-4DB2-BD59-A6C34878D82A}">
                    <a16:rowId xmlns:a16="http://schemas.microsoft.com/office/drawing/2014/main" val="10000"/>
                  </a:ext>
                </a:extLst>
              </a:tr>
              <a:tr h="265563">
                <a:tc>
                  <a:txBody>
                    <a:bodyPr/>
                    <a:lstStyle/>
                    <a:p>
                      <a:r>
                        <a:rPr lang="en-US" sz="1400" dirty="0">
                          <a:latin typeface="Times New Roman" pitchFamily="18" charset="0"/>
                          <a:cs typeface="Times New Roman" pitchFamily="18" charset="0"/>
                        </a:rPr>
                        <a:t>Arduino</a:t>
                      </a:r>
                    </a:p>
                  </a:txBody>
                  <a:tcPr marL="68580" marR="68580"/>
                </a:tc>
                <a:tc>
                  <a:txBody>
                    <a:bodyPr/>
                    <a:lstStyle/>
                    <a:p>
                      <a:r>
                        <a:rPr lang="en-US" sz="1400" dirty="0">
                          <a:latin typeface="Times New Roman" pitchFamily="18" charset="0"/>
                          <a:cs typeface="Times New Roman" pitchFamily="18" charset="0"/>
                        </a:rPr>
                        <a:t>15.8 mW</a:t>
                      </a:r>
                    </a:p>
                  </a:txBody>
                  <a:tcPr marL="68580" marR="68580"/>
                </a:tc>
                <a:tc>
                  <a:txBody>
                    <a:bodyPr/>
                    <a:lstStyle/>
                    <a:p>
                      <a:r>
                        <a:rPr lang="en-US" sz="1400" dirty="0">
                          <a:latin typeface="Times New Roman" pitchFamily="18" charset="0"/>
                          <a:cs typeface="Times New Roman" pitchFamily="18" charset="0"/>
                        </a:rPr>
                        <a:t>14%</a:t>
                      </a:r>
                    </a:p>
                  </a:txBody>
                  <a:tcPr marL="68580" marR="68580"/>
                </a:tc>
                <a:tc>
                  <a:txBody>
                    <a:bodyPr/>
                    <a:lstStyle/>
                    <a:p>
                      <a:r>
                        <a:rPr lang="en-US" sz="1400" dirty="0">
                          <a:latin typeface="Times New Roman" pitchFamily="18" charset="0"/>
                          <a:cs typeface="Times New Roman" pitchFamily="18" charset="0"/>
                        </a:rPr>
                        <a:t>Measurement</a:t>
                      </a:r>
                    </a:p>
                  </a:txBody>
                  <a:tcPr marL="68580" marR="68580"/>
                </a:tc>
                <a:tc>
                  <a:txBody>
                    <a:bodyPr/>
                    <a:lstStyle/>
                    <a:p>
                      <a:r>
                        <a:rPr lang="en-US" sz="1400" dirty="0">
                          <a:latin typeface="Times New Roman" pitchFamily="18" charset="0"/>
                          <a:cs typeface="Times New Roman" pitchFamily="18" charset="0"/>
                        </a:rPr>
                        <a:t>2.6</a:t>
                      </a:r>
                      <a:r>
                        <a:rPr lang="en-US" sz="1400" baseline="0" dirty="0">
                          <a:latin typeface="Times New Roman" pitchFamily="18" charset="0"/>
                          <a:cs typeface="Times New Roman" pitchFamily="18" charset="0"/>
                        </a:rPr>
                        <a:t> mWh</a:t>
                      </a:r>
                      <a:endParaRPr lang="en-US" sz="14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1"/>
                  </a:ext>
                </a:extLst>
              </a:tr>
              <a:tr h="451457">
                <a:tc>
                  <a:txBody>
                    <a:bodyPr/>
                    <a:lstStyle/>
                    <a:p>
                      <a:r>
                        <a:rPr lang="en-US" sz="1400" dirty="0">
                          <a:latin typeface="Times New Roman" pitchFamily="18" charset="0"/>
                          <a:cs typeface="Times New Roman" pitchFamily="18" charset="0"/>
                        </a:rPr>
                        <a:t>Xbee Pro</a:t>
                      </a:r>
                      <a:r>
                        <a:rPr lang="en-US" sz="1400" baseline="0" dirty="0">
                          <a:latin typeface="Times New Roman" pitchFamily="18" charset="0"/>
                          <a:cs typeface="Times New Roman" pitchFamily="18" charset="0"/>
                        </a:rPr>
                        <a:t> XSC 900MHz (P.L.2)</a:t>
                      </a:r>
                      <a:endParaRPr lang="en-US" sz="1400" dirty="0">
                        <a:latin typeface="Times New Roman" pitchFamily="18" charset="0"/>
                        <a:cs typeface="Times New Roman" pitchFamily="18" charset="0"/>
                      </a:endParaRPr>
                    </a:p>
                  </a:txBody>
                  <a:tcPr marL="68580" marR="68580"/>
                </a:tc>
                <a:tc>
                  <a:txBody>
                    <a:bodyPr/>
                    <a:lstStyle/>
                    <a:p>
                      <a:r>
                        <a:rPr lang="en-US" sz="1400" dirty="0">
                          <a:latin typeface="Times New Roman" pitchFamily="18" charset="0"/>
                          <a:cs typeface="Times New Roman" pitchFamily="18" charset="0"/>
                        </a:rPr>
                        <a:t>126.7 mW</a:t>
                      </a:r>
                    </a:p>
                  </a:txBody>
                  <a:tcPr marL="68580" marR="68580"/>
                </a:tc>
                <a:tc>
                  <a:txBody>
                    <a:bodyPr/>
                    <a:lstStyle/>
                    <a:p>
                      <a:r>
                        <a:rPr lang="en-US" sz="1400" dirty="0">
                          <a:latin typeface="Times New Roman" pitchFamily="18" charset="0"/>
                          <a:cs typeface="Times New Roman" pitchFamily="18" charset="0"/>
                        </a:rPr>
                        <a:t>14%</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Measurement</a:t>
                      </a:r>
                    </a:p>
                  </a:txBody>
                  <a:tcPr marL="68580" marR="68580"/>
                </a:tc>
                <a:tc>
                  <a:txBody>
                    <a:bodyPr/>
                    <a:lstStyle/>
                    <a:p>
                      <a:r>
                        <a:rPr lang="en-US" sz="1400" dirty="0">
                          <a:latin typeface="Times New Roman" pitchFamily="18" charset="0"/>
                          <a:cs typeface="Times New Roman" pitchFamily="18" charset="0"/>
                        </a:rPr>
                        <a:t>20.7 mWh</a:t>
                      </a:r>
                    </a:p>
                  </a:txBody>
                  <a:tcPr marL="68580" marR="68580"/>
                </a:tc>
                <a:extLst>
                  <a:ext uri="{0D108BD9-81ED-4DB2-BD59-A6C34878D82A}">
                    <a16:rowId xmlns:a16="http://schemas.microsoft.com/office/drawing/2014/main" val="10002"/>
                  </a:ext>
                </a:extLst>
              </a:tr>
              <a:tr h="451457">
                <a:tc>
                  <a:txBody>
                    <a:bodyPr/>
                    <a:lstStyle/>
                    <a:p>
                      <a:r>
                        <a:rPr lang="en-US" sz="1400" dirty="0">
                          <a:latin typeface="Times New Roman" pitchFamily="18" charset="0"/>
                          <a:cs typeface="Times New Roman" pitchFamily="18" charset="0"/>
                        </a:rPr>
                        <a:t>Accelerometer &amp; Magnetometer</a:t>
                      </a:r>
                      <a:r>
                        <a:rPr lang="en-US" sz="1400" baseline="0" dirty="0">
                          <a:latin typeface="Times New Roman" pitchFamily="18" charset="0"/>
                          <a:cs typeface="Times New Roman" pitchFamily="18" charset="0"/>
                        </a:rPr>
                        <a:t> LSM303</a:t>
                      </a:r>
                      <a:endParaRPr lang="en-US" sz="1400" dirty="0">
                        <a:latin typeface="Times New Roman" pitchFamily="18" charset="0"/>
                        <a:cs typeface="Times New Roman" pitchFamily="18" charset="0"/>
                      </a:endParaRPr>
                    </a:p>
                  </a:txBody>
                  <a:tcPr marL="68580" marR="68580"/>
                </a:tc>
                <a:tc>
                  <a:txBody>
                    <a:bodyPr/>
                    <a:lstStyle/>
                    <a:p>
                      <a:r>
                        <a:rPr lang="en-US" sz="1400" dirty="0">
                          <a:latin typeface="Times New Roman" pitchFamily="18" charset="0"/>
                          <a:cs typeface="Times New Roman" pitchFamily="18" charset="0"/>
                        </a:rPr>
                        <a:t>0.363 mW</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14%</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Data Sheet</a:t>
                      </a:r>
                    </a:p>
                  </a:txBody>
                  <a:tcPr marL="68580" marR="68580"/>
                </a:tc>
                <a:tc>
                  <a:txBody>
                    <a:bodyPr/>
                    <a:lstStyle/>
                    <a:p>
                      <a:r>
                        <a:rPr lang="en-US" sz="1400" baseline="0" dirty="0">
                          <a:latin typeface="Times New Roman" pitchFamily="18" charset="0"/>
                          <a:cs typeface="Times New Roman" pitchFamily="18" charset="0"/>
                        </a:rPr>
                        <a:t>0.061 mWh</a:t>
                      </a:r>
                      <a:endParaRPr lang="en-US" sz="14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3"/>
                  </a:ext>
                </a:extLst>
              </a:tr>
              <a:tr h="265563">
                <a:tc>
                  <a:txBody>
                    <a:bodyPr/>
                    <a:lstStyle/>
                    <a:p>
                      <a:r>
                        <a:rPr lang="en-US" sz="1400" dirty="0">
                          <a:latin typeface="Times New Roman" pitchFamily="18" charset="0"/>
                          <a:cs typeface="Times New Roman" pitchFamily="18" charset="0"/>
                        </a:rPr>
                        <a:t>Barometer BMP180</a:t>
                      </a:r>
                    </a:p>
                  </a:txBody>
                  <a:tcPr marL="68580" marR="68580"/>
                </a:tc>
                <a:tc>
                  <a:txBody>
                    <a:bodyPr/>
                    <a:lstStyle/>
                    <a:p>
                      <a:r>
                        <a:rPr lang="en-US" sz="1400" dirty="0">
                          <a:latin typeface="Times New Roman" pitchFamily="18" charset="0"/>
                          <a:cs typeface="Times New Roman" pitchFamily="18" charset="0"/>
                        </a:rPr>
                        <a:t>.05 mW</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14%</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Data Sheet</a:t>
                      </a:r>
                    </a:p>
                  </a:txBody>
                  <a:tcPr marL="68580" marR="68580"/>
                </a:tc>
                <a:tc>
                  <a:txBody>
                    <a:bodyPr/>
                    <a:lstStyle/>
                    <a:p>
                      <a:r>
                        <a:rPr lang="en-US" sz="1400" dirty="0">
                          <a:latin typeface="Times New Roman" pitchFamily="18" charset="0"/>
                          <a:cs typeface="Times New Roman" pitchFamily="18" charset="0"/>
                        </a:rPr>
                        <a:t>0.008 mWh</a:t>
                      </a:r>
                    </a:p>
                  </a:txBody>
                  <a:tcPr marL="68580" marR="68580"/>
                </a:tc>
                <a:extLst>
                  <a:ext uri="{0D108BD9-81ED-4DB2-BD59-A6C34878D82A}">
                    <a16:rowId xmlns:a16="http://schemas.microsoft.com/office/drawing/2014/main" val="10004"/>
                  </a:ext>
                </a:extLst>
              </a:tr>
              <a:tr h="265563">
                <a:tc>
                  <a:txBody>
                    <a:bodyPr/>
                    <a:lstStyle/>
                    <a:p>
                      <a:r>
                        <a:rPr lang="en-US" sz="1400" dirty="0">
                          <a:latin typeface="Times New Roman" pitchFamily="18" charset="0"/>
                          <a:cs typeface="Times New Roman" pitchFamily="18" charset="0"/>
                        </a:rPr>
                        <a:t>Servo</a:t>
                      </a:r>
                    </a:p>
                  </a:txBody>
                  <a:tcPr marL="68580" marR="68580"/>
                </a:tc>
                <a:tc>
                  <a:txBody>
                    <a:bodyPr/>
                    <a:lstStyle/>
                    <a:p>
                      <a:r>
                        <a:rPr lang="en-US" sz="1400" dirty="0">
                          <a:latin typeface="Times New Roman" pitchFamily="18" charset="0"/>
                          <a:cs typeface="Times New Roman" pitchFamily="18" charset="0"/>
                        </a:rPr>
                        <a:t>396 mW</a:t>
                      </a:r>
                    </a:p>
                  </a:txBody>
                  <a:tcPr marL="68580" marR="68580"/>
                </a:tc>
                <a:tc>
                  <a:txBody>
                    <a:bodyPr/>
                    <a:lstStyle/>
                    <a:p>
                      <a:r>
                        <a:rPr lang="en-US" sz="1400" dirty="0">
                          <a:latin typeface="Times New Roman" pitchFamily="18" charset="0"/>
                          <a:cs typeface="Times New Roman" pitchFamily="18" charset="0"/>
                        </a:rPr>
                        <a:t>~0%</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Measurement</a:t>
                      </a:r>
                    </a:p>
                  </a:txBody>
                  <a:tcPr marL="68580" marR="68580"/>
                </a:tc>
                <a:tc>
                  <a:txBody>
                    <a:bodyPr/>
                    <a:lstStyle/>
                    <a:p>
                      <a:r>
                        <a:rPr lang="en-US" sz="1400" dirty="0">
                          <a:latin typeface="Times New Roman" pitchFamily="18" charset="0"/>
                          <a:cs typeface="Times New Roman" pitchFamily="18" charset="0"/>
                        </a:rPr>
                        <a:t>0.11 mWh</a:t>
                      </a:r>
                    </a:p>
                  </a:txBody>
                  <a:tcPr marL="68580" marR="68580"/>
                </a:tc>
                <a:extLst>
                  <a:ext uri="{0D108BD9-81ED-4DB2-BD59-A6C34878D82A}">
                    <a16:rowId xmlns:a16="http://schemas.microsoft.com/office/drawing/2014/main" val="10005"/>
                  </a:ext>
                </a:extLst>
              </a:tr>
              <a:tr h="265563">
                <a:tc>
                  <a:txBody>
                    <a:bodyPr/>
                    <a:lstStyle/>
                    <a:p>
                      <a:r>
                        <a:rPr lang="en-US" sz="1400" dirty="0">
                          <a:latin typeface="Times New Roman" pitchFamily="18" charset="0"/>
                          <a:cs typeface="Times New Roman" pitchFamily="18" charset="0"/>
                        </a:rPr>
                        <a:t>LED</a:t>
                      </a:r>
                    </a:p>
                  </a:txBody>
                  <a:tcPr marL="68580" marR="68580"/>
                </a:tc>
                <a:tc>
                  <a:txBody>
                    <a:bodyPr/>
                    <a:lstStyle/>
                    <a:p>
                      <a:r>
                        <a:rPr lang="en-US" sz="1400" dirty="0">
                          <a:latin typeface="Times New Roman" pitchFamily="18" charset="0"/>
                          <a:cs typeface="Times New Roman" pitchFamily="18" charset="0"/>
                        </a:rPr>
                        <a:t>66</a:t>
                      </a:r>
                      <a:r>
                        <a:rPr lang="en-US" sz="1400" baseline="0" dirty="0">
                          <a:latin typeface="Times New Roman" pitchFamily="18" charset="0"/>
                          <a:cs typeface="Times New Roman" pitchFamily="18" charset="0"/>
                        </a:rPr>
                        <a:t> mW</a:t>
                      </a:r>
                      <a:endParaRPr lang="en-US" sz="1400" dirty="0">
                        <a:latin typeface="Times New Roman" pitchFamily="18" charset="0"/>
                        <a:cs typeface="Times New Roman" pitchFamily="18" charset="0"/>
                      </a:endParaRPr>
                    </a:p>
                  </a:txBody>
                  <a:tcPr marL="68580" marR="68580"/>
                </a:tc>
                <a:tc>
                  <a:txBody>
                    <a:bodyPr/>
                    <a:lstStyle/>
                    <a:p>
                      <a:r>
                        <a:rPr lang="en-US" sz="1400" dirty="0">
                          <a:latin typeface="Times New Roman" pitchFamily="18" charset="0"/>
                          <a:cs typeface="Times New Roman" pitchFamily="18" charset="0"/>
                        </a:rPr>
                        <a:t>14%</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Data </a:t>
                      </a:r>
                      <a:r>
                        <a:rPr lang="en-US" sz="1400" baseline="0" dirty="0">
                          <a:latin typeface="Times New Roman" pitchFamily="18" charset="0"/>
                          <a:cs typeface="Times New Roman" pitchFamily="18" charset="0"/>
                        </a:rPr>
                        <a:t>Sheet</a:t>
                      </a:r>
                      <a:endParaRPr lang="en-US" sz="1400" dirty="0">
                        <a:latin typeface="Times New Roman" pitchFamily="18" charset="0"/>
                        <a:cs typeface="Times New Roman" pitchFamily="18" charset="0"/>
                      </a:endParaRPr>
                    </a:p>
                  </a:txBody>
                  <a:tcPr marL="68580" marR="68580"/>
                </a:tc>
                <a:tc>
                  <a:txBody>
                    <a:bodyPr/>
                    <a:lstStyle/>
                    <a:p>
                      <a:r>
                        <a:rPr lang="en-US" sz="1400" dirty="0">
                          <a:latin typeface="Times New Roman" pitchFamily="18" charset="0"/>
                          <a:cs typeface="Times New Roman" pitchFamily="18" charset="0"/>
                        </a:rPr>
                        <a:t>11 mWh</a:t>
                      </a:r>
                    </a:p>
                  </a:txBody>
                  <a:tcPr marL="68580" marR="68580"/>
                </a:tc>
                <a:extLst>
                  <a:ext uri="{0D108BD9-81ED-4DB2-BD59-A6C34878D82A}">
                    <a16:rowId xmlns:a16="http://schemas.microsoft.com/office/drawing/2014/main" val="10006"/>
                  </a:ext>
                </a:extLst>
              </a:tr>
              <a:tr h="451457">
                <a:tc>
                  <a:txBody>
                    <a:bodyPr/>
                    <a:lstStyle/>
                    <a:p>
                      <a:r>
                        <a:rPr lang="en-US" sz="1400" dirty="0">
                          <a:latin typeface="Times New Roman" pitchFamily="18" charset="0"/>
                          <a:cs typeface="Times New Roman" pitchFamily="18" charset="0"/>
                        </a:rPr>
                        <a:t>Temperature</a:t>
                      </a:r>
                      <a:r>
                        <a:rPr lang="en-US" sz="1400" baseline="0" dirty="0">
                          <a:latin typeface="Times New Roman" pitchFamily="18" charset="0"/>
                          <a:cs typeface="Times New Roman" pitchFamily="18" charset="0"/>
                        </a:rPr>
                        <a:t> Sensor</a:t>
                      </a:r>
                    </a:p>
                    <a:p>
                      <a:r>
                        <a:rPr lang="en-US" sz="1400" dirty="0">
                          <a:latin typeface="Times New Roman" pitchFamily="18" charset="0"/>
                          <a:cs typeface="Times New Roman" pitchFamily="18" charset="0"/>
                        </a:rPr>
                        <a:t>TMP36</a:t>
                      </a:r>
                    </a:p>
                  </a:txBody>
                  <a:tcPr marL="68580" marR="68580"/>
                </a:tc>
                <a:tc>
                  <a:txBody>
                    <a:bodyPr/>
                    <a:lstStyle/>
                    <a:p>
                      <a:r>
                        <a:rPr lang="en-US" sz="1400" dirty="0">
                          <a:latin typeface="Times New Roman" pitchFamily="18" charset="0"/>
                          <a:cs typeface="Times New Roman" pitchFamily="18" charset="0"/>
                        </a:rPr>
                        <a:t>0.25</a:t>
                      </a:r>
                      <a:r>
                        <a:rPr lang="en-US" sz="1400" baseline="0" dirty="0">
                          <a:latin typeface="Times New Roman" pitchFamily="18" charset="0"/>
                          <a:cs typeface="Times New Roman" pitchFamily="18" charset="0"/>
                        </a:rPr>
                        <a:t> </a:t>
                      </a:r>
                      <a:r>
                        <a:rPr lang="en-US" sz="1400" baseline="0" dirty="0" err="1">
                          <a:latin typeface="Times New Roman" pitchFamily="18" charset="0"/>
                          <a:cs typeface="Times New Roman" pitchFamily="18" charset="0"/>
                        </a:rPr>
                        <a:t>mW</a:t>
                      </a:r>
                      <a:endParaRPr lang="en-US" sz="1400" dirty="0">
                        <a:latin typeface="Times New Roman" pitchFamily="18" charset="0"/>
                        <a:cs typeface="Times New Roman" pitchFamily="18" charset="0"/>
                      </a:endParaRP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14%</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Data Sheet</a:t>
                      </a:r>
                    </a:p>
                  </a:txBody>
                  <a:tcPr marL="68580" marR="68580"/>
                </a:tc>
                <a:tc>
                  <a:txBody>
                    <a:bodyPr/>
                    <a:lstStyle/>
                    <a:p>
                      <a:r>
                        <a:rPr lang="en-US" sz="1400" dirty="0">
                          <a:latin typeface="Times New Roman" pitchFamily="18" charset="0"/>
                          <a:cs typeface="Times New Roman" pitchFamily="18" charset="0"/>
                        </a:rPr>
                        <a:t>0.042 </a:t>
                      </a:r>
                      <a:r>
                        <a:rPr lang="en-US" sz="1400" dirty="0" err="1">
                          <a:latin typeface="Times New Roman" pitchFamily="18" charset="0"/>
                          <a:cs typeface="Times New Roman" pitchFamily="18" charset="0"/>
                        </a:rPr>
                        <a:t>mWh</a:t>
                      </a:r>
                      <a:endParaRPr lang="en-US" sz="14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7"/>
                  </a:ext>
                </a:extLst>
              </a:tr>
              <a:tr h="451457">
                <a:tc>
                  <a:txBody>
                    <a:bodyPr/>
                    <a:lstStyle/>
                    <a:p>
                      <a:r>
                        <a:rPr lang="en-US" sz="1400" dirty="0">
                          <a:latin typeface="Times New Roman" pitchFamily="18" charset="0"/>
                          <a:cs typeface="Times New Roman" pitchFamily="18" charset="0"/>
                        </a:rPr>
                        <a:t>Luminosity Sensor</a:t>
                      </a:r>
                    </a:p>
                    <a:p>
                      <a:r>
                        <a:rPr lang="en-US" sz="1400" dirty="0">
                          <a:latin typeface="Times New Roman" pitchFamily="18" charset="0"/>
                          <a:cs typeface="Times New Roman" pitchFamily="18" charset="0"/>
                        </a:rPr>
                        <a:t>TSL2591</a:t>
                      </a:r>
                    </a:p>
                  </a:txBody>
                  <a:tcPr marL="68580" marR="68580"/>
                </a:tc>
                <a:tc>
                  <a:txBody>
                    <a:bodyPr/>
                    <a:lstStyle/>
                    <a:p>
                      <a:r>
                        <a:rPr lang="en-US" sz="1400" dirty="0">
                          <a:latin typeface="Times New Roman" pitchFamily="18" charset="0"/>
                          <a:cs typeface="Times New Roman" pitchFamily="18" charset="0"/>
                        </a:rPr>
                        <a:t>1.32 </a:t>
                      </a:r>
                      <a:r>
                        <a:rPr lang="en-US" sz="1400" dirty="0" err="1">
                          <a:latin typeface="Times New Roman" pitchFamily="18" charset="0"/>
                          <a:cs typeface="Times New Roman" pitchFamily="18" charset="0"/>
                        </a:rPr>
                        <a:t>mW</a:t>
                      </a:r>
                      <a:endParaRPr lang="en-US" sz="1400" dirty="0">
                        <a:latin typeface="Times New Roman" pitchFamily="18" charset="0"/>
                        <a:cs typeface="Times New Roman" pitchFamily="18" charset="0"/>
                      </a:endParaRP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14%</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Data Sheet</a:t>
                      </a:r>
                    </a:p>
                  </a:txBody>
                  <a:tcPr marL="68580" marR="68580"/>
                </a:tc>
                <a:tc>
                  <a:txBody>
                    <a:bodyPr/>
                    <a:lstStyle/>
                    <a:p>
                      <a:r>
                        <a:rPr lang="en-US" sz="1400" dirty="0">
                          <a:latin typeface="Times New Roman" pitchFamily="18" charset="0"/>
                          <a:cs typeface="Times New Roman" pitchFamily="18" charset="0"/>
                        </a:rPr>
                        <a:t>0.22 </a:t>
                      </a:r>
                      <a:r>
                        <a:rPr lang="en-US" sz="1400" dirty="0" err="1">
                          <a:latin typeface="Times New Roman" pitchFamily="18" charset="0"/>
                          <a:cs typeface="Times New Roman" pitchFamily="18" charset="0"/>
                        </a:rPr>
                        <a:t>mWh</a:t>
                      </a:r>
                      <a:endParaRPr lang="en-US" sz="14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8"/>
                  </a:ext>
                </a:extLst>
              </a:tr>
              <a:tr h="265563">
                <a:tc>
                  <a:txBody>
                    <a:bodyPr/>
                    <a:lstStyle/>
                    <a:p>
                      <a:endParaRPr lang="en-US" sz="1400" dirty="0">
                        <a:latin typeface="Times New Roman" pitchFamily="18" charset="0"/>
                        <a:cs typeface="Times New Roman" pitchFamily="18" charset="0"/>
                      </a:endParaRPr>
                    </a:p>
                  </a:txBody>
                  <a:tcPr marL="68580" marR="68580"/>
                </a:tc>
                <a:tc>
                  <a:txBody>
                    <a:bodyPr/>
                    <a:lstStyle/>
                    <a:p>
                      <a:endParaRPr lang="en-US" sz="1400" dirty="0">
                        <a:latin typeface="Times New Roman" pitchFamily="18" charset="0"/>
                        <a:cs typeface="Times New Roman" pitchFamily="18" charset="0"/>
                      </a:endParaRP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itchFamily="18" charset="0"/>
                        <a:cs typeface="Times New Roman" pitchFamily="18" charset="0"/>
                      </a:endParaRP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Total:</a:t>
                      </a:r>
                    </a:p>
                  </a:txBody>
                  <a:tcPr marL="68580" marR="68580"/>
                </a:tc>
                <a:tc>
                  <a:txBody>
                    <a:bodyPr/>
                    <a:lstStyle/>
                    <a:p>
                      <a:r>
                        <a:rPr lang="en-US" sz="1400" dirty="0">
                          <a:latin typeface="Times New Roman" pitchFamily="18" charset="0"/>
                          <a:cs typeface="Times New Roman" pitchFamily="18" charset="0"/>
                        </a:rPr>
                        <a:t>100.62</a:t>
                      </a:r>
                      <a:r>
                        <a:rPr lang="en-US" sz="1400" baseline="0" dirty="0">
                          <a:latin typeface="Times New Roman" pitchFamily="18" charset="0"/>
                          <a:cs typeface="Times New Roman" pitchFamily="18" charset="0"/>
                        </a:rPr>
                        <a:t> </a:t>
                      </a:r>
                      <a:r>
                        <a:rPr lang="en-US" sz="1400" baseline="0" dirty="0" err="1">
                          <a:latin typeface="Times New Roman" pitchFamily="18" charset="0"/>
                          <a:cs typeface="Times New Roman" pitchFamily="18" charset="0"/>
                        </a:rPr>
                        <a:t>mWh</a:t>
                      </a:r>
                      <a:endParaRPr lang="en-US" sz="1400" dirty="0">
                        <a:latin typeface="Times New Roman" pitchFamily="18" charset="0"/>
                        <a:cs typeface="Times New Roman" pitchFamily="18" charset="0"/>
                      </a:endParaRPr>
                    </a:p>
                  </a:txBody>
                  <a:tcPr marL="68580" marR="68580"/>
                </a:tc>
                <a:extLst>
                  <a:ext uri="{0D108BD9-81ED-4DB2-BD59-A6C34878D82A}">
                    <a16:rowId xmlns:a16="http://schemas.microsoft.com/office/drawing/2014/main" val="10009"/>
                  </a:ext>
                </a:extLst>
              </a:tr>
              <a:tr h="472096">
                <a:tc>
                  <a:txBody>
                    <a:bodyPr/>
                    <a:lstStyle/>
                    <a:p>
                      <a:endParaRPr lang="en-US" sz="1400" dirty="0">
                        <a:latin typeface="Times New Roman" pitchFamily="18" charset="0"/>
                        <a:cs typeface="Times New Roman" pitchFamily="18" charset="0"/>
                      </a:endParaRPr>
                    </a:p>
                  </a:txBody>
                  <a:tcPr marL="68580" marR="68580"/>
                </a:tc>
                <a:tc>
                  <a:txBody>
                    <a:bodyPr/>
                    <a:lstStyle/>
                    <a:p>
                      <a:r>
                        <a:rPr lang="en-US" sz="1400" b="1" dirty="0">
                          <a:latin typeface="Times New Roman" pitchFamily="18" charset="0"/>
                          <a:cs typeface="Times New Roman" pitchFamily="18" charset="0"/>
                        </a:rPr>
                        <a:t>Power</a:t>
                      </a:r>
                      <a:r>
                        <a:rPr lang="en-US" sz="1400" b="1" baseline="0" dirty="0">
                          <a:latin typeface="Times New Roman" pitchFamily="18" charset="0"/>
                          <a:cs typeface="Times New Roman" pitchFamily="18" charset="0"/>
                        </a:rPr>
                        <a:t> Available</a:t>
                      </a:r>
                      <a:br>
                        <a:rPr lang="en-US" sz="1400" b="1" baseline="0" dirty="0">
                          <a:latin typeface="Times New Roman" pitchFamily="18" charset="0"/>
                          <a:cs typeface="Times New Roman" pitchFamily="18" charset="0"/>
                        </a:rPr>
                      </a:br>
                      <a:endParaRPr lang="en-US" sz="1400" b="1" dirty="0">
                        <a:latin typeface="Times New Roman" pitchFamily="18" charset="0"/>
                        <a:cs typeface="Times New Roman" pitchFamily="18" charset="0"/>
                      </a:endParaRPr>
                    </a:p>
                  </a:txBody>
                  <a:tcPr marL="68580" marR="68580"/>
                </a:tc>
                <a:tc>
                  <a:txBody>
                    <a:bodyPr/>
                    <a:lstStyle/>
                    <a:p>
                      <a:endParaRPr lang="en-US" sz="1400" b="1" dirty="0">
                        <a:latin typeface="Times New Roman" pitchFamily="18" charset="0"/>
                        <a:cs typeface="Times New Roman" pitchFamily="18" charset="0"/>
                      </a:endParaRP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latin typeface="Times New Roman" pitchFamily="18" charset="0"/>
                        <a:cs typeface="Times New Roman" pitchFamily="18" charset="0"/>
                      </a:endParaRPr>
                    </a:p>
                  </a:txBody>
                  <a:tcPr marL="68580" marR="68580"/>
                </a:tc>
                <a:tc>
                  <a:txBody>
                    <a:bodyPr/>
                    <a:lstStyle/>
                    <a:p>
                      <a:r>
                        <a:rPr lang="en-US" sz="1400" b="1" dirty="0">
                          <a:latin typeface="Times New Roman" pitchFamily="18" charset="0"/>
                          <a:cs typeface="Times New Roman" pitchFamily="18" charset="0"/>
                        </a:rPr>
                        <a:t>Total Power Supplied</a:t>
                      </a:r>
                    </a:p>
                  </a:txBody>
                  <a:tcPr marL="68580" marR="68580"/>
                </a:tc>
                <a:extLst>
                  <a:ext uri="{0D108BD9-81ED-4DB2-BD59-A6C34878D82A}">
                    <a16:rowId xmlns:a16="http://schemas.microsoft.com/office/drawing/2014/main" val="10010"/>
                  </a:ext>
                </a:extLst>
              </a:tr>
              <a:tr h="265563">
                <a:tc>
                  <a:txBody>
                    <a:bodyPr/>
                    <a:lstStyle/>
                    <a:p>
                      <a:r>
                        <a:rPr lang="en-US" sz="1400" dirty="0">
                          <a:latin typeface="Times New Roman" pitchFamily="18" charset="0"/>
                          <a:cs typeface="Times New Roman" pitchFamily="18" charset="0"/>
                        </a:rPr>
                        <a:t>9V Battery @ 150 </a:t>
                      </a:r>
                      <a:r>
                        <a:rPr lang="en-US" sz="1400" dirty="0" err="1">
                          <a:latin typeface="Times New Roman" pitchFamily="18" charset="0"/>
                          <a:cs typeface="Times New Roman" pitchFamily="18" charset="0"/>
                        </a:rPr>
                        <a:t>mA</a:t>
                      </a:r>
                      <a:endParaRPr lang="en-US" sz="1400" dirty="0">
                        <a:latin typeface="Times New Roman" pitchFamily="18" charset="0"/>
                        <a:cs typeface="Times New Roman" pitchFamily="18" charset="0"/>
                      </a:endParaRPr>
                    </a:p>
                  </a:txBody>
                  <a:tcPr marL="68580" marR="68580"/>
                </a:tc>
                <a:tc>
                  <a:txBody>
                    <a:bodyPr/>
                    <a:lstStyle/>
                    <a:p>
                      <a:r>
                        <a:rPr lang="en-US" sz="1400" dirty="0">
                          <a:latin typeface="Times New Roman" pitchFamily="18" charset="0"/>
                          <a:cs typeface="Times New Roman" pitchFamily="18" charset="0"/>
                        </a:rPr>
                        <a:t>1350</a:t>
                      </a:r>
                      <a:r>
                        <a:rPr lang="en-US" sz="1400" baseline="0" dirty="0">
                          <a:latin typeface="Times New Roman" pitchFamily="18" charset="0"/>
                          <a:cs typeface="Times New Roman" pitchFamily="18" charset="0"/>
                        </a:rPr>
                        <a:t> mW</a:t>
                      </a:r>
                      <a:endParaRPr lang="en-US" sz="1400" dirty="0">
                        <a:latin typeface="Times New Roman" pitchFamily="18" charset="0"/>
                        <a:cs typeface="Times New Roman" pitchFamily="18" charset="0"/>
                      </a:endParaRPr>
                    </a:p>
                  </a:txBody>
                  <a:tcPr marL="68580" marR="68580"/>
                </a:tc>
                <a:tc>
                  <a:txBody>
                    <a:bodyPr/>
                    <a:lstStyle/>
                    <a:p>
                      <a:r>
                        <a:rPr lang="en-US" sz="1400" dirty="0">
                          <a:latin typeface="Times New Roman" pitchFamily="18" charset="0"/>
                          <a:cs typeface="Times New Roman" pitchFamily="18" charset="0"/>
                        </a:rPr>
                        <a:t>100%</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itchFamily="18" charset="0"/>
                        <a:cs typeface="Times New Roman" pitchFamily="18" charset="0"/>
                      </a:endParaRPr>
                    </a:p>
                  </a:txBody>
                  <a:tcPr marL="68580" marR="68580"/>
                </a:tc>
                <a:tc>
                  <a:txBody>
                    <a:bodyPr/>
                    <a:lstStyle/>
                    <a:p>
                      <a:r>
                        <a:rPr lang="en-US" sz="1400" dirty="0">
                          <a:latin typeface="Times New Roman" pitchFamily="18" charset="0"/>
                          <a:cs typeface="Times New Roman" pitchFamily="18" charset="0"/>
                        </a:rPr>
                        <a:t>225 mWh</a:t>
                      </a:r>
                    </a:p>
                  </a:txBody>
                  <a:tcPr marL="68580" marR="68580"/>
                </a:tc>
                <a:extLst>
                  <a:ext uri="{0D108BD9-81ED-4DB2-BD59-A6C34878D82A}">
                    <a16:rowId xmlns:a16="http://schemas.microsoft.com/office/drawing/2014/main" val="10011"/>
                  </a:ext>
                </a:extLst>
              </a:tr>
            </a:tbl>
          </a:graphicData>
        </a:graphic>
      </p:graphicFrame>
      <p:sp>
        <p:nvSpPr>
          <p:cNvPr id="51202"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51203"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7BA4F6F-0EDB-436B-8289-FF93FDA91274}" type="slidenum">
              <a:rPr lang="en-US"/>
              <a:pPr eaLnBrk="1" hangingPunct="1"/>
              <a:t>96</a:t>
            </a:fld>
            <a:endParaRPr lang="en-US" dirty="0"/>
          </a:p>
        </p:txBody>
      </p:sp>
      <p:sp>
        <p:nvSpPr>
          <p:cNvPr id="51206" name="Text Box 4"/>
          <p:cNvSpPr txBox="1">
            <a:spLocks noChangeArrowheads="1"/>
          </p:cNvSpPr>
          <p:nvPr/>
        </p:nvSpPr>
        <p:spPr bwMode="auto">
          <a:xfrm>
            <a:off x="228600" y="6477000"/>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dirty="0"/>
              <a:t>Presenter: </a:t>
            </a:r>
            <a:r>
              <a:rPr lang="en-US" sz="1000" dirty="0">
                <a:solidFill>
                  <a:srgbClr val="000000"/>
                </a:solidFill>
                <a:cs typeface="Arial" charset="0"/>
              </a:rPr>
              <a:t>Joel Annenberg</a:t>
            </a:r>
            <a:endParaRPr lang="en-US" sz="1000" dirty="0"/>
          </a:p>
        </p:txBody>
      </p:sp>
      <p:sp>
        <p:nvSpPr>
          <p:cNvPr id="7" name="5-Point Star 6"/>
          <p:cNvSpPr/>
          <p:nvPr/>
        </p:nvSpPr>
        <p:spPr>
          <a:xfrm>
            <a:off x="8610600" y="60434"/>
            <a:ext cx="4572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4" name="Rectangle 3"/>
          <p:cNvSpPr/>
          <p:nvPr/>
        </p:nvSpPr>
        <p:spPr>
          <a:xfrm>
            <a:off x="7054735" y="5943600"/>
            <a:ext cx="2089265" cy="430887"/>
          </a:xfrm>
          <a:prstGeom prst="rect">
            <a:avLst/>
          </a:prstGeom>
        </p:spPr>
        <p:txBody>
          <a:bodyPr wrap="square">
            <a:spAutoFit/>
          </a:bodyPr>
          <a:lstStyle/>
          <a:p>
            <a:pPr lvl="0"/>
            <a:r>
              <a:rPr lang="en-US" sz="1100" dirty="0">
                <a:solidFill>
                  <a:srgbClr val="000000"/>
                </a:solidFill>
                <a:cs typeface="Arial" charset="0"/>
              </a:rPr>
              <a:t>Est. Mission Duration: 4200s</a:t>
            </a:r>
            <a:br>
              <a:rPr lang="en-US" sz="1100" dirty="0">
                <a:solidFill>
                  <a:srgbClr val="000000"/>
                </a:solidFill>
                <a:cs typeface="Arial" charset="0"/>
              </a:rPr>
            </a:br>
            <a:r>
              <a:rPr lang="en-US" sz="1100" dirty="0">
                <a:solidFill>
                  <a:srgbClr val="000000"/>
                </a:solidFill>
                <a:cs typeface="Arial" charset="0"/>
              </a:rPr>
              <a:t>Est. Powered Time: 600s</a:t>
            </a:r>
          </a:p>
        </p:txBody>
      </p:sp>
    </p:spTree>
    <p:extLst>
      <p:ext uri="{BB962C8B-B14F-4D97-AF65-F5344CB8AC3E}">
        <p14:creationId xmlns:p14="http://schemas.microsoft.com/office/powerpoint/2010/main" val="3493077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CanSat 2015 CDR:  Team 4996 (Phoenix)</a:t>
            </a:r>
            <a:endParaRPr lang="en-US" dirty="0"/>
          </a:p>
        </p:txBody>
      </p:sp>
      <p:sp>
        <p:nvSpPr>
          <p:cNvPr id="61443" name="Rectangle 6"/>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08E532A-8B81-4EE8-B413-0703A6B052C5}" type="slidenum">
              <a:rPr lang="en-US" smtClean="0"/>
              <a:pPr eaLnBrk="1" hangingPunct="1"/>
              <a:t>97</a:t>
            </a:fld>
            <a:endParaRPr lang="en-US"/>
          </a:p>
        </p:txBody>
      </p:sp>
      <p:sp>
        <p:nvSpPr>
          <p:cNvPr id="61444" name="Rectangle 4"/>
          <p:cNvSpPr>
            <a:spLocks noGrp="1" noChangeArrowheads="1"/>
          </p:cNvSpPr>
          <p:nvPr>
            <p:ph type="ctrTitle"/>
          </p:nvPr>
        </p:nvSpPr>
        <p:spPr/>
        <p:txBody>
          <a:bodyPr/>
          <a:lstStyle/>
          <a:p>
            <a:pPr eaLnBrk="1" hangingPunct="1"/>
            <a:r>
              <a:rPr lang="en-US" dirty="0"/>
              <a:t>Flight Software (FSW) Design</a:t>
            </a:r>
          </a:p>
        </p:txBody>
      </p:sp>
      <p:sp>
        <p:nvSpPr>
          <p:cNvPr id="61445" name="Rectangle 5"/>
          <p:cNvSpPr>
            <a:spLocks noGrp="1" noChangeArrowheads="1"/>
          </p:cNvSpPr>
          <p:nvPr>
            <p:ph type="subTitle" idx="1"/>
          </p:nvPr>
        </p:nvSpPr>
        <p:spPr/>
        <p:txBody>
          <a:bodyPr/>
          <a:lstStyle/>
          <a:p>
            <a:pPr eaLnBrk="1" hangingPunct="1"/>
            <a:r>
              <a:rPr lang="en-US" dirty="0"/>
              <a:t>Demetrios Doumas</a:t>
            </a:r>
          </a:p>
          <a:p>
            <a:pPr eaLnBrk="1" hangingPunct="1"/>
            <a:endParaRPr lang="en-US" dirty="0"/>
          </a:p>
        </p:txBody>
      </p:sp>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Tree>
    <p:extLst>
      <p:ext uri="{BB962C8B-B14F-4D97-AF65-F5344CB8AC3E}">
        <p14:creationId xmlns:p14="http://schemas.microsoft.com/office/powerpoint/2010/main" val="4088606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Flight Software </a:t>
            </a:r>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D3431158-55EB-497C-A23F-E6DF68CD4133}" type="slidenum">
              <a:rPr lang="en-US" smtClean="0"/>
              <a:pPr>
                <a:defRPr/>
              </a:pPr>
              <a:t>98</a:t>
            </a:fld>
            <a:endParaRPr lang="en-US"/>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81012" y="1447800"/>
            <a:ext cx="818197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47005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Rocket Rob\Desktop\club logo\Club Logo small wide.jpg"/>
          <p:cNvPicPr>
            <a:picLocks noChangeAspect="1" noChangeArrowheads="1"/>
          </p:cNvPicPr>
          <p:nvPr/>
        </p:nvPicPr>
        <p:blipFill>
          <a:blip r:embed="rId2" cstate="print"/>
          <a:srcRect/>
          <a:stretch>
            <a:fillRect/>
          </a:stretch>
        </p:blipFill>
        <p:spPr bwMode="auto">
          <a:xfrm>
            <a:off x="0" y="0"/>
            <a:ext cx="18288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FSW Overview</a:t>
            </a:r>
          </a:p>
        </p:txBody>
      </p:sp>
      <p:sp>
        <p:nvSpPr>
          <p:cNvPr id="3" name="Content Placeholder 2"/>
          <p:cNvSpPr>
            <a:spLocks noGrp="1"/>
          </p:cNvSpPr>
          <p:nvPr>
            <p:ph idx="1"/>
          </p:nvPr>
        </p:nvSpPr>
        <p:spPr/>
        <p:txBody>
          <a:bodyPr/>
          <a:lstStyle/>
          <a:p>
            <a:pPr eaLnBrk="1" hangingPunct="1"/>
            <a:r>
              <a:rPr lang="en-US" dirty="0"/>
              <a:t>Language</a:t>
            </a:r>
          </a:p>
          <a:p>
            <a:pPr marL="457200" lvl="1" indent="0" eaLnBrk="1" hangingPunct="1">
              <a:buNone/>
            </a:pPr>
            <a:r>
              <a:rPr lang="en-US" dirty="0"/>
              <a:t>C  programming language</a:t>
            </a:r>
          </a:p>
          <a:p>
            <a:pPr eaLnBrk="1" hangingPunct="1"/>
            <a:r>
              <a:rPr lang="en-US" dirty="0"/>
              <a:t>Development Environment  </a:t>
            </a:r>
          </a:p>
          <a:p>
            <a:pPr marL="0" lvl="1" indent="0" eaLnBrk="1" hangingPunct="1">
              <a:buNone/>
            </a:pPr>
            <a:r>
              <a:rPr lang="en-US" dirty="0"/>
              <a:t>     Arduino software (free open source) </a:t>
            </a:r>
          </a:p>
          <a:p>
            <a:pPr eaLnBrk="1" hangingPunct="1"/>
            <a:r>
              <a:rPr lang="en-US" dirty="0"/>
              <a:t>FSW Tasks</a:t>
            </a:r>
          </a:p>
          <a:p>
            <a:pPr marL="457200" lvl="1" indent="0" eaLnBrk="1" hangingPunct="1">
              <a:buNone/>
            </a:pPr>
            <a:r>
              <a:rPr lang="en-US" dirty="0"/>
              <a:t>Record, store and transmit data.</a:t>
            </a:r>
          </a:p>
          <a:p>
            <a:pPr marL="457200" lvl="1" indent="0" eaLnBrk="1" hangingPunct="1">
              <a:buNone/>
            </a:pPr>
            <a:r>
              <a:rPr lang="en-US" dirty="0"/>
              <a:t>Activate release mechanism at designated altitude.</a:t>
            </a:r>
          </a:p>
          <a:p>
            <a:pPr marL="457200" lvl="1" indent="0" eaLnBrk="1" hangingPunct="1">
              <a:buNone/>
            </a:pPr>
            <a:r>
              <a:rPr lang="en-US" dirty="0"/>
              <a:t>Camera record descent</a:t>
            </a:r>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a:t>CanSat 2015 CDR:  Team 4996 (Phoenix)</a:t>
            </a:r>
            <a:endParaRPr lang="en-US" dirty="0"/>
          </a:p>
        </p:txBody>
      </p:sp>
      <p:sp>
        <p:nvSpPr>
          <p:cNvPr id="5" name="Slide Number Placeholder 4"/>
          <p:cNvSpPr>
            <a:spLocks noGrp="1"/>
          </p:cNvSpPr>
          <p:nvPr>
            <p:ph type="sldNum" sz="quarter" idx="12"/>
          </p:nvPr>
        </p:nvSpPr>
        <p:spPr/>
        <p:txBody>
          <a:bodyPr/>
          <a:lstStyle/>
          <a:p>
            <a:pPr>
              <a:defRPr/>
            </a:pPr>
            <a:fld id="{2D455A9B-6A32-48C0-82CD-4D1895E3425D}" type="slidenum">
              <a:rPr lang="en-US" smtClean="0"/>
              <a:pPr>
                <a:defRPr/>
              </a:pPr>
              <a:t>99</a:t>
            </a:fld>
            <a:endParaRPr lang="en-US" dirty="0"/>
          </a:p>
        </p:txBody>
      </p:sp>
    </p:spTree>
    <p:extLst>
      <p:ext uri="{BB962C8B-B14F-4D97-AF65-F5344CB8AC3E}">
        <p14:creationId xmlns:p14="http://schemas.microsoft.com/office/powerpoint/2010/main" val="25652410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Adjacency</Template>
  <TotalTime>8188</TotalTime>
  <Words>12072</Words>
  <Application>Microsoft Office PowerPoint</Application>
  <PresentationFormat>On-screen Show (4:3)</PresentationFormat>
  <Paragraphs>3103</Paragraphs>
  <Slides>168</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168</vt:i4>
      </vt:variant>
    </vt:vector>
  </HeadingPairs>
  <TitlesOfParts>
    <vt:vector size="179" baseType="lpstr">
      <vt:lpstr>Arial</vt:lpstr>
      <vt:lpstr>Cambria Math</vt:lpstr>
      <vt:lpstr>Courier New</vt:lpstr>
      <vt:lpstr>Helvetica</vt:lpstr>
      <vt:lpstr>Helvetica Light</vt:lpstr>
      <vt:lpstr>LiberationSans</vt:lpstr>
      <vt:lpstr>Lucida Grande</vt:lpstr>
      <vt:lpstr>Times</vt:lpstr>
      <vt:lpstr>Times New Roman</vt:lpstr>
      <vt:lpstr>Wingdings</vt:lpstr>
      <vt:lpstr>Default Design</vt:lpstr>
      <vt:lpstr>CanSat 2015 Critical Design Review (CDR)</vt:lpstr>
      <vt:lpstr>     Presentation Outline</vt:lpstr>
      <vt:lpstr>Introduction</vt:lpstr>
      <vt:lpstr>Team Organization</vt:lpstr>
      <vt:lpstr>Acronyms</vt:lpstr>
      <vt:lpstr>Systems Overview</vt:lpstr>
      <vt:lpstr>Mission Summary</vt:lpstr>
      <vt:lpstr>Summary of Changes Since PDR</vt:lpstr>
      <vt:lpstr>System Requirement</vt:lpstr>
      <vt:lpstr>System Requirement Cont’d</vt:lpstr>
      <vt:lpstr>System Requirement Cont’d</vt:lpstr>
      <vt:lpstr>System Concept of Operations</vt:lpstr>
      <vt:lpstr>System Concept of  Operations Cont’d</vt:lpstr>
      <vt:lpstr>   Physical Layout    Full Assembly </vt:lpstr>
      <vt:lpstr>   Physical Layout    Science Payload</vt:lpstr>
      <vt:lpstr>   Launch Vehicle Compatibility</vt:lpstr>
      <vt:lpstr>Sensor Subsystem Design</vt:lpstr>
      <vt:lpstr>Sensor Subsystem Overview</vt:lpstr>
      <vt:lpstr>Sensor Subsystem Overview</vt:lpstr>
      <vt:lpstr>Sensor Changes Since PDR</vt:lpstr>
      <vt:lpstr>Sensor Subsystem Requirements</vt:lpstr>
      <vt:lpstr>Altitude Sensor Summary (Payload)</vt:lpstr>
      <vt:lpstr>Air Temperature Sensor Summary</vt:lpstr>
      <vt:lpstr>Camera Summary</vt:lpstr>
      <vt:lpstr>3-Axis Accelerometer Sensor  Summary</vt:lpstr>
      <vt:lpstr>Descent Control Design</vt:lpstr>
      <vt:lpstr>Descent Control Overview</vt:lpstr>
      <vt:lpstr>Descent Control Overview (Cnt’d)</vt:lpstr>
      <vt:lpstr>Descent Control Overview (Cnt’d)</vt:lpstr>
      <vt:lpstr>Descent Control Changes Since PDR</vt:lpstr>
      <vt:lpstr>Descent Control Requirements</vt:lpstr>
      <vt:lpstr>Container Descent Control Hardware Summary</vt:lpstr>
      <vt:lpstr>Payload Descent Control Hardware Summary</vt:lpstr>
      <vt:lpstr>Payload Descent System</vt:lpstr>
      <vt:lpstr>Descent Rate Estimates (CanSat)</vt:lpstr>
      <vt:lpstr>Descent Rate Estimates (Container)</vt:lpstr>
      <vt:lpstr>Descent Rate Estimates</vt:lpstr>
      <vt:lpstr>Descent Rate Estimates</vt:lpstr>
      <vt:lpstr>Descent Rate Estimates</vt:lpstr>
      <vt:lpstr>PowerPoint Presentation</vt:lpstr>
      <vt:lpstr>PowerPoint Presentation</vt:lpstr>
      <vt:lpstr>Descent Rate Estimates</vt:lpstr>
      <vt:lpstr>Mechanical Subsystem Design</vt:lpstr>
      <vt:lpstr>Mechanical Subsystem Overview</vt:lpstr>
      <vt:lpstr>Mechanical Subsystem  Changes Since PDR</vt:lpstr>
      <vt:lpstr>Mechanical Sub-System  Requirements</vt:lpstr>
      <vt:lpstr>Egg Protection Trade &amp; Selection</vt:lpstr>
      <vt:lpstr>Mechanical Layout of Components Container: Trade &amp; Selection</vt:lpstr>
      <vt:lpstr> Re-Entry Container Shell </vt:lpstr>
      <vt:lpstr>Mechanical Layout of Components Science Vehicle: Trade &amp; Selection</vt:lpstr>
      <vt:lpstr> Science Payload Shell </vt:lpstr>
      <vt:lpstr>Mechanical Layout of Components Release Mechanism: Trade &amp; Selection</vt:lpstr>
      <vt:lpstr>Mechanical Layout of Components Release Mechanism: Trade &amp; Selection</vt:lpstr>
      <vt:lpstr>Mechanical Layout of Components Release Mechanism: Trade &amp; Selection</vt:lpstr>
      <vt:lpstr>Material Selections  for Descent System: Rotor Hub</vt:lpstr>
      <vt:lpstr>Material Selections  for Descent System: Blade Material</vt:lpstr>
      <vt:lpstr>Material Selections  Payload &amp; Container Shells</vt:lpstr>
      <vt:lpstr>Container - Payload Interface</vt:lpstr>
      <vt:lpstr>Container - Payload Interface Cont’d</vt:lpstr>
      <vt:lpstr>Container - Payload Interface Cont’d</vt:lpstr>
      <vt:lpstr>Deployment of Descent Control System</vt:lpstr>
      <vt:lpstr>Structure Survivability Trades: Electronics Enclosures and Connections</vt:lpstr>
      <vt:lpstr>Structure Survivability Trades: Electronics Mount</vt:lpstr>
      <vt:lpstr>Structure Survivability Trades: Descent Control Mount</vt:lpstr>
      <vt:lpstr>Structure Survivability Trades: Descent Control Mount (Cont’d)</vt:lpstr>
      <vt:lpstr>Structure Survivability Trades: Testing</vt:lpstr>
      <vt:lpstr>Mass Budget (Container)</vt:lpstr>
      <vt:lpstr>Mass Budget (Payload)</vt:lpstr>
      <vt:lpstr>Mass Budget (Electronics)</vt:lpstr>
      <vt:lpstr>Mass Budget (Summary)</vt:lpstr>
      <vt:lpstr>Communication and Data Handling Subsystem Design</vt:lpstr>
      <vt:lpstr>CDH Overview</vt:lpstr>
      <vt:lpstr>CDH Overview (Continue)</vt:lpstr>
      <vt:lpstr>CDH Overview (Continue)</vt:lpstr>
      <vt:lpstr>CDH Overview (Continue)</vt:lpstr>
      <vt:lpstr>CDH Changes Since PDR</vt:lpstr>
      <vt:lpstr>CDH Requirements</vt:lpstr>
      <vt:lpstr>CDH Requirements Cont’d</vt:lpstr>
      <vt:lpstr>Processor &amp; Memory  Trade &amp; Selection</vt:lpstr>
      <vt:lpstr>Processor &amp; Memory  Trade &amp; Selection</vt:lpstr>
      <vt:lpstr>Real-Time Clock</vt:lpstr>
      <vt:lpstr>Antenna Trade &amp; Selection</vt:lpstr>
      <vt:lpstr>Antenna Trade &amp; Selection</vt:lpstr>
      <vt:lpstr>Radio Configuration</vt:lpstr>
      <vt:lpstr>Telemetry Format</vt:lpstr>
      <vt:lpstr>Electrical Power Subsystem Design</vt:lpstr>
      <vt:lpstr>EPS Overview </vt:lpstr>
      <vt:lpstr>  EPS Overview Continued</vt:lpstr>
      <vt:lpstr>EPS Changes Since PDR</vt:lpstr>
      <vt:lpstr>EPS Requirements</vt:lpstr>
      <vt:lpstr>  Electrical Block Diagram (Payload)</vt:lpstr>
      <vt:lpstr>Electrical Block Diagram: Container</vt:lpstr>
      <vt:lpstr>Power Source Trade &amp; Selection (Payload)</vt:lpstr>
      <vt:lpstr>Power Source Summary</vt:lpstr>
      <vt:lpstr>Payload Power Source Selection and Design</vt:lpstr>
      <vt:lpstr>Power Budget (Payload)</vt:lpstr>
      <vt:lpstr>Flight Software (FSW) Design</vt:lpstr>
      <vt:lpstr>Flight Software </vt:lpstr>
      <vt:lpstr>FSW Overview</vt:lpstr>
      <vt:lpstr>FSW Requirements</vt:lpstr>
      <vt:lpstr>FSW Requirements</vt:lpstr>
      <vt:lpstr>CanSat FSW State Diagram</vt:lpstr>
      <vt:lpstr>CanSat FSW State UML-Diagram</vt:lpstr>
      <vt:lpstr>Software Development Plan</vt:lpstr>
      <vt:lpstr>Software Development Progress</vt:lpstr>
      <vt:lpstr>Software Development Plan</vt:lpstr>
      <vt:lpstr>Ground Control System (GCS) Design</vt:lpstr>
      <vt:lpstr>GCS Overview</vt:lpstr>
      <vt:lpstr>GCS Requirements</vt:lpstr>
      <vt:lpstr>GCS Requirements Cont’d</vt:lpstr>
      <vt:lpstr>GCS Antenna</vt:lpstr>
      <vt:lpstr>Screen shot of ground control software in operation</vt:lpstr>
      <vt:lpstr>               GCS Antenna Trade selection </vt:lpstr>
      <vt:lpstr>Distance Link and Predictions</vt:lpstr>
      <vt:lpstr>GCS Software</vt:lpstr>
      <vt:lpstr>GCS Software</vt:lpstr>
      <vt:lpstr>GCS Software: Flow Chart</vt:lpstr>
      <vt:lpstr>GCS Software: Data archiving and retrieval approach</vt:lpstr>
      <vt:lpstr>GCS Software Interface</vt:lpstr>
      <vt:lpstr>GCS Software: Telemetry</vt:lpstr>
      <vt:lpstr>Progress Since PDR</vt:lpstr>
      <vt:lpstr>Testing</vt:lpstr>
      <vt:lpstr>CanSat Integration and Test</vt:lpstr>
      <vt:lpstr>CanSat Integration and Test Overview </vt:lpstr>
      <vt:lpstr>CanSat Assembly </vt:lpstr>
      <vt:lpstr>Integration and Testing Goals</vt:lpstr>
      <vt:lpstr>Tests and Scheduled Dates</vt:lpstr>
      <vt:lpstr>DCS Subsystem Testing Overview</vt:lpstr>
      <vt:lpstr>Mechanical Subsystem Testing Overview</vt:lpstr>
      <vt:lpstr>CDH Subsystem Testing Overview</vt:lpstr>
      <vt:lpstr>FSW Code Testing</vt:lpstr>
      <vt:lpstr>GCS Testing Overview</vt:lpstr>
      <vt:lpstr>Mission Operations &amp; Analysis</vt:lpstr>
      <vt:lpstr>Overview of Mission Sequence of Events</vt:lpstr>
      <vt:lpstr>Overview of Mission Sequence of Events</vt:lpstr>
      <vt:lpstr>Antenna Construction and Ground Station Set Up</vt:lpstr>
      <vt:lpstr>Field Safety Rules Compliance</vt:lpstr>
      <vt:lpstr>Field Satefy Compliance Con’t</vt:lpstr>
      <vt:lpstr>Field Safety Rules Compliance</vt:lpstr>
      <vt:lpstr>  CanSat Location and Recovery</vt:lpstr>
      <vt:lpstr>Mission Rehearsal Activities </vt:lpstr>
      <vt:lpstr>Mission Rehearsal Activities </vt:lpstr>
      <vt:lpstr>Requirements Compliance</vt:lpstr>
      <vt:lpstr>  Requirements Compliance Overview</vt:lpstr>
      <vt:lpstr>Requirements Compliance </vt:lpstr>
      <vt:lpstr>Requirements Compliance Cont’d</vt:lpstr>
      <vt:lpstr>Requirements Compliance Cont’d</vt:lpstr>
      <vt:lpstr>Requirements Compliance Cont’d</vt:lpstr>
      <vt:lpstr>Requirements Compliance Cont’d</vt:lpstr>
      <vt:lpstr>Management</vt:lpstr>
      <vt:lpstr>Status  of Procurements</vt:lpstr>
      <vt:lpstr>  CanSat Budget – Electrical</vt:lpstr>
      <vt:lpstr>  CanSat Budget – Electrical</vt:lpstr>
      <vt:lpstr>  CanSat Budget – Other Costs</vt:lpstr>
      <vt:lpstr>  CanSat Budget – Mechanical</vt:lpstr>
      <vt:lpstr>  CanSat Budget – Mechanical Cont’d</vt:lpstr>
      <vt:lpstr>  CanSat Budget – Other Costs</vt:lpstr>
      <vt:lpstr>  Total Competition Budget </vt:lpstr>
      <vt:lpstr>Program Schedule Table 1/3</vt:lpstr>
      <vt:lpstr>Program Schedule Table 2/3</vt:lpstr>
      <vt:lpstr>CanSat Gantt Chart 3/3</vt:lpstr>
      <vt:lpstr>CanSat Gantt Chart 1/2</vt:lpstr>
      <vt:lpstr>CanSat Gantt Chart 2/2</vt:lpstr>
      <vt:lpstr>Conclusions</vt:lpstr>
      <vt:lpstr>Shipping and Transportation</vt:lpstr>
      <vt:lpstr>Conclusions</vt:lpstr>
      <vt:lpstr>Conclusions Cont’d</vt:lpstr>
      <vt:lpstr>PowerPoint Presentation</vt:lpstr>
    </vt:vector>
  </TitlesOfParts>
  <Company>None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Scott Reedy</dc:creator>
  <cp:lastModifiedBy>Demetrios Doumas</cp:lastModifiedBy>
  <cp:revision>275</cp:revision>
  <dcterms:created xsi:type="dcterms:W3CDTF">2010-11-29T00:52:01Z</dcterms:created>
  <dcterms:modified xsi:type="dcterms:W3CDTF">2019-03-13T16:48:03Z</dcterms:modified>
</cp:coreProperties>
</file>